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58" r:id="rId5"/>
    <p:sldId id="268" r:id="rId6"/>
    <p:sldId id="267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E4A12"/>
    <a:srgbClr val="AAEC34"/>
    <a:srgbClr val="C5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D412-91F6-4670-8332-2518B7447C1C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B88F0-5C4C-4BC2-93AC-43275BE91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8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2EBB-2A33-46D7-8E1B-9592D64413CC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2970-68A1-49B1-B7BA-7D59C5A0B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4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0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0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9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5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1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7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2970-68A1-49B1-B7BA-7D59C5A0B4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7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B7BF-5E8C-42F7-A538-59A46A126B92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3133-60AD-4E72-B7ED-4D3349746DE9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F2CC-B3D7-4C04-A434-2D946F18C15E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91"/>
            <a:ext cx="12192000" cy="1473413"/>
          </a:xfrm>
          <a:solidFill>
            <a:schemeClr val="tx2">
              <a:lumMod val="75000"/>
            </a:schemeClr>
          </a:solidFill>
        </p:spPr>
        <p:txBody>
          <a:bodyPr/>
          <a:lstStyle>
            <a:lvl1pPr algn="ctr">
              <a:defRPr b="1">
                <a:solidFill>
                  <a:srgbClr val="AAEC34"/>
                </a:solidFill>
              </a:defRPr>
            </a:lvl1pPr>
          </a:lstStyle>
          <a:p>
            <a:r>
              <a:rPr lang="en-US" dirty="0" smtClean="0"/>
              <a:t>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39" y="1760706"/>
            <a:ext cx="11585644" cy="4513634"/>
          </a:xfrm>
          <a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20" y="6373878"/>
            <a:ext cx="2743200" cy="365125"/>
          </a:xfrm>
        </p:spPr>
        <p:txBody>
          <a:bodyPr/>
          <a:lstStyle/>
          <a:p>
            <a:fld id="{C44C7A2E-F931-484E-BF95-7688B3B93BF9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51" y="6373879"/>
            <a:ext cx="1924455" cy="3651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9901117F-314D-492C-923D-5E465261B5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01" y="5450770"/>
            <a:ext cx="1832043" cy="1191071"/>
          </a:xfrm>
          <a:prstGeom prst="rect">
            <a:avLst/>
          </a:prstGeom>
          <a:blipFill dpi="0"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3262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DEC5-71B1-4489-8FC4-58BCEBBFC91A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70-5FE2-43C9-952A-7F44FC3D216B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5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DBE3-5909-42B0-827E-2ED5BDB311C4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6FDE-8821-4724-AF12-A7AEA4466858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6BA5-0629-43F4-B97C-18CFF5092C54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9B78-138B-4500-AB95-AF3CD8E0C13F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7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97A9-C721-411E-BE5D-76DA8D9C050F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176B-596D-4BAE-9916-3A69B181DD3F}" type="datetime1">
              <a:rPr lang="en-US" smtClean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117F-314D-492C-923D-5E465261B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3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ccbl.org/mento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-74639"/>
            <a:ext cx="5471816" cy="2872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569464"/>
            <a:ext cx="12191999" cy="4288536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rIns="640080">
            <a:normAutofit/>
          </a:bodyPr>
          <a:lstStyle/>
          <a:p>
            <a:pPr algn="r"/>
            <a:r>
              <a:rPr lang="en-US" sz="7200" b="1" dirty="0" smtClean="0">
                <a:solidFill>
                  <a:srgbClr val="AAEC34"/>
                </a:solidFill>
                <a:latin typeface="+mn-lt"/>
              </a:rPr>
              <a:t>M</a:t>
            </a:r>
            <a:r>
              <a:rPr lang="en-US" sz="5400" b="1" dirty="0" smtClean="0">
                <a:solidFill>
                  <a:srgbClr val="AAEC34"/>
                </a:solidFill>
                <a:latin typeface="+mn-lt"/>
              </a:rPr>
              <a:t>ENTOR</a:t>
            </a:r>
            <a:r>
              <a:rPr lang="en-US" b="1" dirty="0" smtClean="0">
                <a:solidFill>
                  <a:srgbClr val="AAEC34"/>
                </a:solidFill>
                <a:latin typeface="+mn-lt"/>
              </a:rPr>
              <a:t> </a:t>
            </a:r>
            <a:r>
              <a:rPr lang="en-US" sz="7200" b="1" dirty="0" smtClean="0">
                <a:solidFill>
                  <a:srgbClr val="AAEC34"/>
                </a:solidFill>
                <a:latin typeface="+mn-lt"/>
              </a:rPr>
              <a:t>C</a:t>
            </a:r>
            <a:r>
              <a:rPr lang="en-US" sz="5400" b="1" dirty="0" smtClean="0">
                <a:solidFill>
                  <a:srgbClr val="AAEC34"/>
                </a:solidFill>
                <a:latin typeface="+mn-lt"/>
              </a:rPr>
              <a:t>ONNECT</a:t>
            </a:r>
            <a:r>
              <a:rPr lang="en-US" b="1" dirty="0" smtClean="0">
                <a:solidFill>
                  <a:srgbClr val="AAEC34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AAEC34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Manchester School District Edition</a:t>
            </a:r>
            <a:br>
              <a:rPr lang="en-US" sz="3200" dirty="0" smtClean="0">
                <a:solidFill>
                  <a:schemeClr val="bg1"/>
                </a:solidFill>
                <a:latin typeface="+mn-lt"/>
              </a:rPr>
            </a:b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2016 Plan</a:t>
            </a:r>
            <a:br>
              <a:rPr lang="en-US" sz="40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              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smtClean="0">
                <a:solidFill>
                  <a:schemeClr val="bg1"/>
                </a:solidFill>
                <a:latin typeface="+mn-lt"/>
              </a:rPr>
            </a:br>
            <a:r>
              <a:rPr lang="en-US" sz="2400" b="1" smtClean="0">
                <a:solidFill>
                  <a:schemeClr val="bg1"/>
                </a:solidFill>
                <a:latin typeface="+mn-lt"/>
              </a:rPr>
              <a:t>April 12</a:t>
            </a:r>
            <a:r>
              <a:rPr lang="en-US" sz="2400" b="1" baseline="3000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, 2016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Nischal Chandra, Technology Chair</a:t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nchandra@nccbl.org</a:t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4" y="327697"/>
            <a:ext cx="3012158" cy="1958303"/>
          </a:xfrm>
          <a:prstGeom prst="rect">
            <a:avLst/>
          </a:prstGeom>
          <a:blipFill dpi="0"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2618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</a:t>
            </a:r>
            <a:r>
              <a:rPr lang="en-US" dirty="0" smtClean="0"/>
              <a:t>View / Edit </a:t>
            </a:r>
            <a:r>
              <a:rPr lang="en-US" dirty="0"/>
              <a:t>Profile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378561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Once a Mentor logs in, s/he can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view and/or edit her/his profile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06824" y="1759458"/>
            <a:ext cx="4806696" cy="45968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48533" y="3401568"/>
            <a:ext cx="3007338" cy="29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Android Mobile </a:t>
            </a:r>
            <a:r>
              <a:rPr lang="en-US" dirty="0"/>
              <a:t>App (</a:t>
            </a:r>
            <a:r>
              <a:rPr lang="en-US" dirty="0" smtClean="0"/>
              <a:t>In Progress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378561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design and development of a Google Android mobile app is in progress.  Full capability for Mentors to manage their information in real-time is currently available.  During the demo, this app successfully made changes to a mentor’s information and it was reflected both in the app and the website.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92" y="1755648"/>
            <a:ext cx="2394229" cy="45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</a:t>
            </a:r>
            <a:r>
              <a:rPr lang="en-US" dirty="0" smtClean="0"/>
              <a:t>resonated </a:t>
            </a:r>
            <a:r>
              <a:rPr lang="en-US" dirty="0"/>
              <a:t>with Dr. Livingston and she suggested that </a:t>
            </a:r>
            <a:r>
              <a:rPr lang="en-US" dirty="0" smtClean="0"/>
              <a:t>NCCBL move </a:t>
            </a:r>
            <a:r>
              <a:rPr lang="en-US" dirty="0"/>
              <a:t>forward with a pilot program with a small group of community </a:t>
            </a:r>
            <a:r>
              <a:rPr lang="en-US" dirty="0" smtClean="0"/>
              <a:t>partners. </a:t>
            </a:r>
          </a:p>
          <a:p>
            <a:endParaRPr lang="en-US" dirty="0" smtClean="0"/>
          </a:p>
          <a:p>
            <a:r>
              <a:rPr lang="en-US" dirty="0" smtClean="0"/>
              <a:t>The pilot program was officially launched on February 18</a:t>
            </a:r>
            <a:r>
              <a:rPr lang="en-US" baseline="30000" dirty="0" smtClean="0"/>
              <a:t>th</a:t>
            </a:r>
            <a:r>
              <a:rPr lang="en-US" dirty="0" smtClean="0"/>
              <a:t>, 2016 and is currently in progress, with its next checkpoint on August 18</a:t>
            </a:r>
            <a:r>
              <a:rPr lang="en-US" baseline="30000" dirty="0" smtClean="0"/>
              <a:t>th</a:t>
            </a:r>
            <a:r>
              <a:rPr lang="en-US" dirty="0" smtClean="0"/>
              <a:t>, 2016.  </a:t>
            </a:r>
          </a:p>
          <a:p>
            <a:endParaRPr lang="en-US" dirty="0"/>
          </a:p>
          <a:p>
            <a:r>
              <a:rPr lang="en-US" dirty="0" smtClean="0"/>
              <a:t>In order to execute the project plan, NCCBL is actively seeking financial support </a:t>
            </a:r>
            <a:r>
              <a:rPr lang="en-US" dirty="0" smtClean="0"/>
              <a:t>for </a:t>
            </a:r>
            <a:r>
              <a:rPr lang="en-US" dirty="0" smtClean="0"/>
              <a:t>the </a:t>
            </a:r>
            <a:r>
              <a:rPr lang="en-US" dirty="0" smtClean="0"/>
              <a:t>pending information technology </a:t>
            </a:r>
            <a:r>
              <a:rPr lang="en-US" dirty="0" smtClean="0"/>
              <a:t>development, support, infrastructure</a:t>
            </a:r>
            <a:r>
              <a:rPr lang="en-US" dirty="0" smtClean="0"/>
              <a:t>, software, and services.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Proposed Architecture</a:t>
            </a:r>
          </a:p>
          <a:p>
            <a:r>
              <a:rPr lang="en-US" dirty="0" smtClean="0"/>
              <a:t>Current Implementation</a:t>
            </a:r>
          </a:p>
          <a:p>
            <a:r>
              <a:rPr lang="en-US" dirty="0" smtClean="0"/>
              <a:t>Common/Main Starting Page</a:t>
            </a:r>
          </a:p>
          <a:p>
            <a:r>
              <a:rPr lang="en-US" dirty="0" smtClean="0"/>
              <a:t>Public Search Results </a:t>
            </a:r>
          </a:p>
          <a:p>
            <a:r>
              <a:rPr lang="en-US" dirty="0"/>
              <a:t>Public </a:t>
            </a:r>
            <a:r>
              <a:rPr lang="en-US" dirty="0" smtClean="0"/>
              <a:t>Specific Search Result</a:t>
            </a:r>
          </a:p>
          <a:p>
            <a:r>
              <a:rPr lang="en-US" dirty="0" smtClean="0"/>
              <a:t>Mentor Login</a:t>
            </a:r>
          </a:p>
          <a:p>
            <a:r>
              <a:rPr lang="en-US" dirty="0" smtClean="0"/>
              <a:t>Mentor View/Edit Profile </a:t>
            </a:r>
          </a:p>
          <a:p>
            <a:r>
              <a:rPr lang="en-US" dirty="0" smtClean="0"/>
              <a:t>Google Android Mobile App (In Progress)</a:t>
            </a:r>
          </a:p>
          <a:p>
            <a:r>
              <a:rPr lang="en-US" dirty="0" smtClean="0"/>
              <a:t>Next Steps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Mentor Connect will be a big-data / </a:t>
            </a:r>
            <a:r>
              <a:rPr lang="en-US" dirty="0"/>
              <a:t>analytics based website, </a:t>
            </a:r>
            <a:r>
              <a:rPr lang="en-US" dirty="0" smtClean="0"/>
              <a:t>tablet app</a:t>
            </a:r>
            <a:r>
              <a:rPr lang="en-US" dirty="0"/>
              <a:t>, mobile app, and smart watch app platform and system which will </a:t>
            </a:r>
            <a:r>
              <a:rPr lang="en-US" dirty="0" smtClean="0"/>
              <a:t>enable mentors </a:t>
            </a:r>
            <a:r>
              <a:rPr lang="en-US" dirty="0"/>
              <a:t>to </a:t>
            </a:r>
            <a:r>
              <a:rPr lang="en-US" dirty="0" smtClean="0"/>
              <a:t>engage with students.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presentation contains the screen shots of the demo for the Mentor Connect – MSD Edition that was delivered to Dr. Debra Livingston</a:t>
            </a:r>
            <a:r>
              <a:rPr lang="en-US" dirty="0"/>
              <a:t>, Superintendent </a:t>
            </a:r>
            <a:r>
              <a:rPr lang="en-US" dirty="0" smtClean="0"/>
              <a:t> for the Manchester School District on February 18, 2016. </a:t>
            </a:r>
          </a:p>
          <a:p>
            <a:endParaRPr lang="en-US" dirty="0"/>
          </a:p>
          <a:p>
            <a:r>
              <a:rPr lang="en-US" dirty="0"/>
              <a:t>MSD Edition is still being evolved and redesigned based upon feedback from stakeholders.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active URL for the system is: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http://nccbl.org/mentors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1906" y="6368952"/>
            <a:ext cx="2274835" cy="365125"/>
          </a:xfrm>
        </p:spPr>
        <p:txBody>
          <a:bodyPr/>
          <a:lstStyle/>
          <a:p>
            <a:fld id="{9901117F-314D-492C-923D-5E465261B52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2848842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Mentor Connect: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Big-data and analytics </a:t>
            </a:r>
            <a:r>
              <a:rPr lang="en-US" dirty="0">
                <a:solidFill>
                  <a:schemeClr val="tx1"/>
                </a:solidFill>
              </a:rPr>
              <a:t>based website, tablet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app, mobile app, and </a:t>
            </a:r>
            <a:r>
              <a:rPr lang="en-US" dirty="0" smtClean="0">
                <a:solidFill>
                  <a:schemeClr val="tx1"/>
                </a:solidFill>
              </a:rPr>
              <a:t>smart watch app platform and system </a:t>
            </a:r>
            <a:r>
              <a:rPr lang="en-US" dirty="0">
                <a:solidFill>
                  <a:schemeClr val="tx1"/>
                </a:solidFill>
              </a:rPr>
              <a:t>which will enable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mentors to engage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 students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93960" y="5549563"/>
            <a:ext cx="1347216" cy="914400"/>
          </a:xfrm>
          <a:prstGeom prst="round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 </a:t>
            </a:r>
          </a:p>
          <a:p>
            <a:pPr algn="ctr"/>
            <a:r>
              <a:rPr lang="en-US" dirty="0" smtClean="0"/>
              <a:t>Laptop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184" y="5549563"/>
            <a:ext cx="1347216" cy="914400"/>
          </a:xfrm>
          <a:prstGeom prst="round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2 </a:t>
            </a:r>
          </a:p>
          <a:p>
            <a:pPr algn="ctr"/>
            <a:r>
              <a:rPr lang="en-US" dirty="0" smtClean="0"/>
              <a:t>Laptop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5736" y="5549563"/>
            <a:ext cx="1347216" cy="914400"/>
          </a:xfrm>
          <a:prstGeom prst="round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3 </a:t>
            </a:r>
          </a:p>
          <a:p>
            <a:pPr algn="ctr"/>
            <a:r>
              <a:rPr lang="en-US" dirty="0" smtClean="0"/>
              <a:t>Laptop</a:t>
            </a:r>
          </a:p>
        </p:txBody>
      </p:sp>
      <p:sp>
        <p:nvSpPr>
          <p:cNvPr id="14" name="Hexagon 13"/>
          <p:cNvSpPr/>
          <p:nvPr/>
        </p:nvSpPr>
        <p:spPr>
          <a:xfrm>
            <a:off x="6147698" y="3916191"/>
            <a:ext cx="2298290" cy="1005840"/>
          </a:xfrm>
          <a:prstGeom prst="hexagon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Secondary </a:t>
            </a:r>
          </a:p>
          <a:p>
            <a:pPr algn="ctr"/>
            <a:r>
              <a:rPr lang="en-US" dirty="0" smtClean="0"/>
              <a:t>Compute / </a:t>
            </a:r>
            <a:r>
              <a:rPr lang="en-US" dirty="0" smtClean="0"/>
              <a:t>Data / AI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7" name="Hexagon 16"/>
          <p:cNvSpPr/>
          <p:nvPr/>
        </p:nvSpPr>
        <p:spPr>
          <a:xfrm>
            <a:off x="3829694" y="3916191"/>
            <a:ext cx="2318004" cy="1005840"/>
          </a:xfrm>
          <a:prstGeom prst="hexagon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</a:t>
            </a:r>
          </a:p>
          <a:p>
            <a:pPr algn="ctr"/>
            <a:r>
              <a:rPr lang="en-US" dirty="0" smtClean="0"/>
              <a:t>Compute / </a:t>
            </a:r>
            <a:r>
              <a:rPr lang="en-US" dirty="0" smtClean="0"/>
              <a:t>Data / AI Server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50487" y="4735747"/>
            <a:ext cx="9305" cy="701605"/>
          </a:xfrm>
          <a:prstGeom prst="straightConnector1">
            <a:avLst/>
          </a:prstGeom>
          <a:ln w="50800">
            <a:solidFill>
              <a:srgbClr val="FF66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64618" y="4987309"/>
            <a:ext cx="1695109" cy="496976"/>
          </a:xfrm>
          <a:prstGeom prst="straightConnector1">
            <a:avLst/>
          </a:prstGeom>
          <a:ln w="50800">
            <a:solidFill>
              <a:srgbClr val="FF66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250552" y="4996409"/>
            <a:ext cx="1740765" cy="496976"/>
          </a:xfrm>
          <a:prstGeom prst="straightConnector1">
            <a:avLst/>
          </a:prstGeom>
          <a:ln w="50800">
            <a:solidFill>
              <a:srgbClr val="FF66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693960" y="1781941"/>
            <a:ext cx="1347216" cy="15074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&amp; Mobile Web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86184" y="1781941"/>
            <a:ext cx="1347216" cy="15074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Apple &amp; Google Mobile Apps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35736" y="1781941"/>
            <a:ext cx="1347216" cy="15074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Apple &amp; Google </a:t>
            </a:r>
            <a:r>
              <a:rPr lang="en-US" dirty="0"/>
              <a:t>Smart </a:t>
            </a:r>
            <a:r>
              <a:rPr lang="en-US" dirty="0" smtClean="0"/>
              <a:t>Watch Apps</a:t>
            </a:r>
          </a:p>
          <a:p>
            <a:pPr algn="ctr"/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44440" y="3363539"/>
            <a:ext cx="1395" cy="781151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332061" y="3345609"/>
            <a:ext cx="1740765" cy="496976"/>
          </a:xfrm>
          <a:prstGeom prst="straightConnector1">
            <a:avLst/>
          </a:prstGeom>
          <a:ln w="50800"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201201" y="3348736"/>
            <a:ext cx="1695109" cy="496976"/>
          </a:xfrm>
          <a:prstGeom prst="straightConnector1">
            <a:avLst/>
          </a:prstGeom>
          <a:ln w="50800"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Callout 39"/>
          <p:cNvSpPr/>
          <p:nvPr/>
        </p:nvSpPr>
        <p:spPr>
          <a:xfrm>
            <a:off x="8849099" y="680936"/>
            <a:ext cx="3095017" cy="2412460"/>
          </a:xfrm>
          <a:prstGeom prst="wedgeEllipseCallout">
            <a:avLst>
              <a:gd name="adj1" fmla="val -52263"/>
              <a:gd name="adj2" fmla="val 4274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Mentor Connect </a:t>
            </a:r>
          </a:p>
          <a:p>
            <a:pPr algn="ctr"/>
            <a:r>
              <a:rPr lang="en-US" i="1" dirty="0" smtClean="0"/>
              <a:t>aims to attract / engage the busiest of mentors through its web, mobile, and smart watch platforms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23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1906" y="6368952"/>
            <a:ext cx="2274835" cy="365125"/>
          </a:xfrm>
        </p:spPr>
        <p:txBody>
          <a:bodyPr/>
          <a:lstStyle/>
          <a:p>
            <a:fld id="{9901117F-314D-492C-923D-5E465261B52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2848842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Mentor Connect: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Big-data and analytics </a:t>
            </a:r>
            <a:r>
              <a:rPr lang="en-US" dirty="0">
                <a:solidFill>
                  <a:schemeClr val="tx1"/>
                </a:solidFill>
              </a:rPr>
              <a:t>based website, tablet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app, mobile app, and </a:t>
            </a:r>
            <a:r>
              <a:rPr lang="en-US" dirty="0" smtClean="0">
                <a:solidFill>
                  <a:schemeClr val="tx1"/>
                </a:solidFill>
              </a:rPr>
              <a:t>smart watch app platform and system </a:t>
            </a:r>
            <a:r>
              <a:rPr lang="en-US" dirty="0">
                <a:solidFill>
                  <a:schemeClr val="tx1"/>
                </a:solidFill>
              </a:rPr>
              <a:t>which will enable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mentors to engage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 students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93960" y="5549563"/>
            <a:ext cx="1347216" cy="914400"/>
          </a:xfrm>
          <a:prstGeom prst="roundRect">
            <a:avLst/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1 </a:t>
            </a:r>
          </a:p>
          <a:p>
            <a:pPr algn="ctr"/>
            <a:r>
              <a:rPr lang="en-US" dirty="0" smtClean="0"/>
              <a:t>Laptop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184" y="5549563"/>
            <a:ext cx="1347216" cy="914400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2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5736" y="5549563"/>
            <a:ext cx="1347216" cy="914400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3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Laptop</a:t>
            </a:r>
          </a:p>
        </p:txBody>
      </p:sp>
      <p:sp>
        <p:nvSpPr>
          <p:cNvPr id="14" name="Hexagon 13"/>
          <p:cNvSpPr/>
          <p:nvPr/>
        </p:nvSpPr>
        <p:spPr>
          <a:xfrm>
            <a:off x="6147698" y="3916191"/>
            <a:ext cx="2298290" cy="1005840"/>
          </a:xfrm>
          <a:prstGeom prst="hexagon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Secondary </a:t>
            </a:r>
            <a:r>
              <a:rPr lang="en-US" dirty="0">
                <a:solidFill>
                  <a:schemeClr val="tx1"/>
                </a:solidFill>
              </a:rPr>
              <a:t>Compute /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AI </a:t>
            </a: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93960" y="1781941"/>
            <a:ext cx="1347216" cy="150749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&amp; Mobile Web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86184" y="1781941"/>
            <a:ext cx="1347216" cy="1507490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Apple &amp; </a:t>
            </a:r>
            <a:r>
              <a:rPr lang="en-US" u="sng" dirty="0" smtClean="0">
                <a:solidFill>
                  <a:schemeClr val="bg1"/>
                </a:solidFill>
              </a:rPr>
              <a:t>Google</a:t>
            </a:r>
            <a:r>
              <a:rPr lang="en-US" dirty="0" smtClean="0">
                <a:solidFill>
                  <a:schemeClr val="bg1"/>
                </a:solidFill>
              </a:rPr>
              <a:t> Mobile Apps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35736" y="1781941"/>
            <a:ext cx="1347216" cy="1507490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Apple &amp; Google </a:t>
            </a:r>
            <a:r>
              <a:rPr lang="en-US" dirty="0">
                <a:solidFill>
                  <a:schemeClr val="tx1"/>
                </a:solidFill>
              </a:rPr>
              <a:t>Smart </a:t>
            </a:r>
            <a:r>
              <a:rPr lang="en-US" dirty="0" smtClean="0">
                <a:solidFill>
                  <a:schemeClr val="tx1"/>
                </a:solidFill>
              </a:rPr>
              <a:t>Watch Apps</a:t>
            </a:r>
          </a:p>
          <a:p>
            <a:pPr algn="ctr"/>
            <a:endParaRPr lang="en-US" dirty="0" smtClean="0"/>
          </a:p>
        </p:txBody>
      </p:sp>
      <p:sp>
        <p:nvSpPr>
          <p:cNvPr id="40" name="Oval Callout 39"/>
          <p:cNvSpPr/>
          <p:nvPr/>
        </p:nvSpPr>
        <p:spPr>
          <a:xfrm>
            <a:off x="9075906" y="680935"/>
            <a:ext cx="2772384" cy="4134255"/>
          </a:xfrm>
          <a:prstGeom prst="wedgeEllipseCallout">
            <a:avLst>
              <a:gd name="adj1" fmla="val -52263"/>
              <a:gd name="adj2" fmla="val 4274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Current implementation of Mentor Connect is via N. Chandra’s personal system / services, i.e., “Client 1 Laptop”, “Web &amp; Mobile Web”, and “Google Mobile App - in progress” … </a:t>
            </a:r>
            <a:endParaRPr lang="en-US" i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41327" y="3398297"/>
            <a:ext cx="26749" cy="2068238"/>
          </a:xfrm>
          <a:prstGeom prst="straightConnector1">
            <a:avLst/>
          </a:prstGeom>
          <a:ln w="50800">
            <a:solidFill>
              <a:srgbClr val="FF66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45540" y="3372459"/>
            <a:ext cx="1549243" cy="2094076"/>
          </a:xfrm>
          <a:prstGeom prst="straightConnector1">
            <a:avLst/>
          </a:prstGeom>
          <a:ln w="50800">
            <a:solidFill>
              <a:srgbClr val="FF66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Hexagon 16"/>
          <p:cNvSpPr/>
          <p:nvPr/>
        </p:nvSpPr>
        <p:spPr>
          <a:xfrm>
            <a:off x="3829694" y="3916191"/>
            <a:ext cx="2318004" cy="1005840"/>
          </a:xfrm>
          <a:prstGeom prst="hexagon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Compute / </a:t>
            </a:r>
            <a:r>
              <a:rPr lang="en-US" dirty="0" smtClean="0">
                <a:solidFill>
                  <a:schemeClr val="tx1"/>
                </a:solidFill>
              </a:rPr>
              <a:t>Data / AI Server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/ Main </a:t>
            </a:r>
            <a:r>
              <a:rPr lang="en-US" dirty="0"/>
              <a:t>Starting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5451" y="1755648"/>
            <a:ext cx="4992078" cy="447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" y="1755648"/>
            <a:ext cx="378561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Links 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1"/>
                </a:solidFill>
              </a:rPr>
              <a:t>Mentors</a:t>
            </a:r>
            <a:r>
              <a:rPr lang="en-US" dirty="0" smtClean="0">
                <a:solidFill>
                  <a:schemeClr val="tx1"/>
                </a:solidFill>
              </a:rPr>
              <a:t> (functional)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Parents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Educators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Searching Mentors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Career Paths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Competencies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Search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378561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Example of publicly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viewable search results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5451" y="1755648"/>
            <a:ext cx="4587608" cy="45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Specific Search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378561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Example </a:t>
            </a:r>
            <a:r>
              <a:rPr lang="en-US" b="1" dirty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a publicly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viewable search </a:t>
            </a:r>
            <a:r>
              <a:rPr lang="en-US" b="1" dirty="0" smtClean="0">
                <a:solidFill>
                  <a:schemeClr val="tx1"/>
                </a:solidFill>
              </a:rPr>
              <a:t>result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17720" y="1755648"/>
            <a:ext cx="4678680" cy="45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117F-314D-492C-923D-5E465261B52B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464" y="1755648"/>
            <a:ext cx="3785616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Where a Mentor would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 in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83480" y="1850898"/>
            <a:ext cx="4568952" cy="45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563</Words>
  <Application>Microsoft Office PowerPoint</Application>
  <PresentationFormat>Custom</PresentationFormat>
  <Paragraphs>133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MENTOR CONNECT   Manchester School District Edition    2016 Plan                     April 12th, 2016 Nischal Chandra, Technology Chair nchandra@nccbl.org </vt:lpstr>
      <vt:lpstr>Outline</vt:lpstr>
      <vt:lpstr>Introduction</vt:lpstr>
      <vt:lpstr>Proposed Architecture</vt:lpstr>
      <vt:lpstr>Current Implementation</vt:lpstr>
      <vt:lpstr>Common / Main Starting Page</vt:lpstr>
      <vt:lpstr>Public Search Results</vt:lpstr>
      <vt:lpstr>Public Specific Search Result</vt:lpstr>
      <vt:lpstr>Mentor Login</vt:lpstr>
      <vt:lpstr>Mentor View / Edit Profile </vt:lpstr>
      <vt:lpstr>Google Android Mobile App (In Progress)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Connect</dc:title>
  <dc:creator>Nischal Chandra</dc:creator>
  <cp:lastModifiedBy> </cp:lastModifiedBy>
  <cp:revision>88</cp:revision>
  <dcterms:created xsi:type="dcterms:W3CDTF">2016-03-06T05:39:38Z</dcterms:created>
  <dcterms:modified xsi:type="dcterms:W3CDTF">2016-04-12T23:13:57Z</dcterms:modified>
</cp:coreProperties>
</file>