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7" r:id="rId2"/>
    <p:sldId id="263" r:id="rId3"/>
    <p:sldId id="264" r:id="rId4"/>
    <p:sldId id="265" r:id="rId5"/>
    <p:sldId id="266" r:id="rId6"/>
    <p:sldId id="278" r:id="rId7"/>
    <p:sldId id="268" r:id="rId8"/>
    <p:sldId id="269" r:id="rId9"/>
    <p:sldId id="279" r:id="rId10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ss Gittell" initials="RG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C866"/>
    <a:srgbClr val="469331"/>
    <a:srgbClr val="7BFF54"/>
    <a:srgbClr val="74A2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4" autoAdjust="0"/>
    <p:restoredTop sz="94660"/>
  </p:normalViewPr>
  <p:slideViewPr>
    <p:cSldViewPr snapToGrid="0" snapToObjects="1">
      <p:cViewPr>
        <p:scale>
          <a:sx n="70" d="100"/>
          <a:sy n="70" d="100"/>
        </p:scale>
        <p:origin x="-1974" y="-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EA3C15-967A-9341-A904-C07D23C001AE}" type="doc">
      <dgm:prSet loTypeId="urn:microsoft.com/office/officeart/2005/8/layout/matrix3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022B0B-2D5F-F146-A5A2-BB6B98671F5B}">
      <dgm:prSet phldrT="[Text]" custT="1"/>
      <dgm:spPr/>
      <dgm:t>
        <a:bodyPr/>
        <a:lstStyle/>
        <a:p>
          <a:endParaRPr lang="en-US" sz="2000" b="1" dirty="0">
            <a:solidFill>
              <a:srgbClr val="000000"/>
            </a:solidFill>
          </a:endParaRPr>
        </a:p>
      </dgm:t>
    </dgm:pt>
    <dgm:pt modelId="{F10A4E27-DA46-A041-B527-7961EB8C161C}" type="parTrans" cxnId="{45D1B67A-0242-4B47-B312-B1B24C212DF6}">
      <dgm:prSet/>
      <dgm:spPr/>
      <dgm:t>
        <a:bodyPr/>
        <a:lstStyle/>
        <a:p>
          <a:endParaRPr lang="en-US"/>
        </a:p>
      </dgm:t>
    </dgm:pt>
    <dgm:pt modelId="{7E3883B3-0E48-3242-8D41-05A26ABE335B}" type="sibTrans" cxnId="{45D1B67A-0242-4B47-B312-B1B24C212DF6}">
      <dgm:prSet/>
      <dgm:spPr/>
      <dgm:t>
        <a:bodyPr/>
        <a:lstStyle/>
        <a:p>
          <a:endParaRPr lang="en-US"/>
        </a:p>
      </dgm:t>
    </dgm:pt>
    <dgm:pt modelId="{EBE7C9FE-1C39-F74B-BF7A-B9C6D90FCCE0}">
      <dgm:prSet phldrT="[Text]" custT="1"/>
      <dgm:spPr/>
      <dgm:t>
        <a:bodyPr/>
        <a:lstStyle/>
        <a:p>
          <a:r>
            <a:rPr lang="en-US" sz="2000" b="1" dirty="0" smtClean="0">
              <a:solidFill>
                <a:srgbClr val="000000"/>
              </a:solidFill>
            </a:rPr>
            <a:t>Inspiring Students</a:t>
          </a:r>
          <a:endParaRPr lang="en-US" sz="2000" b="1" dirty="0">
            <a:solidFill>
              <a:srgbClr val="000000"/>
            </a:solidFill>
          </a:endParaRPr>
        </a:p>
      </dgm:t>
    </dgm:pt>
    <dgm:pt modelId="{12D39AE8-52AC-5545-8366-2236428BCE2E}" type="parTrans" cxnId="{CD144AA7-9795-8A4B-8A27-542ED1AF8E0A}">
      <dgm:prSet/>
      <dgm:spPr/>
      <dgm:t>
        <a:bodyPr/>
        <a:lstStyle/>
        <a:p>
          <a:endParaRPr lang="en-US"/>
        </a:p>
      </dgm:t>
    </dgm:pt>
    <dgm:pt modelId="{428CCD84-300E-A04D-A5B2-4965570E76CE}" type="sibTrans" cxnId="{CD144AA7-9795-8A4B-8A27-542ED1AF8E0A}">
      <dgm:prSet/>
      <dgm:spPr/>
      <dgm:t>
        <a:bodyPr/>
        <a:lstStyle/>
        <a:p>
          <a:endParaRPr lang="en-US"/>
        </a:p>
      </dgm:t>
    </dgm:pt>
    <dgm:pt modelId="{71F4A10E-886A-1B4B-A74A-413065E63191}">
      <dgm:prSet phldrT="[Text]" custT="1"/>
      <dgm:spPr/>
      <dgm:t>
        <a:bodyPr/>
        <a:lstStyle/>
        <a:p>
          <a:endParaRPr lang="en-US" sz="2000" b="1" dirty="0">
            <a:solidFill>
              <a:srgbClr val="000000"/>
            </a:solidFill>
          </a:endParaRPr>
        </a:p>
      </dgm:t>
    </dgm:pt>
    <dgm:pt modelId="{43D08987-AF6A-1344-89E5-46CE31C27741}" type="parTrans" cxnId="{05A06A55-A859-CD43-B8C6-3DC35855247E}">
      <dgm:prSet/>
      <dgm:spPr/>
      <dgm:t>
        <a:bodyPr/>
        <a:lstStyle/>
        <a:p>
          <a:endParaRPr lang="en-US"/>
        </a:p>
      </dgm:t>
    </dgm:pt>
    <dgm:pt modelId="{951113F6-6082-BC4C-B0F6-49B41E9B4138}" type="sibTrans" cxnId="{05A06A55-A859-CD43-B8C6-3DC35855247E}">
      <dgm:prSet/>
      <dgm:spPr/>
      <dgm:t>
        <a:bodyPr/>
        <a:lstStyle/>
        <a:p>
          <a:endParaRPr lang="en-US"/>
        </a:p>
      </dgm:t>
    </dgm:pt>
    <dgm:pt modelId="{DA6833D7-5F6E-E848-BAED-EF54699E96DE}">
      <dgm:prSet phldrT="[Text]" custT="1"/>
      <dgm:spPr/>
      <dgm:t>
        <a:bodyPr/>
        <a:lstStyle/>
        <a:p>
          <a:endParaRPr lang="en-US" sz="1800" b="1" dirty="0" smtClean="0">
            <a:solidFill>
              <a:srgbClr val="000000"/>
            </a:solidFill>
          </a:endParaRPr>
        </a:p>
      </dgm:t>
    </dgm:pt>
    <dgm:pt modelId="{1FFC1CC1-627C-8545-913C-1E2B371928D8}" type="parTrans" cxnId="{7A8F3C10-59F4-CC4D-9D9E-667C33732AC9}">
      <dgm:prSet/>
      <dgm:spPr/>
      <dgm:t>
        <a:bodyPr/>
        <a:lstStyle/>
        <a:p>
          <a:endParaRPr lang="en-US"/>
        </a:p>
      </dgm:t>
    </dgm:pt>
    <dgm:pt modelId="{5AACF373-F0C8-774D-9CA2-68CBDF0F06C9}" type="sibTrans" cxnId="{7A8F3C10-59F4-CC4D-9D9E-667C33732AC9}">
      <dgm:prSet/>
      <dgm:spPr/>
      <dgm:t>
        <a:bodyPr/>
        <a:lstStyle/>
        <a:p>
          <a:endParaRPr lang="en-US"/>
        </a:p>
      </dgm:t>
    </dgm:pt>
    <dgm:pt modelId="{B20E7E51-2138-6542-9027-CF5C9924E3DF}" type="pres">
      <dgm:prSet presAssocID="{03EA3C15-967A-9341-A904-C07D23C001AE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24E422-22ED-0B41-9144-C07A005D17D3}" type="pres">
      <dgm:prSet presAssocID="{03EA3C15-967A-9341-A904-C07D23C001AE}" presName="diamond" presStyleLbl="bgShp" presStyleIdx="0" presStyleCnt="1"/>
      <dgm:spPr/>
    </dgm:pt>
    <dgm:pt modelId="{EBD7E947-923B-BE47-9D15-2DE84CD44E7C}" type="pres">
      <dgm:prSet presAssocID="{03EA3C15-967A-9341-A904-C07D23C001AE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B9D154-065C-5042-A235-A7C02AC0CE75}" type="pres">
      <dgm:prSet presAssocID="{03EA3C15-967A-9341-A904-C07D23C001AE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3B575E-75C4-8340-8AD3-82C5C7CD711A}" type="pres">
      <dgm:prSet presAssocID="{03EA3C15-967A-9341-A904-C07D23C001AE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728C2A-712F-0B4C-AAE8-D0BC856122BE}" type="pres">
      <dgm:prSet presAssocID="{03EA3C15-967A-9341-A904-C07D23C001AE}" presName="quad4" presStyleLbl="node1" presStyleIdx="3" presStyleCnt="4" custScaleX="1018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A06A55-A859-CD43-B8C6-3DC35855247E}" srcId="{03EA3C15-967A-9341-A904-C07D23C001AE}" destId="{71F4A10E-886A-1B4B-A74A-413065E63191}" srcOrd="2" destOrd="0" parTransId="{43D08987-AF6A-1344-89E5-46CE31C27741}" sibTransId="{951113F6-6082-BC4C-B0F6-49B41E9B4138}"/>
    <dgm:cxn modelId="{36DD4E5E-3CF8-024E-AD75-B57C86F5DC0A}" type="presOf" srcId="{42022B0B-2D5F-F146-A5A2-BB6B98671F5B}" destId="{EBD7E947-923B-BE47-9D15-2DE84CD44E7C}" srcOrd="0" destOrd="0" presId="urn:microsoft.com/office/officeart/2005/8/layout/matrix3"/>
    <dgm:cxn modelId="{45D1B67A-0242-4B47-B312-B1B24C212DF6}" srcId="{03EA3C15-967A-9341-A904-C07D23C001AE}" destId="{42022B0B-2D5F-F146-A5A2-BB6B98671F5B}" srcOrd="0" destOrd="0" parTransId="{F10A4E27-DA46-A041-B527-7961EB8C161C}" sibTransId="{7E3883B3-0E48-3242-8D41-05A26ABE335B}"/>
    <dgm:cxn modelId="{CD144AA7-9795-8A4B-8A27-542ED1AF8E0A}" srcId="{03EA3C15-967A-9341-A904-C07D23C001AE}" destId="{EBE7C9FE-1C39-F74B-BF7A-B9C6D90FCCE0}" srcOrd="1" destOrd="0" parTransId="{12D39AE8-52AC-5545-8366-2236428BCE2E}" sibTransId="{428CCD84-300E-A04D-A5B2-4965570E76CE}"/>
    <dgm:cxn modelId="{7A8F3C10-59F4-CC4D-9D9E-667C33732AC9}" srcId="{03EA3C15-967A-9341-A904-C07D23C001AE}" destId="{DA6833D7-5F6E-E848-BAED-EF54699E96DE}" srcOrd="3" destOrd="0" parTransId="{1FFC1CC1-627C-8545-913C-1E2B371928D8}" sibTransId="{5AACF373-F0C8-774D-9CA2-68CBDF0F06C9}"/>
    <dgm:cxn modelId="{079BAC36-E18D-7744-A991-C9587A1061F8}" type="presOf" srcId="{DA6833D7-5F6E-E848-BAED-EF54699E96DE}" destId="{33728C2A-712F-0B4C-AAE8-D0BC856122BE}" srcOrd="0" destOrd="0" presId="urn:microsoft.com/office/officeart/2005/8/layout/matrix3"/>
    <dgm:cxn modelId="{2EC0CB4D-B653-4B45-A8D0-0639CB048E4A}" type="presOf" srcId="{71F4A10E-886A-1B4B-A74A-413065E63191}" destId="{AB3B575E-75C4-8340-8AD3-82C5C7CD711A}" srcOrd="0" destOrd="0" presId="urn:microsoft.com/office/officeart/2005/8/layout/matrix3"/>
    <dgm:cxn modelId="{B4B01222-CFC5-194C-A771-1013F75A4477}" type="presOf" srcId="{03EA3C15-967A-9341-A904-C07D23C001AE}" destId="{B20E7E51-2138-6542-9027-CF5C9924E3DF}" srcOrd="0" destOrd="0" presId="urn:microsoft.com/office/officeart/2005/8/layout/matrix3"/>
    <dgm:cxn modelId="{99AE0216-BB44-6940-97F4-8E0AB3367294}" type="presOf" srcId="{EBE7C9FE-1C39-F74B-BF7A-B9C6D90FCCE0}" destId="{51B9D154-065C-5042-A235-A7C02AC0CE75}" srcOrd="0" destOrd="0" presId="urn:microsoft.com/office/officeart/2005/8/layout/matrix3"/>
    <dgm:cxn modelId="{5AC1854E-89D7-0F48-A149-AC83EDC129A0}" type="presParOf" srcId="{B20E7E51-2138-6542-9027-CF5C9924E3DF}" destId="{6124E422-22ED-0B41-9144-C07A005D17D3}" srcOrd="0" destOrd="0" presId="urn:microsoft.com/office/officeart/2005/8/layout/matrix3"/>
    <dgm:cxn modelId="{9D938E8D-A277-E042-829D-124BB16E9FAC}" type="presParOf" srcId="{B20E7E51-2138-6542-9027-CF5C9924E3DF}" destId="{EBD7E947-923B-BE47-9D15-2DE84CD44E7C}" srcOrd="1" destOrd="0" presId="urn:microsoft.com/office/officeart/2005/8/layout/matrix3"/>
    <dgm:cxn modelId="{E24F0691-C759-2944-9972-56BA9B3D45BC}" type="presParOf" srcId="{B20E7E51-2138-6542-9027-CF5C9924E3DF}" destId="{51B9D154-065C-5042-A235-A7C02AC0CE75}" srcOrd="2" destOrd="0" presId="urn:microsoft.com/office/officeart/2005/8/layout/matrix3"/>
    <dgm:cxn modelId="{D8549586-0534-3D4A-95CD-286D180B91A1}" type="presParOf" srcId="{B20E7E51-2138-6542-9027-CF5C9924E3DF}" destId="{AB3B575E-75C4-8340-8AD3-82C5C7CD711A}" srcOrd="3" destOrd="0" presId="urn:microsoft.com/office/officeart/2005/8/layout/matrix3"/>
    <dgm:cxn modelId="{6C3249D5-75CC-584F-AF9D-B791BCA45472}" type="presParOf" srcId="{B20E7E51-2138-6542-9027-CF5C9924E3DF}" destId="{33728C2A-712F-0B4C-AAE8-D0BC856122B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4E422-22ED-0B41-9144-C07A005D17D3}">
      <dsp:nvSpPr>
        <dsp:cNvPr id="0" name=""/>
        <dsp:cNvSpPr/>
      </dsp:nvSpPr>
      <dsp:spPr>
        <a:xfrm>
          <a:off x="1016000" y="0"/>
          <a:ext cx="4064000" cy="4064000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D7E947-923B-BE47-9D15-2DE84CD44E7C}">
      <dsp:nvSpPr>
        <dsp:cNvPr id="0" name=""/>
        <dsp:cNvSpPr/>
      </dsp:nvSpPr>
      <dsp:spPr>
        <a:xfrm>
          <a:off x="1402080" y="386080"/>
          <a:ext cx="1584960" cy="15849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 dirty="0">
            <a:solidFill>
              <a:srgbClr val="000000"/>
            </a:solidFill>
          </a:endParaRPr>
        </a:p>
      </dsp:txBody>
      <dsp:txXfrm>
        <a:off x="1479451" y="463451"/>
        <a:ext cx="1430218" cy="1430218"/>
      </dsp:txXfrm>
    </dsp:sp>
    <dsp:sp modelId="{51B9D154-065C-5042-A235-A7C02AC0CE75}">
      <dsp:nvSpPr>
        <dsp:cNvPr id="0" name=""/>
        <dsp:cNvSpPr/>
      </dsp:nvSpPr>
      <dsp:spPr>
        <a:xfrm>
          <a:off x="3108960" y="386080"/>
          <a:ext cx="1584960" cy="15849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0000"/>
              </a:solidFill>
            </a:rPr>
            <a:t>Inspiring Students</a:t>
          </a:r>
          <a:endParaRPr lang="en-US" sz="2000" b="1" kern="1200" dirty="0">
            <a:solidFill>
              <a:srgbClr val="000000"/>
            </a:solidFill>
          </a:endParaRPr>
        </a:p>
      </dsp:txBody>
      <dsp:txXfrm>
        <a:off x="3186331" y="463451"/>
        <a:ext cx="1430218" cy="1430218"/>
      </dsp:txXfrm>
    </dsp:sp>
    <dsp:sp modelId="{AB3B575E-75C4-8340-8AD3-82C5C7CD711A}">
      <dsp:nvSpPr>
        <dsp:cNvPr id="0" name=""/>
        <dsp:cNvSpPr/>
      </dsp:nvSpPr>
      <dsp:spPr>
        <a:xfrm>
          <a:off x="1402080" y="2092960"/>
          <a:ext cx="1584960" cy="15849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 dirty="0">
            <a:solidFill>
              <a:srgbClr val="000000"/>
            </a:solidFill>
          </a:endParaRPr>
        </a:p>
      </dsp:txBody>
      <dsp:txXfrm>
        <a:off x="1479451" y="2170331"/>
        <a:ext cx="1430218" cy="1430218"/>
      </dsp:txXfrm>
    </dsp:sp>
    <dsp:sp modelId="{33728C2A-712F-0B4C-AAE8-D0BC856122BE}">
      <dsp:nvSpPr>
        <dsp:cNvPr id="0" name=""/>
        <dsp:cNvSpPr/>
      </dsp:nvSpPr>
      <dsp:spPr>
        <a:xfrm>
          <a:off x="3094299" y="2092960"/>
          <a:ext cx="1614281" cy="15849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 smtClean="0">
            <a:solidFill>
              <a:srgbClr val="000000"/>
            </a:solidFill>
          </a:endParaRPr>
        </a:p>
      </dsp:txBody>
      <dsp:txXfrm>
        <a:off x="3171670" y="2170331"/>
        <a:ext cx="1459539" cy="14302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4658914-4275-1A45-A2B3-41ABD8B52858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CB3DDBF-060A-B546-9CF8-F89C84EF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17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1918153-2AAC-FA4E-AF6B-CB4AC5991127}" type="datetimeFigureOut">
              <a:rPr lang="en-US" smtClean="0"/>
              <a:t>12/16/2015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3B2478A-1094-9643-A641-6481002C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784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barriers to STEM education are tightly packed K-12 teaching schedules, use of existing pedagogy, lack of hands-on learning opportunities and limited applied science expertise among K-8 teachers. </a:t>
            </a:r>
          </a:p>
          <a:p>
            <a:endParaRPr lang="en-US" dirty="0"/>
          </a:p>
          <a:p>
            <a:r>
              <a:rPr lang="en-US" dirty="0"/>
              <a:t> The Task Force is working with the NH DoE to reformulate STEM teacher preparation programs and enhanced professional development including micro-credentialing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2478A-1094-9643-A641-6481002C60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82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CCFF-9D3E-3D4D-9AA4-3B852586E80A}" type="datetime1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53C6-C650-C646-B6DA-840A6F0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73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230D-B617-4944-8E2F-1A7931A9C085}" type="datetime1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53C6-C650-C646-B6DA-840A6F0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67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C3C83-8B7F-DA44-B40A-290C94BF871C}" type="datetime1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53C6-C650-C646-B6DA-840A6F0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59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3041E-5F74-4A4E-BD58-6FC73A23E7BC}" type="datetime1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53C6-C650-C646-B6DA-840A6F0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22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C8C44-F017-F74D-8F14-56DBC1EB4CA2}" type="datetime1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53C6-C650-C646-B6DA-840A6F0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97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10B27-5C06-2C49-B926-F37F9088D4E4}" type="datetime1">
              <a:rPr lang="en-US" smtClean="0"/>
              <a:t>12/16/2015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53C6-C650-C646-B6DA-840A6F0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18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374FE-5AC1-4846-99B1-BEFFECF26088}" type="datetime1">
              <a:rPr lang="en-US" smtClean="0"/>
              <a:t>12/16/2015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53C6-C650-C646-B6DA-840A6F0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359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1B521-1550-5D4C-ADEB-47167DEF6E96}" type="datetime1">
              <a:rPr lang="en-US" smtClean="0"/>
              <a:t>12/16/2015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53C6-C650-C646-B6DA-840A6F0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3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E56D4-4041-9E4E-86C1-8D66334499F1}" type="datetime1">
              <a:rPr lang="en-US" smtClean="0"/>
              <a:t>12/16/2015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53C6-C650-C646-B6DA-840A6F0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02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FC88A-B9E9-C74C-AA9E-EF09F2E47745}" type="datetime1">
              <a:rPr lang="en-US" smtClean="0"/>
              <a:t>12/16/2015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53C6-C650-C646-B6DA-840A6F0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70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72F29-6391-2D41-86FF-89177CF8950F}" type="datetime1">
              <a:rPr lang="en-US" smtClean="0"/>
              <a:t>12/16/2015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53C6-C650-C646-B6DA-840A6F0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90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4A2F0"/>
            </a:gs>
            <a:gs pos="100000">
              <a:srgbClr val="FFFFFF"/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3523F-C5E9-504D-B35E-3DDEFD2F2CA6}" type="datetime1">
              <a:rPr lang="en-US" smtClean="0"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D53C6-C650-C646-B6DA-840A6F0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5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CHARGE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43" y="1441891"/>
            <a:ext cx="1849967" cy="2310158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739173" y="2129482"/>
            <a:ext cx="54186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/>
              <a:t>“[t]o help young people develop the skills and innovative thinking needed for jobs that growing businesses are creating here in New Hampshire</a:t>
            </a:r>
            <a:r>
              <a:rPr lang="en-US" sz="2000" dirty="0" smtClean="0">
                <a:effectLst/>
              </a:rPr>
              <a:t> 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2739173" y="3300462"/>
            <a:ext cx="541866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/>
              <a:t>. . .  to ask tough questions about how we can best educate our young people, especially in the STEM fields of science, technology, engineering and math</a:t>
            </a:r>
            <a:r>
              <a:rPr lang="en-US" sz="2000" i="1" dirty="0" smtClean="0"/>
              <a:t>.”</a:t>
            </a:r>
          </a:p>
          <a:p>
            <a:endParaRPr lang="en-US" i="1" dirty="0"/>
          </a:p>
          <a:p>
            <a:endParaRPr lang="en-US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92100" y="5491208"/>
            <a:ext cx="5118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Organized: May 2014</a:t>
            </a:r>
          </a:p>
          <a:p>
            <a:r>
              <a:rPr lang="en-US" sz="2000" dirty="0" smtClean="0"/>
              <a:t>Reported recommendations: January 2015</a:t>
            </a:r>
          </a:p>
          <a:p>
            <a:r>
              <a:rPr lang="en-US" sz="2400" b="1" dirty="0" smtClean="0"/>
              <a:t>Reconstituted: July 2015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739172" y="1441891"/>
            <a:ext cx="6227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Governor Hassan’s Charge to the Task Force:</a:t>
            </a:r>
            <a:endParaRPr lang="en-US" sz="2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53C6-C650-C646-B6DA-840A6F0518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1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4962"/>
          </a:xfrm>
        </p:spPr>
        <p:txBody>
          <a:bodyPr>
            <a:normAutofit/>
          </a:bodyPr>
          <a:lstStyle/>
          <a:p>
            <a:r>
              <a:rPr lang="en-US" b="1" dirty="0" smtClean="0"/>
              <a:t>Task Force Representation </a:t>
            </a:r>
            <a:endParaRPr lang="en-US" b="1" dirty="0"/>
          </a:p>
        </p:txBody>
      </p:sp>
      <p:sp>
        <p:nvSpPr>
          <p:cNvPr id="20" name="Oval 19"/>
          <p:cNvSpPr/>
          <p:nvPr/>
        </p:nvSpPr>
        <p:spPr>
          <a:xfrm>
            <a:off x="1608757" y="953406"/>
            <a:ext cx="6211521" cy="586749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305371" y="1293141"/>
            <a:ext cx="1364276" cy="1364276"/>
          </a:xfrm>
          <a:prstGeom prst="ellipse">
            <a:avLst/>
          </a:prstGeom>
          <a:solidFill>
            <a:srgbClr val="FCD5B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319211" y="1467435"/>
            <a:ext cx="1348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Business </a:t>
            </a:r>
          </a:p>
          <a:p>
            <a:pPr algn="ctr"/>
            <a:r>
              <a:rPr lang="en-US" sz="1600" b="1" dirty="0" smtClean="0"/>
              <a:t>&amp;</a:t>
            </a:r>
          </a:p>
          <a:p>
            <a:pPr algn="ctr"/>
            <a:r>
              <a:rPr lang="en-US" sz="1600" b="1" dirty="0" smtClean="0"/>
              <a:t> Industry</a:t>
            </a:r>
            <a:endParaRPr lang="en-US" sz="1600" b="1" dirty="0"/>
          </a:p>
        </p:txBody>
      </p:sp>
      <p:sp>
        <p:nvSpPr>
          <p:cNvPr id="15" name="Oval 14"/>
          <p:cNvSpPr/>
          <p:nvPr/>
        </p:nvSpPr>
        <p:spPr>
          <a:xfrm>
            <a:off x="6216449" y="2203410"/>
            <a:ext cx="1364276" cy="13642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035399" y="2427989"/>
            <a:ext cx="1708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NH Superintendent’s Association</a:t>
            </a:r>
            <a:endParaRPr lang="en-US" sz="1600" b="1" dirty="0"/>
          </a:p>
        </p:txBody>
      </p:sp>
      <p:sp>
        <p:nvSpPr>
          <p:cNvPr id="10" name="Oval 9"/>
          <p:cNvSpPr/>
          <p:nvPr/>
        </p:nvSpPr>
        <p:spPr>
          <a:xfrm>
            <a:off x="6456002" y="3260250"/>
            <a:ext cx="1364276" cy="1364276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553200" y="3567686"/>
            <a:ext cx="1185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Early Childhood Education</a:t>
            </a:r>
            <a:endParaRPr lang="en-US" sz="1600" b="1" dirty="0"/>
          </a:p>
        </p:txBody>
      </p:sp>
      <p:sp>
        <p:nvSpPr>
          <p:cNvPr id="17" name="Oval 16"/>
          <p:cNvSpPr/>
          <p:nvPr/>
        </p:nvSpPr>
        <p:spPr>
          <a:xfrm>
            <a:off x="6111602" y="4469349"/>
            <a:ext cx="1364276" cy="136427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197205" y="4966031"/>
            <a:ext cx="118541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Parents</a:t>
            </a:r>
            <a:endParaRPr lang="en-US" sz="1600" b="1" dirty="0"/>
          </a:p>
        </p:txBody>
      </p:sp>
      <p:sp>
        <p:nvSpPr>
          <p:cNvPr id="16" name="Oval 15"/>
          <p:cNvSpPr/>
          <p:nvPr/>
        </p:nvSpPr>
        <p:spPr>
          <a:xfrm>
            <a:off x="5303399" y="5273808"/>
            <a:ext cx="1364276" cy="136427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399614" y="5802057"/>
            <a:ext cx="1185412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CTEs</a:t>
            </a:r>
            <a:endParaRPr lang="en-US" sz="1600" b="1" dirty="0"/>
          </a:p>
        </p:txBody>
      </p:sp>
      <p:sp>
        <p:nvSpPr>
          <p:cNvPr id="9" name="Oval 8"/>
          <p:cNvSpPr/>
          <p:nvPr/>
        </p:nvSpPr>
        <p:spPr>
          <a:xfrm>
            <a:off x="4117987" y="5493724"/>
            <a:ext cx="1364276" cy="13642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117987" y="5725112"/>
            <a:ext cx="1338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NH Department of Education</a:t>
            </a:r>
            <a:endParaRPr lang="en-US" sz="1600" b="1" dirty="0"/>
          </a:p>
        </p:txBody>
      </p:sp>
      <p:sp>
        <p:nvSpPr>
          <p:cNvPr id="18" name="Oval 17"/>
          <p:cNvSpPr/>
          <p:nvPr/>
        </p:nvSpPr>
        <p:spPr>
          <a:xfrm>
            <a:off x="2846965" y="5273808"/>
            <a:ext cx="1364276" cy="1364276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932575" y="5725903"/>
            <a:ext cx="1185412" cy="58477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NH School Boards</a:t>
            </a:r>
            <a:endParaRPr lang="en-US" sz="1600" b="1" dirty="0"/>
          </a:p>
        </p:txBody>
      </p:sp>
      <p:sp>
        <p:nvSpPr>
          <p:cNvPr id="19" name="Oval 18"/>
          <p:cNvSpPr/>
          <p:nvPr/>
        </p:nvSpPr>
        <p:spPr>
          <a:xfrm>
            <a:off x="1878158" y="4469349"/>
            <a:ext cx="1364276" cy="136427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964607" y="4729212"/>
            <a:ext cx="1185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NH Principals’ Association</a:t>
            </a:r>
            <a:endParaRPr lang="en-US" sz="1600" b="1" dirty="0"/>
          </a:p>
        </p:txBody>
      </p:sp>
      <p:sp>
        <p:nvSpPr>
          <p:cNvPr id="11" name="Oval 10"/>
          <p:cNvSpPr/>
          <p:nvPr/>
        </p:nvSpPr>
        <p:spPr>
          <a:xfrm>
            <a:off x="1568299" y="3258986"/>
            <a:ext cx="1364276" cy="136427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669200" y="3607544"/>
            <a:ext cx="1185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NH Science Teachers’ Association</a:t>
            </a:r>
            <a:endParaRPr lang="en-US" sz="1600" b="1" dirty="0"/>
          </a:p>
        </p:txBody>
      </p:sp>
      <p:sp>
        <p:nvSpPr>
          <p:cNvPr id="14" name="Oval 13"/>
          <p:cNvSpPr/>
          <p:nvPr/>
        </p:nvSpPr>
        <p:spPr>
          <a:xfrm>
            <a:off x="1878158" y="2077345"/>
            <a:ext cx="1364276" cy="13642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901107" y="2455335"/>
            <a:ext cx="11854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Girls in STEM</a:t>
            </a:r>
            <a:endParaRPr lang="en-US" sz="1600" b="1" dirty="0"/>
          </a:p>
        </p:txBody>
      </p:sp>
      <p:sp>
        <p:nvSpPr>
          <p:cNvPr id="13" name="Oval 12"/>
          <p:cNvSpPr/>
          <p:nvPr/>
        </p:nvSpPr>
        <p:spPr>
          <a:xfrm>
            <a:off x="2846965" y="1234820"/>
            <a:ext cx="1364276" cy="1364276"/>
          </a:xfrm>
          <a:prstGeom prst="ellipse">
            <a:avLst/>
          </a:prstGeom>
          <a:solidFill>
            <a:srgbClr val="E46C0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846965" y="1275808"/>
            <a:ext cx="13430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NH Teachers of Mathematics Association</a:t>
            </a:r>
          </a:p>
          <a:p>
            <a:pPr algn="ctr"/>
            <a:r>
              <a:rPr lang="en-US" sz="1600" b="1" dirty="0" smtClean="0"/>
              <a:t>(NHTM)</a:t>
            </a:r>
            <a:endParaRPr lang="en-US" sz="1600" b="1" dirty="0"/>
          </a:p>
        </p:txBody>
      </p:sp>
      <p:sp>
        <p:nvSpPr>
          <p:cNvPr id="8" name="Oval 7"/>
          <p:cNvSpPr/>
          <p:nvPr/>
        </p:nvSpPr>
        <p:spPr>
          <a:xfrm>
            <a:off x="4035338" y="953406"/>
            <a:ext cx="1364276" cy="136427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000555" y="1071186"/>
            <a:ext cx="1458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Colleges </a:t>
            </a:r>
          </a:p>
          <a:p>
            <a:pPr algn="ctr"/>
            <a:r>
              <a:rPr lang="en-US" sz="1600" b="1" dirty="0" smtClean="0"/>
              <a:t>&amp;</a:t>
            </a:r>
          </a:p>
          <a:p>
            <a:pPr algn="ctr"/>
            <a:r>
              <a:rPr lang="en-US" sz="1600" b="1" dirty="0" smtClean="0"/>
              <a:t>Universities</a:t>
            </a:r>
            <a:endParaRPr lang="en-US" sz="16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53C6-C650-C646-B6DA-840A6F0518AD}" type="slidenum">
              <a:rPr lang="en-US" smtClean="0"/>
              <a:t>2</a:t>
            </a:fld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395133" y="4729212"/>
            <a:ext cx="292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12 participating entities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0696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FOUR AREAS OF CONCENTRATION</a:t>
            </a:r>
            <a:br>
              <a:rPr lang="en-US" b="1" dirty="0" smtClean="0"/>
            </a:br>
            <a:endParaRPr lang="en-US" b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24369838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318001" y="3856216"/>
            <a:ext cx="2223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b="1" dirty="0" smtClean="0">
                <a:solidFill>
                  <a:srgbClr val="000000"/>
                </a:solidFill>
              </a:rPr>
              <a:t>Communication</a:t>
            </a:r>
          </a:p>
          <a:p>
            <a:pPr lvl="0" algn="ctr"/>
            <a:r>
              <a:rPr lang="en-US" sz="2000" b="1" dirty="0" smtClean="0">
                <a:solidFill>
                  <a:srgbClr val="000000"/>
                </a:solidFill>
              </a:rPr>
              <a:t>&amp; </a:t>
            </a:r>
          </a:p>
          <a:p>
            <a:pPr lvl="0" algn="ctr"/>
            <a:r>
              <a:rPr lang="en-US" sz="2000" b="1" dirty="0" smtClean="0">
                <a:solidFill>
                  <a:srgbClr val="000000"/>
                </a:solidFill>
              </a:rPr>
              <a:t>Engagement</a:t>
            </a:r>
            <a:endParaRPr lang="en-US" sz="2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819404" y="2207684"/>
            <a:ext cx="180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Foundations</a:t>
            </a:r>
          </a:p>
          <a:p>
            <a:pPr algn="ctr"/>
            <a:r>
              <a:rPr lang="en-US" sz="2000" b="1" dirty="0" smtClean="0"/>
              <a:t> in STEM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819404" y="3832198"/>
            <a:ext cx="1794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Empowering</a:t>
            </a:r>
          </a:p>
          <a:p>
            <a:pPr algn="ctr"/>
            <a:r>
              <a:rPr lang="en-US" sz="2000" b="1" dirty="0" smtClean="0"/>
              <a:t>Teachers</a:t>
            </a:r>
            <a:endParaRPr lang="en-US" sz="2000" b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53C6-C650-C646-B6DA-840A6F0518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9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80"/>
            <a:ext cx="8229600" cy="1143000"/>
          </a:xfrm>
        </p:spPr>
        <p:txBody>
          <a:bodyPr/>
          <a:lstStyle/>
          <a:p>
            <a:r>
              <a:rPr lang="en-US" b="1" dirty="0" smtClean="0"/>
              <a:t>FOUNDATIONS IN STEM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234822"/>
            <a:ext cx="8375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Helvetica"/>
              </a:rPr>
              <a:t>Traditional approaches are not preparing students for 21</a:t>
            </a:r>
            <a:r>
              <a:rPr lang="en-US" sz="2000" baseline="30000" dirty="0">
                <a:cs typeface="Helvetica"/>
              </a:rPr>
              <a:t>st</a:t>
            </a:r>
            <a:r>
              <a:rPr lang="en-US" sz="2000" dirty="0">
                <a:cs typeface="Helvetica"/>
              </a:rPr>
              <a:t> century STEM careers. </a:t>
            </a:r>
            <a:r>
              <a:rPr lang="en-US" sz="2000" i="1" dirty="0" smtClean="0">
                <a:cs typeface="Helvetica"/>
              </a:rPr>
              <a:t>Strong  STEM foundation and integration </a:t>
            </a:r>
            <a:r>
              <a:rPr lang="en-US" sz="2000" i="1" dirty="0">
                <a:cs typeface="Helvetica"/>
              </a:rPr>
              <a:t>of </a:t>
            </a:r>
            <a:r>
              <a:rPr lang="en-US" sz="2000" i="1" dirty="0" smtClean="0">
                <a:cs typeface="Helvetica"/>
              </a:rPr>
              <a:t>STEM is </a:t>
            </a:r>
            <a:r>
              <a:rPr lang="en-US" sz="2000" i="1" dirty="0">
                <a:cs typeface="Helvetica"/>
              </a:rPr>
              <a:t>critical for a wide range </a:t>
            </a:r>
            <a:r>
              <a:rPr lang="en-US" sz="2000" i="1" dirty="0" smtClean="0">
                <a:cs typeface="Helvetica"/>
              </a:rPr>
              <a:t>of careers </a:t>
            </a:r>
            <a:r>
              <a:rPr lang="en-US" sz="2000" i="1" dirty="0">
                <a:cs typeface="Helvetica"/>
              </a:rPr>
              <a:t>from </a:t>
            </a:r>
            <a:r>
              <a:rPr lang="en-US" sz="2000" i="1" dirty="0" smtClean="0">
                <a:cs typeface="Helvetica"/>
              </a:rPr>
              <a:t>biology, to health care,  to IT, to engineering</a:t>
            </a:r>
            <a:r>
              <a:rPr lang="en-US" sz="2000" i="1" dirty="0">
                <a:cs typeface="Helvetica"/>
              </a:rPr>
              <a:t>.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519" y="2829932"/>
            <a:ext cx="1372396" cy="9145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993" y="2425814"/>
            <a:ext cx="2808487" cy="13186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0058" y="2425814"/>
            <a:ext cx="1185096" cy="914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57200" y="4216966"/>
            <a:ext cx="3283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RECOMMENDATIONS: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7199" y="4782483"/>
            <a:ext cx="8307955" cy="1938992"/>
          </a:xfrm>
          <a:prstGeom prst="rect">
            <a:avLst/>
          </a:prstGeom>
          <a:noFill/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SzPct val="100000"/>
              <a:buFont typeface="Wingdings" charset="2"/>
              <a:buChar char="ü"/>
            </a:pPr>
            <a:r>
              <a:rPr lang="en-US" sz="2000" dirty="0"/>
              <a:t>Create alternative (to pre-calculus/calculus) math pathways </a:t>
            </a:r>
            <a:r>
              <a:rPr lang="en-US" sz="2000" dirty="0" smtClean="0"/>
              <a:t>---</a:t>
            </a:r>
            <a:br>
              <a:rPr lang="en-US" sz="2000" dirty="0" smtClean="0"/>
            </a:br>
            <a:r>
              <a:rPr lang="en-US" sz="2000" dirty="0" smtClean="0"/>
              <a:t>statistics</a:t>
            </a:r>
            <a:r>
              <a:rPr lang="en-US" sz="2000" dirty="0"/>
              <a:t>/quantitative reasoning, linear algebra</a:t>
            </a:r>
            <a:r>
              <a:rPr lang="en-US" sz="2000" dirty="0" smtClean="0">
                <a:effectLst/>
              </a:rPr>
              <a:t> </a:t>
            </a:r>
          </a:p>
          <a:p>
            <a:pPr marL="285750" indent="-285750">
              <a:buClr>
                <a:srgbClr val="FF0000"/>
              </a:buClr>
              <a:buSzPct val="100000"/>
              <a:buFont typeface="Wingdings" charset="2"/>
              <a:buChar char="ü"/>
            </a:pPr>
            <a:endParaRPr lang="en-US" sz="2000" dirty="0"/>
          </a:p>
          <a:p>
            <a:pPr marL="285750" indent="-285750">
              <a:buClr>
                <a:srgbClr val="FF0000"/>
              </a:buClr>
              <a:buSzPct val="100000"/>
              <a:buFont typeface="Wingdings" charset="2"/>
              <a:buChar char="ü"/>
            </a:pPr>
            <a:r>
              <a:rPr lang="en-US" sz="2000" dirty="0"/>
              <a:t>Integrate Coding in the curriculum</a:t>
            </a:r>
            <a:r>
              <a:rPr lang="en-US" sz="2000" dirty="0" smtClean="0">
                <a:effectLst/>
              </a:rPr>
              <a:t> </a:t>
            </a:r>
          </a:p>
          <a:p>
            <a:pPr marL="285750" indent="-285750">
              <a:buClr>
                <a:srgbClr val="FF0000"/>
              </a:buClr>
              <a:buSzPct val="100000"/>
              <a:buFont typeface="Wingdings" charset="2"/>
              <a:buChar char="ü"/>
            </a:pPr>
            <a:endParaRPr lang="en-US" sz="2000" dirty="0" smtClean="0"/>
          </a:p>
          <a:p>
            <a:pPr marL="285750" indent="-285750">
              <a:buClr>
                <a:srgbClr val="FF0000"/>
              </a:buClr>
              <a:buSzPct val="100000"/>
              <a:buFont typeface="Wingdings" charset="2"/>
              <a:buChar char="ü"/>
            </a:pPr>
            <a:r>
              <a:rPr lang="en-US" sz="2000" dirty="0" smtClean="0"/>
              <a:t>Support </a:t>
            </a:r>
            <a:r>
              <a:rPr lang="en-US" sz="2000" dirty="0"/>
              <a:t>Next Generation Science Standards</a:t>
            </a:r>
            <a:r>
              <a:rPr lang="en-US" sz="2000" dirty="0" smtClean="0">
                <a:effectLst/>
              </a:rPr>
              <a:t> 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53C6-C650-C646-B6DA-840A6F0518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73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INSPIRING STUDENTS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270060"/>
            <a:ext cx="835606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Students have natural curiosity and interest in STEM at an early stage but too often that interest goes away with STEM </a:t>
            </a:r>
            <a:r>
              <a:rPr lang="en-US" sz="2400" b="1" u="sng" dirty="0"/>
              <a:t>teaching by rote or by </a:t>
            </a:r>
            <a:r>
              <a:rPr lang="en-US" sz="2400" b="1" u="sng" dirty="0" smtClean="0"/>
              <a:t>textbook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822" y="2184400"/>
            <a:ext cx="2607636" cy="173526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4058492"/>
            <a:ext cx="1460484" cy="219471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939" y="2964674"/>
            <a:ext cx="2209661" cy="14733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53C6-C650-C646-B6DA-840A6F0518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8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INSPIRING STUDENTS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0" y="2555965"/>
            <a:ext cx="8649696" cy="4524315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ü"/>
            </a:pPr>
            <a:r>
              <a:rPr lang="en-US" sz="2400" dirty="0" smtClean="0"/>
              <a:t>STEM </a:t>
            </a:r>
            <a:r>
              <a:rPr lang="en-US" sz="2400" dirty="0"/>
              <a:t>Challenges, Competitions and </a:t>
            </a:r>
            <a:r>
              <a:rPr lang="en-US" sz="2400" dirty="0" smtClean="0"/>
              <a:t>Capstones.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ü"/>
            </a:pPr>
            <a:endParaRPr lang="en-US" sz="2400" dirty="0">
              <a:effectLst/>
            </a:endParaRPr>
          </a:p>
          <a:p>
            <a:pPr marL="285750" indent="-285750">
              <a:buClr>
                <a:srgbClr val="FF0000"/>
              </a:buClr>
              <a:buFont typeface="Wingdings" charset="2"/>
              <a:buChar char="ü"/>
            </a:pPr>
            <a:r>
              <a:rPr lang="en-US" sz="2400" dirty="0" smtClean="0">
                <a:effectLst/>
              </a:rPr>
              <a:t> </a:t>
            </a:r>
            <a:r>
              <a:rPr lang="en-US" sz="2400" dirty="0"/>
              <a:t>STEM Early College Academy for Math and Science Excellence </a:t>
            </a:r>
            <a:endParaRPr lang="en-US" sz="2400" dirty="0" smtClean="0"/>
          </a:p>
          <a:p>
            <a:pPr>
              <a:buClr>
                <a:srgbClr val="FF0000"/>
              </a:buClr>
            </a:pPr>
            <a:endParaRPr lang="en-US" sz="2400" dirty="0"/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400" dirty="0" smtClean="0"/>
              <a:t>STEM </a:t>
            </a:r>
            <a:r>
              <a:rPr lang="en-US" sz="2400" dirty="0"/>
              <a:t>foundations in CTE programs, including in early </a:t>
            </a:r>
            <a:r>
              <a:rPr lang="en-US" sz="2400" dirty="0" smtClean="0"/>
              <a:t>college opportunities</a:t>
            </a:r>
          </a:p>
          <a:p>
            <a:pPr>
              <a:buClr>
                <a:srgbClr val="FF0000"/>
              </a:buClr>
            </a:pPr>
            <a:r>
              <a:rPr lang="en-US" sz="2400" dirty="0" smtClean="0"/>
              <a:t>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ü"/>
            </a:pPr>
            <a:r>
              <a:rPr lang="en-US" sz="2400" dirty="0"/>
              <a:t>Expose middle schoolers to career options and </a:t>
            </a:r>
            <a:r>
              <a:rPr lang="en-US" sz="2400" dirty="0" smtClean="0"/>
              <a:t>Personal Learning Plans</a:t>
            </a:r>
            <a:endParaRPr lang="en-US" sz="2400" dirty="0"/>
          </a:p>
          <a:p>
            <a:pPr>
              <a:buClr>
                <a:srgbClr val="FF0000"/>
              </a:buClr>
            </a:pPr>
            <a:endParaRPr lang="en-US" sz="2400" dirty="0" smtClean="0"/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400" dirty="0" smtClean="0"/>
              <a:t>Support </a:t>
            </a:r>
            <a:r>
              <a:rPr lang="en-US" sz="2400" dirty="0"/>
              <a:t>girls in STEM careers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ü"/>
            </a:pP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33998" y="1926283"/>
            <a:ext cx="3026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RECOMMENDATIONS: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53C6-C650-C646-B6DA-840A6F0518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3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19"/>
            <a:ext cx="8229600" cy="1028376"/>
          </a:xfrm>
        </p:spPr>
        <p:txBody>
          <a:bodyPr/>
          <a:lstStyle/>
          <a:p>
            <a:r>
              <a:rPr lang="en-US" b="1" dirty="0" smtClean="0"/>
              <a:t>EMPOWERING TEACHERS</a:t>
            </a:r>
            <a:endParaRPr lang="en-US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155683" y="1211519"/>
            <a:ext cx="4423843" cy="2398509"/>
            <a:chOff x="327133" y="1211519"/>
            <a:chExt cx="4423843" cy="23985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181" y="1211519"/>
              <a:ext cx="3849587" cy="2021033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133" y="2855076"/>
              <a:ext cx="1505156" cy="75495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42861" y="1664928"/>
              <a:ext cx="1308115" cy="654058"/>
            </a:xfrm>
            <a:prstGeom prst="rect">
              <a:avLst/>
            </a:prstGeom>
            <a:ln w="28575" cmpd="sng">
              <a:solidFill>
                <a:srgbClr val="000000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70782" y="2380557"/>
              <a:ext cx="1080194" cy="1080194"/>
            </a:xfrm>
            <a:prstGeom prst="rect">
              <a:avLst/>
            </a:prstGeom>
            <a:ln w="57150" cmpd="sng">
              <a:solidFill>
                <a:srgbClr val="000000"/>
              </a:solidFill>
            </a:ln>
          </p:spPr>
        </p:pic>
        <p:sp>
          <p:nvSpPr>
            <p:cNvPr id="8" name="&quot;No&quot; Symbol 7"/>
            <p:cNvSpPr/>
            <p:nvPr/>
          </p:nvSpPr>
          <p:spPr>
            <a:xfrm>
              <a:off x="3155950" y="2059113"/>
              <a:ext cx="762000" cy="795963"/>
            </a:xfrm>
            <a:prstGeom prst="noSmoking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946650" y="1211519"/>
            <a:ext cx="4001313" cy="32316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Key Barriers:</a:t>
            </a:r>
          </a:p>
          <a:p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Tightly packed teaching schedules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Use of existing pedagogy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Lack of hands-on-experience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Limited applied science expertise (K-8)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50933" y="4625613"/>
            <a:ext cx="3020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RECOMMENDATIONS: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222066" y="5165546"/>
            <a:ext cx="8649696" cy="1323439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ü"/>
            </a:pPr>
            <a:r>
              <a:rPr lang="en-US" sz="2000" dirty="0" smtClean="0"/>
              <a:t>Pioneer new STEM teacher preparation and development programs</a:t>
            </a:r>
          </a:p>
          <a:p>
            <a:pPr>
              <a:buClr>
                <a:srgbClr val="FF0000"/>
              </a:buClr>
            </a:pPr>
            <a:endParaRPr lang="en-US" sz="2000" dirty="0">
              <a:effectLst/>
            </a:endParaRPr>
          </a:p>
          <a:p>
            <a:pPr marL="285750" indent="-285750">
              <a:buClr>
                <a:srgbClr val="FF0000"/>
              </a:buClr>
              <a:buFont typeface="Wingdings" charset="2"/>
              <a:buChar char="ü"/>
            </a:pPr>
            <a:r>
              <a:rPr lang="en-US" sz="2000" dirty="0" smtClean="0">
                <a:effectLst/>
              </a:rPr>
              <a:t> </a:t>
            </a:r>
            <a:r>
              <a:rPr lang="en-US" sz="2000" dirty="0" smtClean="0"/>
              <a:t>Support of teacher efforts to incorporate STEM learning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“every day in different ways”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53C6-C650-C646-B6DA-840A6F0518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6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29" y="96838"/>
            <a:ext cx="879402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COMMUNICATIONS &amp; ENGAGEMENTS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413724" y="1512534"/>
            <a:ext cx="82730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cs typeface="Cambria"/>
              </a:rPr>
              <a:t>Despite many strong STEM programs throughout the state, information about these activities is limited. The Task Force will create a </a:t>
            </a:r>
            <a:r>
              <a:rPr lang="en-US" sz="2000" u="sng" dirty="0">
                <a:cs typeface="Cambria"/>
              </a:rPr>
              <a:t>communications hub website </a:t>
            </a:r>
            <a:r>
              <a:rPr lang="en-US" sz="2000" dirty="0">
                <a:cs typeface="Cambria"/>
              </a:rPr>
              <a:t>to organize and centralize information in an easy-to-access format.  </a:t>
            </a:r>
            <a:endParaRPr lang="en-US" sz="2000" dirty="0" smtClean="0">
              <a:cs typeface="Cambri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703" y="3081049"/>
            <a:ext cx="2251997" cy="168899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050" y="2904320"/>
            <a:ext cx="1546166" cy="148467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781" y="4495170"/>
            <a:ext cx="1915627" cy="122831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7950" y="2948096"/>
            <a:ext cx="2340225" cy="155859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9814" y="4179058"/>
            <a:ext cx="1685610" cy="139625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68182" y="5890452"/>
            <a:ext cx="7609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/>
                <a:cs typeface="Calibri"/>
              </a:rPr>
              <a:t>STEM career professionals are volunteering for school visits and organizing STEM career days.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608" y="4617647"/>
            <a:ext cx="1259041" cy="51431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53C6-C650-C646-B6DA-840A6F0518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6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018" y="818866"/>
            <a:ext cx="8229600" cy="5308979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Gratitude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Dyn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Hypertherm</a:t>
            </a:r>
            <a:br>
              <a:rPr lang="en-US" dirty="0" smtClean="0"/>
            </a:br>
            <a:r>
              <a:rPr lang="en-US" dirty="0" smtClean="0"/>
              <a:t>NH Ball Bearings</a:t>
            </a:r>
            <a:br>
              <a:rPr lang="en-US" dirty="0" smtClean="0"/>
            </a:br>
            <a:r>
              <a:rPr lang="en-US" dirty="0"/>
              <a:t>Northeast Delta Dental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NH Charitable Foundation as our fiscal agent</a:t>
            </a:r>
            <a:br>
              <a:rPr lang="en-US" dirty="0" smtClean="0"/>
            </a:br>
            <a:r>
              <a:rPr lang="en-US" dirty="0" smtClean="0"/>
              <a:t>Others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b="1" dirty="0" smtClean="0">
                <a:solidFill>
                  <a:srgbClr val="FF0000"/>
                </a:solidFill>
              </a:rPr>
              <a:t>Thank you!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53C6-C650-C646-B6DA-840A6F0518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2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Pixel.thmx</Template>
  <TotalTime>841</TotalTime>
  <Words>393</Words>
  <Application>Microsoft Office PowerPoint</Application>
  <PresentationFormat>On-screen Show (4:3)</PresentationFormat>
  <Paragraphs>87</Paragraphs>
  <Slides>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THE CHARGE</vt:lpstr>
      <vt:lpstr>Task Force Representation </vt:lpstr>
      <vt:lpstr> FOUR AREAS OF CONCENTRATION </vt:lpstr>
      <vt:lpstr>FOUNDATIONS IN STEM</vt:lpstr>
      <vt:lpstr>INSPIRING STUDENTS</vt:lpstr>
      <vt:lpstr>INSPIRING STUDENTS</vt:lpstr>
      <vt:lpstr>EMPOWERING TEACHERS</vt:lpstr>
      <vt:lpstr>COMMUNICATIONS &amp; ENGAGEMENTS</vt:lpstr>
      <vt:lpstr>Gratitude Dyn Hypertherm NH Ball Bearings Northeast Delta Dental NH Charitable Foundation as our fiscal agent Others? Thank you!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</dc:title>
  <dc:creator>Marilyn Clemins</dc:creator>
  <cp:lastModifiedBy>Windows User</cp:lastModifiedBy>
  <cp:revision>89</cp:revision>
  <cp:lastPrinted>2015-12-16T16:47:01Z</cp:lastPrinted>
  <dcterms:created xsi:type="dcterms:W3CDTF">2015-12-13T00:37:49Z</dcterms:created>
  <dcterms:modified xsi:type="dcterms:W3CDTF">2015-12-16T16:49:07Z</dcterms:modified>
</cp:coreProperties>
</file>