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95" r:id="rId2"/>
    <p:sldId id="300" r:id="rId3"/>
    <p:sldId id="257" r:id="rId4"/>
    <p:sldId id="270" r:id="rId5"/>
    <p:sldId id="274" r:id="rId6"/>
    <p:sldId id="273" r:id="rId7"/>
    <p:sldId id="281" r:id="rId8"/>
    <p:sldId id="282" r:id="rId9"/>
    <p:sldId id="302" r:id="rId10"/>
    <p:sldId id="298" r:id="rId1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90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468"/>
    <p:restoredTop sz="83617"/>
  </p:normalViewPr>
  <p:slideViewPr>
    <p:cSldViewPr snapToGrid="0" snapToObjects="1">
      <p:cViewPr>
        <p:scale>
          <a:sx n="103" d="100"/>
          <a:sy n="103" d="100"/>
        </p:scale>
        <p:origin x="-181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9ED4C44-4677-F34B-97A1-9BF68046063D}" type="datetimeFigureOut">
              <a:rPr lang="en-US" smtClean="0"/>
              <a:t>9/28/2016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F6115B6-F5FE-1B46-A8D2-38C5CC10233F}" type="slidenum">
              <a:rPr lang="en-US" smtClean="0"/>
              <a:t>‹#›</a:t>
            </a:fld>
            <a:endParaRPr lang="en-US"/>
          </a:p>
        </p:txBody>
      </p:sp>
    </p:spTree>
    <p:extLst>
      <p:ext uri="{BB962C8B-B14F-4D97-AF65-F5344CB8AC3E}">
        <p14:creationId xmlns:p14="http://schemas.microsoft.com/office/powerpoint/2010/main" val="2493956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39554D8-0A2C-BB46-BBC2-56D094D716E7}" type="datetimeFigureOut">
              <a:rPr lang="en-US" smtClean="0"/>
              <a:t>9/28/2016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C83444E-6321-8343-8B63-13DD69DBF25B}" type="slidenum">
              <a:rPr lang="en-US" smtClean="0"/>
              <a:t>‹#›</a:t>
            </a:fld>
            <a:endParaRPr lang="en-US"/>
          </a:p>
        </p:txBody>
      </p:sp>
    </p:spTree>
    <p:extLst>
      <p:ext uri="{BB962C8B-B14F-4D97-AF65-F5344CB8AC3E}">
        <p14:creationId xmlns:p14="http://schemas.microsoft.com/office/powerpoint/2010/main" val="943212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reminder, this is the result and goal statement the Coalition previously</a:t>
            </a:r>
            <a:r>
              <a:rPr lang="en-US" baseline="0" dirty="0" smtClean="0"/>
              <a:t> adopted.</a:t>
            </a:r>
            <a:endParaRPr lang="en-US" dirty="0"/>
          </a:p>
        </p:txBody>
      </p:sp>
      <p:sp>
        <p:nvSpPr>
          <p:cNvPr id="4" name="Slide Number Placeholder 3"/>
          <p:cNvSpPr>
            <a:spLocks noGrp="1"/>
          </p:cNvSpPr>
          <p:nvPr>
            <p:ph type="sldNum" sz="quarter" idx="10"/>
          </p:nvPr>
        </p:nvSpPr>
        <p:spPr/>
        <p:txBody>
          <a:bodyPr/>
          <a:lstStyle/>
          <a:p>
            <a:fld id="{9C83444E-6321-8343-8B63-13DD69DBF25B}" type="slidenum">
              <a:rPr lang="en-US" smtClean="0"/>
              <a:t>1</a:t>
            </a:fld>
            <a:endParaRPr lang="en-US"/>
          </a:p>
        </p:txBody>
      </p:sp>
    </p:spTree>
    <p:extLst>
      <p:ext uri="{BB962C8B-B14F-4D97-AF65-F5344CB8AC3E}">
        <p14:creationId xmlns:p14="http://schemas.microsoft.com/office/powerpoint/2010/main" val="1992510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has been suggested that the survey include for-profit and non-profit employers.</a:t>
            </a:r>
            <a:endParaRPr lang="en-US" dirty="0"/>
          </a:p>
        </p:txBody>
      </p:sp>
      <p:sp>
        <p:nvSpPr>
          <p:cNvPr id="4" name="Slide Number Placeholder 3"/>
          <p:cNvSpPr>
            <a:spLocks noGrp="1"/>
          </p:cNvSpPr>
          <p:nvPr>
            <p:ph type="sldNum" sz="quarter" idx="10"/>
          </p:nvPr>
        </p:nvSpPr>
        <p:spPr/>
        <p:txBody>
          <a:bodyPr/>
          <a:lstStyle/>
          <a:p>
            <a:fld id="{9C83444E-6321-8343-8B63-13DD69DBF25B}" type="slidenum">
              <a:rPr lang="en-US" smtClean="0"/>
              <a:t>3</a:t>
            </a:fld>
            <a:endParaRPr lang="en-US"/>
          </a:p>
        </p:txBody>
      </p:sp>
    </p:spTree>
    <p:extLst>
      <p:ext uri="{BB962C8B-B14F-4D97-AF65-F5344CB8AC3E}">
        <p14:creationId xmlns:p14="http://schemas.microsoft.com/office/powerpoint/2010/main" val="1851407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75F888-6700-429B-9BD1-9C8317EEA396}" type="slidenum">
              <a:rPr lang="en-US" smtClean="0"/>
              <a:t>4</a:t>
            </a:fld>
            <a:endParaRPr lang="en-US"/>
          </a:p>
        </p:txBody>
      </p:sp>
    </p:spTree>
    <p:extLst>
      <p:ext uri="{BB962C8B-B14F-4D97-AF65-F5344CB8AC3E}">
        <p14:creationId xmlns:p14="http://schemas.microsoft.com/office/powerpoint/2010/main" val="158879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83444E-6321-8343-8B63-13DD69DBF25B}" type="slidenum">
              <a:rPr lang="en-US" smtClean="0"/>
              <a:t>5</a:t>
            </a:fld>
            <a:endParaRPr lang="en-US"/>
          </a:p>
        </p:txBody>
      </p:sp>
    </p:spTree>
    <p:extLst>
      <p:ext uri="{BB962C8B-B14F-4D97-AF65-F5344CB8AC3E}">
        <p14:creationId xmlns:p14="http://schemas.microsoft.com/office/powerpoint/2010/main" val="461922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charset="0"/>
              <a:buChar char="•"/>
            </a:pPr>
            <a:r>
              <a:rPr lang="en-US" dirty="0" smtClean="0"/>
              <a:t>These figures can move or adjust, but the purpose is to begin</a:t>
            </a:r>
            <a:r>
              <a:rPr lang="en-US" baseline="0" dirty="0" smtClean="0"/>
              <a:t> to make 84,000 concrete and actionable.</a:t>
            </a:r>
            <a:endParaRPr lang="en-US" dirty="0" smtClean="0"/>
          </a:p>
          <a:p>
            <a:pPr marL="174708" indent="-174708">
              <a:buFont typeface="Arial" charset="0"/>
              <a:buChar char="•"/>
            </a:pPr>
            <a:endParaRPr lang="en-US" dirty="0" smtClean="0"/>
          </a:p>
          <a:p>
            <a:pPr marL="174708" indent="-174708">
              <a:buFont typeface="Arial" charset="0"/>
              <a:buChar char="•"/>
            </a:pPr>
            <a:r>
              <a:rPr lang="en-US" dirty="0" smtClean="0"/>
              <a:t>34,000</a:t>
            </a:r>
            <a:r>
              <a:rPr lang="en-US" baseline="0" dirty="0" smtClean="0"/>
              <a:t> adults are 10% of NH’s population with either only a HS diploma or some college, no degree</a:t>
            </a:r>
          </a:p>
          <a:p>
            <a:pPr marL="174708" indent="-174708">
              <a:buFont typeface="Arial" charset="0"/>
              <a:buChar char="•"/>
            </a:pPr>
            <a:r>
              <a:rPr lang="en-US" baseline="0" dirty="0" smtClean="0"/>
              <a:t>Traditional age population assumes a 2% increase in production across higher education – HE subcommittee expressed that this is a stretch but still doable, plus retaining in NH another 2% of graduates</a:t>
            </a:r>
          </a:p>
          <a:p>
            <a:pPr marL="174708" indent="-174708">
              <a:buFont typeface="Arial" charset="0"/>
              <a:buChar char="•"/>
            </a:pPr>
            <a:r>
              <a:rPr lang="en-US" baseline="0" dirty="0" smtClean="0"/>
              <a:t>In-Migration – 19,000 = 2,111 annually WITH a postsecondary credential</a:t>
            </a:r>
            <a:endParaRPr lang="en-US" dirty="0"/>
          </a:p>
        </p:txBody>
      </p:sp>
      <p:sp>
        <p:nvSpPr>
          <p:cNvPr id="4" name="Slide Number Placeholder 3"/>
          <p:cNvSpPr>
            <a:spLocks noGrp="1"/>
          </p:cNvSpPr>
          <p:nvPr>
            <p:ph type="sldNum" sz="quarter" idx="10"/>
          </p:nvPr>
        </p:nvSpPr>
        <p:spPr/>
        <p:txBody>
          <a:bodyPr/>
          <a:lstStyle/>
          <a:p>
            <a:fld id="{9C83444E-6321-8343-8B63-13DD69DBF25B}" type="slidenum">
              <a:rPr lang="en-US" smtClean="0"/>
              <a:t>6</a:t>
            </a:fld>
            <a:endParaRPr lang="en-US"/>
          </a:p>
        </p:txBody>
      </p:sp>
    </p:spTree>
    <p:extLst>
      <p:ext uri="{BB962C8B-B14F-4D97-AF65-F5344CB8AC3E}">
        <p14:creationId xmlns:p14="http://schemas.microsoft.com/office/powerpoint/2010/main" val="214120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83444E-6321-8343-8B63-13DD69DBF25B}" type="slidenum">
              <a:rPr lang="en-US" smtClean="0"/>
              <a:t>7</a:t>
            </a:fld>
            <a:endParaRPr lang="en-US"/>
          </a:p>
        </p:txBody>
      </p:sp>
    </p:spTree>
    <p:extLst>
      <p:ext uri="{BB962C8B-B14F-4D97-AF65-F5344CB8AC3E}">
        <p14:creationId xmlns:p14="http://schemas.microsoft.com/office/powerpoint/2010/main" val="374292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Needs to be a multi-year commitment (minimum of </a:t>
            </a:r>
            <a:r>
              <a:rPr lang="en-US" smtClean="0"/>
              <a:t>three years)</a:t>
            </a:r>
            <a:endParaRPr lang="en-US" dirty="0"/>
          </a:p>
        </p:txBody>
      </p:sp>
      <p:sp>
        <p:nvSpPr>
          <p:cNvPr id="4" name="Slide Number Placeholder 3"/>
          <p:cNvSpPr>
            <a:spLocks noGrp="1"/>
          </p:cNvSpPr>
          <p:nvPr>
            <p:ph type="sldNum" sz="quarter" idx="10"/>
          </p:nvPr>
        </p:nvSpPr>
        <p:spPr/>
        <p:txBody>
          <a:bodyPr/>
          <a:lstStyle/>
          <a:p>
            <a:fld id="{9C83444E-6321-8343-8B63-13DD69DBF25B}" type="slidenum">
              <a:rPr lang="en-US" smtClean="0"/>
              <a:t>8</a:t>
            </a:fld>
            <a:endParaRPr lang="en-US"/>
          </a:p>
        </p:txBody>
      </p:sp>
    </p:spTree>
    <p:extLst>
      <p:ext uri="{BB962C8B-B14F-4D97-AF65-F5344CB8AC3E}">
        <p14:creationId xmlns:p14="http://schemas.microsoft.com/office/powerpoint/2010/main" val="10325539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PPT-title-sl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4915"/>
          </a:xfrm>
          <a:prstGeom prst="rect">
            <a:avLst/>
          </a:prstGeom>
        </p:spPr>
      </p:pic>
      <p:sp>
        <p:nvSpPr>
          <p:cNvPr id="2" name="Title 1"/>
          <p:cNvSpPr>
            <a:spLocks noGrp="1"/>
          </p:cNvSpPr>
          <p:nvPr>
            <p:ph type="ctrTitle" hasCustomPrompt="1"/>
          </p:nvPr>
        </p:nvSpPr>
        <p:spPr>
          <a:xfrm>
            <a:off x="685800" y="3239405"/>
            <a:ext cx="7772400" cy="1470025"/>
          </a:xfrm>
        </p:spPr>
        <p:txBody>
          <a:bodyPr>
            <a:noAutofit/>
          </a:bodyPr>
          <a:lstStyle>
            <a:lvl1pPr algn="l">
              <a:defRPr sz="4000" b="1">
                <a:solidFill>
                  <a:srgbClr val="D0904C"/>
                </a:solidFill>
                <a:latin typeface="Minion Pro"/>
                <a:cs typeface="Minion Pro"/>
              </a:defRPr>
            </a:lvl1pPr>
          </a:lstStyle>
          <a:p>
            <a:r>
              <a:rPr lang="en-US" dirty="0" smtClean="0"/>
              <a:t>EDUCATION</a:t>
            </a:r>
            <a:br>
              <a:rPr lang="en-US" dirty="0" smtClean="0"/>
            </a:br>
            <a:r>
              <a:rPr lang="en-US" dirty="0" smtClean="0"/>
              <a:t>COLLABORATION</a:t>
            </a:r>
            <a:br>
              <a:rPr lang="en-US" dirty="0" smtClean="0"/>
            </a:br>
            <a:r>
              <a:rPr lang="en-US" dirty="0" smtClean="0"/>
              <a:t>PARTICIPATION</a:t>
            </a:r>
            <a:endParaRPr lang="en-US" dirty="0"/>
          </a:p>
        </p:txBody>
      </p:sp>
    </p:spTree>
    <p:extLst>
      <p:ext uri="{BB962C8B-B14F-4D97-AF65-F5344CB8AC3E}">
        <p14:creationId xmlns:p14="http://schemas.microsoft.com/office/powerpoint/2010/main" val="1890805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ADA00A4-95E1-5549-9E38-6347ABF872CD}" type="datetimeFigureOut">
              <a:rPr lang="en-US" smtClean="0"/>
              <a:t>9/28/2016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755F4CF-C4F5-B64B-829C-E286CAC81687}" type="slidenum">
              <a:rPr lang="en-US" smtClean="0"/>
              <a:t>‹#›</a:t>
            </a:fld>
            <a:endParaRPr lang="en-US"/>
          </a:p>
        </p:txBody>
      </p:sp>
    </p:spTree>
    <p:extLst>
      <p:ext uri="{BB962C8B-B14F-4D97-AF65-F5344CB8AC3E}">
        <p14:creationId xmlns:p14="http://schemas.microsoft.com/office/powerpoint/2010/main" val="1121607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ADA00A4-95E1-5549-9E38-6347ABF872CD}" type="datetimeFigureOut">
              <a:rPr lang="en-US" smtClean="0"/>
              <a:t>9/28/2016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755F4CF-C4F5-B64B-829C-E286CAC81687}" type="slidenum">
              <a:rPr lang="en-US" smtClean="0"/>
              <a:t>‹#›</a:t>
            </a:fld>
            <a:endParaRPr lang="en-US"/>
          </a:p>
        </p:txBody>
      </p:sp>
    </p:spTree>
    <p:extLst>
      <p:ext uri="{BB962C8B-B14F-4D97-AF65-F5344CB8AC3E}">
        <p14:creationId xmlns:p14="http://schemas.microsoft.com/office/powerpoint/2010/main" val="3710572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200" baseline="0"/>
            </a:lvl1pPr>
          </a:lstStyle>
          <a:p>
            <a:r>
              <a:rPr lang="en-US" dirty="0" smtClean="0"/>
              <a:t>SLIDE TITLE</a:t>
            </a:r>
            <a:endParaRPr lang="en-US" dirty="0"/>
          </a:p>
        </p:txBody>
      </p:sp>
      <p:sp>
        <p:nvSpPr>
          <p:cNvPr id="3" name="Content Placeholder 2"/>
          <p:cNvSpPr>
            <a:spLocks noGrp="1"/>
          </p:cNvSpPr>
          <p:nvPr>
            <p:ph idx="1"/>
          </p:nvPr>
        </p:nvSpPr>
        <p:spPr>
          <a:xfrm>
            <a:off x="457200" y="1600201"/>
            <a:ext cx="8229600" cy="3770830"/>
          </a:xfrm>
        </p:spPr>
        <p:txBody>
          <a:bodyPr>
            <a:normAutofit/>
          </a:bodyPr>
          <a:lstStyle>
            <a:lvl1pPr>
              <a:defRPr sz="1800">
                <a:solidFill>
                  <a:schemeClr val="tx1">
                    <a:lumMod val="50000"/>
                    <a:lumOff val="50000"/>
                  </a:schemeClr>
                </a:solidFill>
                <a:latin typeface="Verdana"/>
                <a:cs typeface="Verdana"/>
              </a:defRPr>
            </a:lvl1pPr>
            <a:lvl2pPr>
              <a:defRPr sz="1800">
                <a:solidFill>
                  <a:schemeClr val="tx1">
                    <a:lumMod val="50000"/>
                    <a:lumOff val="50000"/>
                  </a:schemeClr>
                </a:solidFill>
                <a:latin typeface="Verdana"/>
                <a:cs typeface="Verdana"/>
              </a:defRPr>
            </a:lvl2pPr>
            <a:lvl3pPr>
              <a:defRPr sz="1800">
                <a:solidFill>
                  <a:schemeClr val="tx1">
                    <a:lumMod val="50000"/>
                    <a:lumOff val="50000"/>
                  </a:schemeClr>
                </a:solidFill>
                <a:latin typeface="Verdana"/>
                <a:cs typeface="Verdana"/>
              </a:defRPr>
            </a:lvl3pPr>
            <a:lvl4pPr>
              <a:defRPr sz="1800">
                <a:solidFill>
                  <a:schemeClr val="tx1">
                    <a:lumMod val="50000"/>
                    <a:lumOff val="50000"/>
                  </a:schemeClr>
                </a:solidFill>
                <a:latin typeface="Verdana"/>
                <a:cs typeface="Verdana"/>
              </a:defRPr>
            </a:lvl4pPr>
            <a:lvl5pPr>
              <a:defRPr sz="1800">
                <a:solidFill>
                  <a:schemeClr val="tx1">
                    <a:lumMod val="50000"/>
                    <a:lumOff val="50000"/>
                  </a:schemeClr>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259400"/>
            <a:ext cx="2133600" cy="365125"/>
          </a:xfrm>
        </p:spPr>
        <p:txBody>
          <a:bodyPr/>
          <a:lstStyle/>
          <a:p>
            <a:fld id="{3755F4CF-C4F5-B64B-829C-E286CAC81687}" type="slidenum">
              <a:rPr lang="en-US" smtClean="0"/>
              <a:t>‹#›</a:t>
            </a:fld>
            <a:endParaRPr lang="en-US"/>
          </a:p>
        </p:txBody>
      </p:sp>
    </p:spTree>
    <p:extLst>
      <p:ext uri="{BB962C8B-B14F-4D97-AF65-F5344CB8AC3E}">
        <p14:creationId xmlns:p14="http://schemas.microsoft.com/office/powerpoint/2010/main" val="3766424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ADA00A4-95E1-5549-9E38-6347ABF872CD}" type="datetimeFigureOut">
              <a:rPr lang="en-US" smtClean="0"/>
              <a:t>9/28/2016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755F4CF-C4F5-B64B-829C-E286CAC81687}" type="slidenum">
              <a:rPr lang="en-US" smtClean="0"/>
              <a:t>‹#›</a:t>
            </a:fld>
            <a:endParaRPr lang="en-US"/>
          </a:p>
        </p:txBody>
      </p:sp>
    </p:spTree>
    <p:extLst>
      <p:ext uri="{BB962C8B-B14F-4D97-AF65-F5344CB8AC3E}">
        <p14:creationId xmlns:p14="http://schemas.microsoft.com/office/powerpoint/2010/main" val="1430983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ADA00A4-95E1-5549-9E38-6347ABF872CD}" type="datetimeFigureOut">
              <a:rPr lang="en-US" smtClean="0"/>
              <a:t>9/28/2016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755F4CF-C4F5-B64B-829C-E286CAC81687}" type="slidenum">
              <a:rPr lang="en-US" smtClean="0"/>
              <a:t>‹#›</a:t>
            </a:fld>
            <a:endParaRPr lang="en-US"/>
          </a:p>
        </p:txBody>
      </p:sp>
    </p:spTree>
    <p:extLst>
      <p:ext uri="{BB962C8B-B14F-4D97-AF65-F5344CB8AC3E}">
        <p14:creationId xmlns:p14="http://schemas.microsoft.com/office/powerpoint/2010/main" val="2652364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ADA00A4-95E1-5549-9E38-6347ABF872CD}" type="datetimeFigureOut">
              <a:rPr lang="en-US" smtClean="0"/>
              <a:t>9/28/2016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755F4CF-C4F5-B64B-829C-E286CAC81687}" type="slidenum">
              <a:rPr lang="en-US" smtClean="0"/>
              <a:t>‹#›</a:t>
            </a:fld>
            <a:endParaRPr lang="en-US"/>
          </a:p>
        </p:txBody>
      </p:sp>
    </p:spTree>
    <p:extLst>
      <p:ext uri="{BB962C8B-B14F-4D97-AF65-F5344CB8AC3E}">
        <p14:creationId xmlns:p14="http://schemas.microsoft.com/office/powerpoint/2010/main" val="2197394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ADA00A4-95E1-5549-9E38-6347ABF872CD}" type="datetimeFigureOut">
              <a:rPr lang="en-US" smtClean="0"/>
              <a:t>9/28/2016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755F4CF-C4F5-B64B-829C-E286CAC81687}" type="slidenum">
              <a:rPr lang="en-US" smtClean="0"/>
              <a:t>‹#›</a:t>
            </a:fld>
            <a:endParaRPr lang="en-US"/>
          </a:p>
        </p:txBody>
      </p:sp>
    </p:spTree>
    <p:extLst>
      <p:ext uri="{BB962C8B-B14F-4D97-AF65-F5344CB8AC3E}">
        <p14:creationId xmlns:p14="http://schemas.microsoft.com/office/powerpoint/2010/main" val="371211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ADA00A4-95E1-5549-9E38-6347ABF872CD}" type="datetimeFigureOut">
              <a:rPr lang="en-US" smtClean="0"/>
              <a:t>9/28/2016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755F4CF-C4F5-B64B-829C-E286CAC81687}" type="slidenum">
              <a:rPr lang="en-US" smtClean="0"/>
              <a:t>‹#›</a:t>
            </a:fld>
            <a:endParaRPr lang="en-US"/>
          </a:p>
        </p:txBody>
      </p:sp>
    </p:spTree>
    <p:extLst>
      <p:ext uri="{BB962C8B-B14F-4D97-AF65-F5344CB8AC3E}">
        <p14:creationId xmlns:p14="http://schemas.microsoft.com/office/powerpoint/2010/main" val="3124152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ADA00A4-95E1-5549-9E38-6347ABF872CD}" type="datetimeFigureOut">
              <a:rPr lang="en-US" smtClean="0"/>
              <a:t>9/28/2016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755F4CF-C4F5-B64B-829C-E286CAC81687}" type="slidenum">
              <a:rPr lang="en-US" smtClean="0"/>
              <a:t>‹#›</a:t>
            </a:fld>
            <a:endParaRPr lang="en-US"/>
          </a:p>
        </p:txBody>
      </p:sp>
    </p:spTree>
    <p:extLst>
      <p:ext uri="{BB962C8B-B14F-4D97-AF65-F5344CB8AC3E}">
        <p14:creationId xmlns:p14="http://schemas.microsoft.com/office/powerpoint/2010/main" val="2325659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ADA00A4-95E1-5549-9E38-6347ABF872CD}" type="datetimeFigureOut">
              <a:rPr lang="en-US" smtClean="0"/>
              <a:t>9/28/2016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755F4CF-C4F5-B64B-829C-E286CAC81687}" type="slidenum">
              <a:rPr lang="en-US" smtClean="0"/>
              <a:t>‹#›</a:t>
            </a:fld>
            <a:endParaRPr lang="en-US"/>
          </a:p>
        </p:txBody>
      </p:sp>
    </p:spTree>
    <p:extLst>
      <p:ext uri="{BB962C8B-B14F-4D97-AF65-F5344CB8AC3E}">
        <p14:creationId xmlns:p14="http://schemas.microsoft.com/office/powerpoint/2010/main" val="1507240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SLIDE TITLE</a:t>
            </a:r>
            <a:endParaRPr lang="en-US" dirty="0"/>
          </a:p>
        </p:txBody>
      </p:sp>
      <p:sp>
        <p:nvSpPr>
          <p:cNvPr id="3" name="Text Placeholder 2"/>
          <p:cNvSpPr>
            <a:spLocks noGrp="1"/>
          </p:cNvSpPr>
          <p:nvPr>
            <p:ph type="body" idx="1"/>
          </p:nvPr>
        </p:nvSpPr>
        <p:spPr>
          <a:xfrm>
            <a:off x="457200" y="1600201"/>
            <a:ext cx="8229600" cy="401320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21092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55F4CF-C4F5-B64B-829C-E286CAC81687}" type="slidenum">
              <a:rPr lang="en-US" smtClean="0"/>
              <a:t>‹#›</a:t>
            </a:fld>
            <a:endParaRPr lang="en-US" dirty="0"/>
          </a:p>
        </p:txBody>
      </p:sp>
      <p:pic>
        <p:nvPicPr>
          <p:cNvPr id="8" name="Picture 7" descr="interior_slide.png"/>
          <p:cNvPicPr>
            <a:picLocks noChangeAspect="1"/>
          </p:cNvPicPr>
          <p:nvPr userDrawn="1"/>
        </p:nvPicPr>
        <p:blipFill rotWithShape="1">
          <a:blip r:embed="rId13">
            <a:extLst>
              <a:ext uri="{28A0092B-C50C-407E-A947-70E740481C1C}">
                <a14:useLocalDpi xmlns:a14="http://schemas.microsoft.com/office/drawing/2010/main" val="0"/>
              </a:ext>
            </a:extLst>
          </a:blip>
          <a:srcRect t="4" b="95996"/>
          <a:stretch/>
        </p:blipFill>
        <p:spPr>
          <a:xfrm>
            <a:off x="0" y="0"/>
            <a:ext cx="9144000" cy="274320"/>
          </a:xfrm>
          <a:prstGeom prst="rect">
            <a:avLst/>
          </a:prstGeom>
        </p:spPr>
      </p:pic>
    </p:spTree>
    <p:extLst>
      <p:ext uri="{BB962C8B-B14F-4D97-AF65-F5344CB8AC3E}">
        <p14:creationId xmlns:p14="http://schemas.microsoft.com/office/powerpoint/2010/main" val="2371782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400" b="1" kern="1200">
          <a:solidFill>
            <a:srgbClr val="D0904C"/>
          </a:solidFill>
          <a:latin typeface="Minion Pro"/>
          <a:ea typeface="+mj-ea"/>
          <a:cs typeface="Minion Pro"/>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532412"/>
          </a:xfrm>
        </p:spPr>
        <p:txBody>
          <a:bodyPr>
            <a:normAutofit/>
          </a:bodyPr>
          <a:lstStyle/>
          <a:p>
            <a:pPr>
              <a:spcAft>
                <a:spcPts val="600"/>
              </a:spcAft>
            </a:pPr>
            <a:r>
              <a:rPr lang="en-US" sz="2400" dirty="0"/>
              <a:t>New Hampshire’s citizens have the </a:t>
            </a:r>
            <a:r>
              <a:rPr lang="en-US" sz="2400" dirty="0" smtClean="0"/>
              <a:t>education </a:t>
            </a:r>
            <a:r>
              <a:rPr lang="en-US" sz="2400" dirty="0"/>
              <a:t>necessary to meet their life goals, as well as the current and future economic needs of the </a:t>
            </a:r>
            <a:r>
              <a:rPr lang="en-US" sz="2400" dirty="0" smtClean="0"/>
              <a:t>state</a:t>
            </a:r>
          </a:p>
          <a:p>
            <a:pPr>
              <a:spcAft>
                <a:spcPts val="600"/>
              </a:spcAft>
            </a:pPr>
            <a:r>
              <a:rPr lang="en-US" sz="2400" dirty="0" smtClean="0"/>
              <a:t>65</a:t>
            </a:r>
            <a:r>
              <a:rPr lang="en-US" sz="2400" dirty="0"/>
              <a:t>% of 25-64 year </a:t>
            </a:r>
            <a:r>
              <a:rPr lang="en-US" sz="2400" dirty="0" smtClean="0"/>
              <a:t>olds </a:t>
            </a:r>
            <a:r>
              <a:rPr lang="en-US" sz="2400" dirty="0"/>
              <a:t>will have a </a:t>
            </a:r>
            <a:r>
              <a:rPr lang="en-US" sz="2400" u="sng" dirty="0"/>
              <a:t>high-quality</a:t>
            </a:r>
            <a:r>
              <a:rPr lang="en-US" sz="2400" dirty="0"/>
              <a:t> </a:t>
            </a:r>
            <a:r>
              <a:rPr lang="en-US" sz="2400" u="sng" dirty="0"/>
              <a:t>postsecondary</a:t>
            </a:r>
            <a:r>
              <a:rPr lang="en-US" sz="2400" dirty="0"/>
              <a:t> credential by </a:t>
            </a:r>
            <a:r>
              <a:rPr lang="en-US" sz="2400" dirty="0" smtClean="0"/>
              <a:t>2025</a:t>
            </a:r>
          </a:p>
          <a:p>
            <a:endParaRPr lang="en-US" sz="1400" dirty="0"/>
          </a:p>
        </p:txBody>
      </p:sp>
      <p:sp>
        <p:nvSpPr>
          <p:cNvPr id="6" name="Title 9"/>
          <p:cNvSpPr txBox="1">
            <a:spLocks/>
          </p:cNvSpPr>
          <p:nvPr/>
        </p:nvSpPr>
        <p:spPr>
          <a:xfrm>
            <a:off x="457200" y="273289"/>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kern="1200" baseline="0">
                <a:solidFill>
                  <a:srgbClr val="D0904C"/>
                </a:solidFill>
                <a:latin typeface="Minion Pro"/>
                <a:ea typeface="+mj-ea"/>
                <a:cs typeface="Minion Pro"/>
              </a:defRPr>
            </a:lvl1pPr>
          </a:lstStyle>
          <a:p>
            <a:pPr algn="ctr"/>
            <a:r>
              <a:rPr lang="en-US" cap="small" dirty="0" smtClean="0">
                <a:cs typeface="Times New Roman" panose="02020603050405020304" pitchFamily="18" charset="0"/>
              </a:rPr>
              <a:t>The Coalition Result &amp; Goal Statements</a:t>
            </a:r>
            <a:endParaRPr lang="en-US" cap="small" dirty="0">
              <a:cs typeface="Times New Roman" panose="02020603050405020304" pitchFamily="18" charset="0"/>
            </a:endParaRPr>
          </a:p>
        </p:txBody>
      </p:sp>
    </p:spTree>
    <p:extLst>
      <p:ext uri="{BB962C8B-B14F-4D97-AF65-F5344CB8AC3E}">
        <p14:creationId xmlns:p14="http://schemas.microsoft.com/office/powerpoint/2010/main" val="1033420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cap="small" dirty="0" smtClean="0"/>
              <a:t>Updates on the recommendations</a:t>
            </a:r>
            <a:endParaRPr lang="en-US" cap="small" dirty="0"/>
          </a:p>
        </p:txBody>
      </p:sp>
      <p:sp>
        <p:nvSpPr>
          <p:cNvPr id="3" name="Content Placeholder 2"/>
          <p:cNvSpPr>
            <a:spLocks noGrp="1"/>
          </p:cNvSpPr>
          <p:nvPr>
            <p:ph idx="1"/>
          </p:nvPr>
        </p:nvSpPr>
        <p:spPr/>
        <p:txBody>
          <a:bodyPr>
            <a:normAutofit/>
          </a:bodyPr>
          <a:lstStyle/>
          <a:p>
            <a:r>
              <a:rPr lang="en-US" sz="2400" dirty="0" smtClean="0"/>
              <a:t>K-12 Pathways Committee: Fred Bramante &amp; Eric Feldborg</a:t>
            </a:r>
          </a:p>
          <a:p>
            <a:r>
              <a:rPr lang="en-US" sz="2400" dirty="0" smtClean="0"/>
              <a:t>Higher Education Committee: Amy Schwartz &amp; Shannon Reid</a:t>
            </a:r>
          </a:p>
          <a:p>
            <a:r>
              <a:rPr lang="en-US" sz="2400" dirty="0" smtClean="0"/>
              <a:t>BIA/NHCF Partnership: Jim Roche &amp; Dick </a:t>
            </a:r>
            <a:r>
              <a:rPr lang="en-US" sz="2400" dirty="0" err="1" smtClean="0"/>
              <a:t>Ober</a:t>
            </a:r>
            <a:r>
              <a:rPr lang="en-US" sz="2400" dirty="0" smtClean="0"/>
              <a:t> or Katie </a:t>
            </a:r>
            <a:r>
              <a:rPr lang="en-US" sz="2400" dirty="0" err="1" smtClean="0"/>
              <a:t>Merrow</a:t>
            </a:r>
            <a:endParaRPr lang="en-US" sz="2400" dirty="0" smtClean="0"/>
          </a:p>
          <a:p>
            <a:r>
              <a:rPr lang="en-US" sz="2400" dirty="0" smtClean="0"/>
              <a:t>Legislative and </a:t>
            </a:r>
            <a:r>
              <a:rPr lang="en-US" sz="2400" smtClean="0"/>
              <a:t>Other Related Initiatives</a:t>
            </a:r>
            <a:r>
              <a:rPr lang="en-US" sz="2400" dirty="0" smtClean="0"/>
              <a:t>: Ed MacKay &amp; Bill Duncan</a:t>
            </a:r>
          </a:p>
          <a:p>
            <a:endParaRPr lang="en-US" sz="2400" dirty="0"/>
          </a:p>
        </p:txBody>
      </p:sp>
    </p:spTree>
    <p:extLst>
      <p:ext uri="{BB962C8B-B14F-4D97-AF65-F5344CB8AC3E}">
        <p14:creationId xmlns:p14="http://schemas.microsoft.com/office/powerpoint/2010/main" val="1173491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cap="small" dirty="0" smtClean="0"/>
              <a:t>Recommendations Approved by the Coalition on June 27 </a:t>
            </a:r>
            <a:endParaRPr lang="en-US" cap="small" dirty="0"/>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sz="2400" dirty="0" smtClean="0"/>
              <a:t>Definition of a high-quality postsecondary credential</a:t>
            </a:r>
          </a:p>
          <a:p>
            <a:pPr lvl="1">
              <a:buFont typeface="Arial" panose="020B0604020202020204" pitchFamily="34" charset="0"/>
              <a:buChar char="•"/>
            </a:pPr>
            <a:r>
              <a:rPr lang="en-US" sz="2400" dirty="0" smtClean="0"/>
              <a:t>Target populations and number of credentials to get to 65x25</a:t>
            </a:r>
          </a:p>
          <a:p>
            <a:pPr lvl="1">
              <a:buFont typeface="Arial" panose="020B0604020202020204" pitchFamily="34" charset="0"/>
              <a:buChar char="•"/>
            </a:pPr>
            <a:r>
              <a:rPr lang="en-US" sz="2400" dirty="0" smtClean="0"/>
              <a:t>Strategies to reach 65x25</a:t>
            </a:r>
          </a:p>
          <a:p>
            <a:pPr lvl="1">
              <a:buFont typeface="Arial" panose="020B0604020202020204" pitchFamily="34" charset="0"/>
              <a:buChar char="•"/>
            </a:pPr>
            <a:r>
              <a:rPr lang="en-US" sz="2400" dirty="0" smtClean="0"/>
              <a:t>Structure to support and sustain statewide effort to reach 65x25</a:t>
            </a:r>
          </a:p>
          <a:p>
            <a:pPr lvl="1"/>
            <a:endParaRPr lang="en-US" dirty="0"/>
          </a:p>
        </p:txBody>
      </p:sp>
    </p:spTree>
    <p:extLst>
      <p:ext uri="{BB962C8B-B14F-4D97-AF65-F5344CB8AC3E}">
        <p14:creationId xmlns:p14="http://schemas.microsoft.com/office/powerpoint/2010/main" val="3052148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58476"/>
            <a:ext cx="8229600" cy="1143000"/>
          </a:xfrm>
        </p:spPr>
        <p:txBody>
          <a:bodyPr>
            <a:normAutofit fontScale="90000"/>
          </a:bodyPr>
          <a:lstStyle/>
          <a:p>
            <a:pPr algn="ctr"/>
            <a:r>
              <a:rPr lang="en-US" cap="small" dirty="0" smtClean="0">
                <a:cs typeface="Times New Roman" panose="02020603050405020304" pitchFamily="18" charset="0"/>
              </a:rPr>
              <a:t>Definition of a</a:t>
            </a:r>
            <a:r>
              <a:rPr lang="en-US" sz="3200" cap="small" dirty="0" smtClean="0">
                <a:cs typeface="Times New Roman" panose="02020603050405020304" pitchFamily="18" charset="0"/>
              </a:rPr>
              <a:t> “High-Quality Postsecondary Credential” and Initial Metrics</a:t>
            </a:r>
            <a:endParaRPr lang="en-US" sz="3200" cap="small" dirty="0">
              <a:cs typeface="Times New Roman" panose="02020603050405020304" pitchFamily="18" charset="0"/>
            </a:endParaRPr>
          </a:p>
        </p:txBody>
      </p:sp>
      <p:sp>
        <p:nvSpPr>
          <p:cNvPr id="11" name="Content Placeholder 10"/>
          <p:cNvSpPr>
            <a:spLocks noGrp="1"/>
          </p:cNvSpPr>
          <p:nvPr>
            <p:ph idx="1"/>
          </p:nvPr>
        </p:nvSpPr>
        <p:spPr>
          <a:xfrm>
            <a:off x="840509" y="1590965"/>
            <a:ext cx="7610764" cy="4726708"/>
          </a:xfrm>
        </p:spPr>
        <p:txBody>
          <a:bodyPr>
            <a:normAutofit fontScale="85000" lnSpcReduction="10000"/>
          </a:bodyPr>
          <a:lstStyle/>
          <a:p>
            <a:pPr marL="0" indent="0">
              <a:spcAft>
                <a:spcPts val="600"/>
              </a:spcAft>
              <a:buNone/>
            </a:pPr>
            <a:r>
              <a:rPr lang="en-US" sz="2400" dirty="0" smtClean="0"/>
              <a:t>A ”high quality credential” is one that inspires an individual to deeper learning in a subject of their choosing, is valued by employers, and will be beneficial in the individual’s career or personal pursuits.</a:t>
            </a:r>
          </a:p>
          <a:p>
            <a:pPr marL="0" indent="0">
              <a:buNone/>
            </a:pPr>
            <a:r>
              <a:rPr lang="en-US" sz="2400" dirty="0"/>
              <a:t>Progress </a:t>
            </a:r>
            <a:r>
              <a:rPr lang="en-US" sz="2400" dirty="0" smtClean="0"/>
              <a:t>Measures:</a:t>
            </a:r>
            <a:endParaRPr lang="en-US" sz="2400" dirty="0"/>
          </a:p>
          <a:p>
            <a:pPr lvl="1"/>
            <a:r>
              <a:rPr lang="en-US" sz="2400" dirty="0"/>
              <a:t>Supply (credentialed workers) : Demand (jobs requiring postsecondary education) ratio</a:t>
            </a:r>
          </a:p>
          <a:p>
            <a:pPr lvl="1"/>
            <a:r>
              <a:rPr lang="en-US" sz="2400" dirty="0"/>
              <a:t>Postsecondary Enrollment (% of high school graduates enrolling immediately after graduating)</a:t>
            </a:r>
          </a:p>
          <a:p>
            <a:pPr lvl="1"/>
            <a:r>
              <a:rPr lang="en-US" sz="2400" dirty="0"/>
              <a:t>In-state Enrollment (% of resident students remaining in-state for college)</a:t>
            </a:r>
          </a:p>
          <a:p>
            <a:pPr lvl="1"/>
            <a:r>
              <a:rPr lang="en-US" sz="2400" dirty="0"/>
              <a:t>Postsecondary completions (completions per 100 full-time equivalents )</a:t>
            </a:r>
          </a:p>
          <a:p>
            <a:pPr lvl="1"/>
            <a:r>
              <a:rPr lang="en-US" sz="2400" dirty="0"/>
              <a:t>Proportion of 25-49 year olds enrolled (as percent of 25-49 year olds without a Bachelor’s degree)</a:t>
            </a:r>
          </a:p>
          <a:p>
            <a:pPr>
              <a:spcAft>
                <a:spcPts val="600"/>
              </a:spcAft>
            </a:pPr>
            <a:endParaRPr lang="en-US" sz="2400" dirty="0" smtClean="0"/>
          </a:p>
        </p:txBody>
      </p:sp>
    </p:spTree>
    <p:extLst>
      <p:ext uri="{BB962C8B-B14F-4D97-AF65-F5344CB8AC3E}">
        <p14:creationId xmlns:p14="http://schemas.microsoft.com/office/powerpoint/2010/main" val="409256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500"/>
                                        <p:tgtEl>
                                          <p:spTgt spid="11">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xEl>
                                              <p:pRg st="3" end="3"/>
                                            </p:txEl>
                                          </p:spTgt>
                                        </p:tgtEl>
                                        <p:attrNameLst>
                                          <p:attrName>style.visibility</p:attrName>
                                        </p:attrNameLst>
                                      </p:cBhvr>
                                      <p:to>
                                        <p:strVal val="visible"/>
                                      </p:to>
                                    </p:set>
                                    <p:animEffect transition="in" filter="fade">
                                      <p:cBhvr>
                                        <p:cTn id="18" dur="500"/>
                                        <p:tgtEl>
                                          <p:spTgt spid="11">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500"/>
                                        <p:tgtEl>
                                          <p:spTgt spid="11">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xEl>
                                              <p:pRg st="5" end="5"/>
                                            </p:txEl>
                                          </p:spTgt>
                                        </p:tgtEl>
                                        <p:attrNameLst>
                                          <p:attrName>style.visibility</p:attrName>
                                        </p:attrNameLst>
                                      </p:cBhvr>
                                      <p:to>
                                        <p:strVal val="visible"/>
                                      </p:to>
                                    </p:set>
                                    <p:animEffect transition="in" filter="fade">
                                      <p:cBhvr>
                                        <p:cTn id="24" dur="500"/>
                                        <p:tgtEl>
                                          <p:spTgt spid="11">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fade">
                                      <p:cBhvr>
                                        <p:cTn id="27"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cap="small" dirty="0" smtClean="0"/>
              <a:t>Number of ADDITIONAL Credentials </a:t>
            </a:r>
            <a:br>
              <a:rPr lang="en-US" cap="small" dirty="0" smtClean="0"/>
            </a:br>
            <a:r>
              <a:rPr lang="en-US" cap="small" dirty="0" smtClean="0"/>
              <a:t>Needed in NH by 2025: 83,819</a:t>
            </a:r>
            <a:endParaRPr lang="en-US" cap="small" dirty="0"/>
          </a:p>
        </p:txBody>
      </p:sp>
      <p:sp>
        <p:nvSpPr>
          <p:cNvPr id="13" name="Rectangle 12"/>
          <p:cNvSpPr/>
          <p:nvPr/>
        </p:nvSpPr>
        <p:spPr>
          <a:xfrm>
            <a:off x="1101349" y="1905000"/>
            <a:ext cx="5562600" cy="9144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Number of credentialed individuals </a:t>
            </a:r>
          </a:p>
          <a:p>
            <a:pPr algn="ctr"/>
            <a:r>
              <a:rPr lang="en-US" sz="2400" dirty="0" smtClean="0">
                <a:solidFill>
                  <a:schemeClr val="tx1"/>
                </a:solidFill>
              </a:rPr>
              <a:t>needed in NH in 2025</a:t>
            </a:r>
            <a:endParaRPr lang="en-US" sz="2400" dirty="0">
              <a:solidFill>
                <a:schemeClr val="tx1"/>
              </a:solidFill>
            </a:endParaRPr>
          </a:p>
        </p:txBody>
      </p:sp>
      <p:sp>
        <p:nvSpPr>
          <p:cNvPr id="14" name="Rectangle 13"/>
          <p:cNvSpPr/>
          <p:nvPr/>
        </p:nvSpPr>
        <p:spPr>
          <a:xfrm>
            <a:off x="1101349" y="2971800"/>
            <a:ext cx="5562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Estimated number of credentialed residents in 2025 at current attainment rate </a:t>
            </a:r>
            <a:r>
              <a:rPr lang="en-US" dirty="0" smtClean="0">
                <a:solidFill>
                  <a:schemeClr val="tx1"/>
                </a:solidFill>
              </a:rPr>
              <a:t>(53% of 698,491)</a:t>
            </a:r>
            <a:endParaRPr lang="en-US" dirty="0">
              <a:solidFill>
                <a:schemeClr val="tx1"/>
              </a:solidFill>
            </a:endParaRPr>
          </a:p>
        </p:txBody>
      </p:sp>
      <p:sp>
        <p:nvSpPr>
          <p:cNvPr id="15" name="Rectangle 14"/>
          <p:cNvSpPr/>
          <p:nvPr/>
        </p:nvSpPr>
        <p:spPr>
          <a:xfrm>
            <a:off x="1107807" y="4343400"/>
            <a:ext cx="555614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Total additional credentials NH needs to produce and retain by 2025</a:t>
            </a:r>
            <a:endParaRPr lang="en-US" sz="2400" dirty="0">
              <a:solidFill>
                <a:schemeClr val="tx1"/>
              </a:solidFill>
            </a:endParaRPr>
          </a:p>
        </p:txBody>
      </p:sp>
      <p:sp>
        <p:nvSpPr>
          <p:cNvPr id="20" name="Rectangle 19"/>
          <p:cNvSpPr/>
          <p:nvPr/>
        </p:nvSpPr>
        <p:spPr>
          <a:xfrm>
            <a:off x="7010400" y="1981200"/>
            <a:ext cx="1371600" cy="6858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454,019</a:t>
            </a:r>
            <a:endParaRPr lang="en-US" sz="2000" dirty="0">
              <a:solidFill>
                <a:schemeClr val="tx1"/>
              </a:solidFill>
            </a:endParaRPr>
          </a:p>
        </p:txBody>
      </p:sp>
      <p:sp>
        <p:nvSpPr>
          <p:cNvPr id="21" name="Rectangle 20"/>
          <p:cNvSpPr/>
          <p:nvPr/>
        </p:nvSpPr>
        <p:spPr>
          <a:xfrm>
            <a:off x="7010400" y="3048000"/>
            <a:ext cx="1371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370,200</a:t>
            </a:r>
            <a:endParaRPr lang="en-US" sz="2000" dirty="0">
              <a:solidFill>
                <a:schemeClr val="tx1"/>
              </a:solidFill>
            </a:endParaRPr>
          </a:p>
        </p:txBody>
      </p:sp>
      <p:sp>
        <p:nvSpPr>
          <p:cNvPr id="22" name="Rectangle 21"/>
          <p:cNvSpPr/>
          <p:nvPr/>
        </p:nvSpPr>
        <p:spPr>
          <a:xfrm>
            <a:off x="7010400" y="4419600"/>
            <a:ext cx="1371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83,819</a:t>
            </a:r>
            <a:endParaRPr lang="en-US" sz="2000" dirty="0">
              <a:solidFill>
                <a:schemeClr val="tx1"/>
              </a:solidFill>
            </a:endParaRPr>
          </a:p>
        </p:txBody>
      </p:sp>
      <p:sp>
        <p:nvSpPr>
          <p:cNvPr id="26" name="TextBox 25"/>
          <p:cNvSpPr txBox="1"/>
          <p:nvPr/>
        </p:nvSpPr>
        <p:spPr>
          <a:xfrm>
            <a:off x="311258" y="6400800"/>
            <a:ext cx="3214919" cy="369332"/>
          </a:xfrm>
          <a:prstGeom prst="rect">
            <a:avLst/>
          </a:prstGeom>
          <a:noFill/>
        </p:spPr>
        <p:txBody>
          <a:bodyPr wrap="none" rtlCol="0">
            <a:spAutoFit/>
          </a:bodyPr>
          <a:lstStyle/>
          <a:p>
            <a:r>
              <a:rPr lang="en-US" dirty="0" smtClean="0"/>
              <a:t>Source: Census, NHOEP, IPEDS</a:t>
            </a:r>
            <a:endParaRPr lang="en-US" dirty="0"/>
          </a:p>
        </p:txBody>
      </p:sp>
      <p:cxnSp>
        <p:nvCxnSpPr>
          <p:cNvPr id="4" name="Straight Connector 3"/>
          <p:cNvCxnSpPr/>
          <p:nvPr/>
        </p:nvCxnSpPr>
        <p:spPr>
          <a:xfrm>
            <a:off x="6858000" y="4114800"/>
            <a:ext cx="16764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682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cap="small" dirty="0" smtClean="0"/>
              <a:t>Breaking Down 84,000 Credentials</a:t>
            </a:r>
            <a:endParaRPr lang="en-US" cap="small" dirty="0"/>
          </a:p>
        </p:txBody>
      </p:sp>
      <p:sp>
        <p:nvSpPr>
          <p:cNvPr id="3" name="Content Placeholder 2"/>
          <p:cNvSpPr>
            <a:spLocks noGrp="1"/>
          </p:cNvSpPr>
          <p:nvPr>
            <p:ph idx="1"/>
          </p:nvPr>
        </p:nvSpPr>
        <p:spPr>
          <a:xfrm>
            <a:off x="457200" y="1304638"/>
            <a:ext cx="8229600" cy="4245428"/>
          </a:xfrm>
        </p:spPr>
        <p:txBody>
          <a:bodyPr>
            <a:noAutofit/>
          </a:bodyPr>
          <a:lstStyle/>
          <a:p>
            <a:pPr marL="0" indent="0">
              <a:buNone/>
            </a:pPr>
            <a:r>
              <a:rPr lang="en-US" sz="2400" dirty="0" smtClean="0"/>
              <a:t>NH must operationalize 84,000 to make it actionable, and established the following target populations:</a:t>
            </a:r>
          </a:p>
          <a:p>
            <a:pPr lvl="2"/>
            <a:r>
              <a:rPr lang="en-US" sz="2400" b="1" dirty="0" smtClean="0"/>
              <a:t>Adults</a:t>
            </a:r>
          </a:p>
          <a:p>
            <a:pPr lvl="3"/>
            <a:r>
              <a:rPr lang="en-US" sz="2400" dirty="0" smtClean="0"/>
              <a:t>Approx. 340,000 adults with HS diploma or some college, no degree</a:t>
            </a:r>
          </a:p>
          <a:p>
            <a:pPr lvl="2"/>
            <a:r>
              <a:rPr lang="en-US" sz="2400" b="1" dirty="0" smtClean="0"/>
              <a:t>Traditional-age students</a:t>
            </a:r>
          </a:p>
          <a:p>
            <a:pPr lvl="3"/>
            <a:r>
              <a:rPr lang="en-US" sz="2400" dirty="0" smtClean="0"/>
              <a:t>Challenge of steadily declining HS population</a:t>
            </a:r>
          </a:p>
          <a:p>
            <a:pPr lvl="2"/>
            <a:r>
              <a:rPr lang="en-US" sz="2400" b="1" dirty="0" smtClean="0"/>
              <a:t>Migration</a:t>
            </a:r>
            <a:r>
              <a:rPr lang="en-US" sz="2400" dirty="0" smtClean="0"/>
              <a:t> </a:t>
            </a:r>
          </a:p>
          <a:p>
            <a:pPr lvl="3"/>
            <a:r>
              <a:rPr lang="en-US" sz="2400" dirty="0" smtClean="0"/>
              <a:t>Need to attract and retain adults with high quality postsecondary credentials</a:t>
            </a:r>
            <a:endParaRPr lang="en-US" sz="2400" dirty="0"/>
          </a:p>
        </p:txBody>
      </p:sp>
    </p:spTree>
    <p:extLst>
      <p:ext uri="{BB962C8B-B14F-4D97-AF65-F5344CB8AC3E}">
        <p14:creationId xmlns:p14="http://schemas.microsoft.com/office/powerpoint/2010/main" val="44680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t>Breaking </a:t>
            </a:r>
            <a:r>
              <a:rPr lang="en-US" cap="small" dirty="0" smtClean="0"/>
              <a:t>It Down by Target Population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07196409"/>
              </p:ext>
            </p:extLst>
          </p:nvPr>
        </p:nvGraphicFramePr>
        <p:xfrm>
          <a:off x="1160059" y="1554115"/>
          <a:ext cx="6823881" cy="3177346"/>
        </p:xfrm>
        <a:graphic>
          <a:graphicData uri="http://schemas.openxmlformats.org/drawingml/2006/table">
            <a:tbl>
              <a:tblPr>
                <a:tableStyleId>{125E5076-3810-47DD-B79F-674D7AD40C01}</a:tableStyleId>
              </a:tblPr>
              <a:tblGrid>
                <a:gridCol w="3098041"/>
                <a:gridCol w="1669577"/>
                <a:gridCol w="2056263"/>
              </a:tblGrid>
              <a:tr h="290057">
                <a:tc>
                  <a:txBody>
                    <a:bodyPr/>
                    <a:lstStyle/>
                    <a:p>
                      <a:pPr algn="ctr" fontAlgn="b"/>
                      <a:endParaRPr lang="en-US" sz="2000" b="0" i="0" u="none" strike="noStrike" dirty="0">
                        <a:solidFill>
                          <a:schemeClr val="tx1">
                            <a:lumMod val="65000"/>
                            <a:lumOff val="35000"/>
                          </a:schemeClr>
                        </a:solidFill>
                        <a:effectLst/>
                        <a:latin typeface="Calibri" charset="0"/>
                      </a:endParaRPr>
                    </a:p>
                  </a:txBody>
                  <a:tcPr marL="12700" marR="12700" marT="12700" marB="0" anchor="b"/>
                </a:tc>
                <a:tc>
                  <a:txBody>
                    <a:bodyPr/>
                    <a:lstStyle/>
                    <a:p>
                      <a:pPr algn="ctr" fontAlgn="b"/>
                      <a:r>
                        <a:rPr lang="en-US" sz="2000" u="none" strike="noStrike" dirty="0">
                          <a:effectLst/>
                        </a:rPr>
                        <a:t>Total </a:t>
                      </a:r>
                      <a:endParaRPr lang="en-US" sz="2000" b="0" i="0" u="none" strike="noStrike" dirty="0">
                        <a:solidFill>
                          <a:schemeClr val="tx1">
                            <a:lumMod val="65000"/>
                            <a:lumOff val="35000"/>
                          </a:schemeClr>
                        </a:solidFill>
                        <a:effectLst/>
                        <a:latin typeface="Calibri" charset="0"/>
                      </a:endParaRPr>
                    </a:p>
                  </a:txBody>
                  <a:tcPr marL="12700" marR="12700" marT="12700" marB="0" anchor="b"/>
                </a:tc>
                <a:tc>
                  <a:txBody>
                    <a:bodyPr/>
                    <a:lstStyle/>
                    <a:p>
                      <a:pPr algn="ctr" fontAlgn="b"/>
                      <a:r>
                        <a:rPr lang="en-US" sz="2000" u="none" strike="noStrike" dirty="0" smtClean="0">
                          <a:effectLst/>
                        </a:rPr>
                        <a:t>Annual</a:t>
                      </a:r>
                      <a:r>
                        <a:rPr lang="en-US" sz="2000" u="none" strike="noStrike" baseline="0" dirty="0" smtClean="0">
                          <a:effectLst/>
                        </a:rPr>
                        <a:t> Production</a:t>
                      </a:r>
                      <a:endParaRPr lang="en-US" sz="2000" u="none" strike="noStrike" dirty="0" smtClean="0">
                        <a:effectLst/>
                      </a:endParaRPr>
                    </a:p>
                    <a:p>
                      <a:pPr algn="ctr" fontAlgn="b"/>
                      <a:r>
                        <a:rPr lang="en-US" sz="2000" u="none" strike="noStrike" dirty="0" smtClean="0">
                          <a:effectLst/>
                        </a:rPr>
                        <a:t>(2017-25)</a:t>
                      </a:r>
                      <a:endParaRPr lang="en-US" sz="2000" b="0" i="0" u="none" strike="noStrike" dirty="0">
                        <a:solidFill>
                          <a:schemeClr val="tx1">
                            <a:lumMod val="65000"/>
                            <a:lumOff val="35000"/>
                          </a:schemeClr>
                        </a:solidFill>
                        <a:effectLst/>
                        <a:latin typeface="Calibri" charset="0"/>
                      </a:endParaRPr>
                    </a:p>
                  </a:txBody>
                  <a:tcPr marL="12700" marR="12700" marT="12700" marB="0" anchor="b"/>
                </a:tc>
              </a:tr>
              <a:tr h="557763">
                <a:tc>
                  <a:txBody>
                    <a:bodyPr/>
                    <a:lstStyle/>
                    <a:p>
                      <a:pPr algn="l" fontAlgn="b"/>
                      <a:r>
                        <a:rPr lang="en-US" sz="2000" u="none" strike="noStrike" dirty="0">
                          <a:solidFill>
                            <a:schemeClr val="tx1"/>
                          </a:solidFill>
                          <a:effectLst/>
                        </a:rPr>
                        <a:t>New Credentials </a:t>
                      </a:r>
                      <a:r>
                        <a:rPr lang="en-US" sz="2000" u="none" strike="noStrike" dirty="0" smtClean="0">
                          <a:solidFill>
                            <a:schemeClr val="tx1"/>
                          </a:solidFill>
                          <a:effectLst/>
                        </a:rPr>
                        <a:t>Needed</a:t>
                      </a:r>
                      <a:endParaRPr lang="en-US" sz="2000" b="0" i="0" u="none" strike="noStrike" dirty="0">
                        <a:solidFill>
                          <a:schemeClr val="tx1"/>
                        </a:solidFill>
                        <a:effectLst/>
                        <a:latin typeface="Calibri" charset="0"/>
                      </a:endParaRPr>
                    </a:p>
                  </a:txBody>
                  <a:tcPr marL="12700" marR="12700" marT="12700" marB="0" anchor="b">
                    <a:noFill/>
                  </a:tcPr>
                </a:tc>
                <a:tc>
                  <a:txBody>
                    <a:bodyPr/>
                    <a:lstStyle/>
                    <a:p>
                      <a:pPr algn="ctr" fontAlgn="b"/>
                      <a:r>
                        <a:rPr lang="en-US" sz="2000" u="none" strike="noStrike" dirty="0">
                          <a:solidFill>
                            <a:schemeClr val="tx1"/>
                          </a:solidFill>
                          <a:effectLst/>
                        </a:rPr>
                        <a:t>84,000</a:t>
                      </a:r>
                      <a:endParaRPr lang="en-US" sz="2000" b="0" i="0" u="none" strike="noStrike" dirty="0">
                        <a:solidFill>
                          <a:schemeClr val="tx1"/>
                        </a:solidFill>
                        <a:effectLst/>
                        <a:latin typeface="Calibri" charset="0"/>
                      </a:endParaRPr>
                    </a:p>
                  </a:txBody>
                  <a:tcPr marL="12700" marR="12700" marT="12700" marB="0" anchor="b">
                    <a:noFill/>
                  </a:tcPr>
                </a:tc>
                <a:tc>
                  <a:txBody>
                    <a:bodyPr/>
                    <a:lstStyle/>
                    <a:p>
                      <a:pPr algn="ctr" fontAlgn="b"/>
                      <a:r>
                        <a:rPr lang="fi-FI" sz="2000" u="none" strike="noStrike" dirty="0" smtClean="0">
                          <a:solidFill>
                            <a:schemeClr val="tx1"/>
                          </a:solidFill>
                          <a:effectLst/>
                        </a:rPr>
                        <a:t>1,867 </a:t>
                      </a:r>
                    </a:p>
                  </a:txBody>
                  <a:tcPr marL="12700" marR="12700" marT="12700" marB="0" anchor="b">
                    <a:noFill/>
                  </a:tcPr>
                </a:tc>
              </a:tr>
              <a:tr h="290057">
                <a:tc gridSpan="3">
                  <a:txBody>
                    <a:bodyPr/>
                    <a:lstStyle/>
                    <a:p>
                      <a:pPr algn="l" fontAlgn="b"/>
                      <a:endParaRPr lang="en-US" sz="2000" u="none" strike="noStrike" dirty="0" smtClean="0">
                        <a:solidFill>
                          <a:schemeClr val="tx1"/>
                        </a:solidFill>
                        <a:effectLst/>
                      </a:endParaRPr>
                    </a:p>
                    <a:p>
                      <a:pPr algn="l" fontAlgn="b"/>
                      <a:r>
                        <a:rPr lang="en-US" sz="2000" u="none" strike="noStrike" dirty="0" smtClean="0">
                          <a:solidFill>
                            <a:schemeClr val="tx1"/>
                          </a:solidFill>
                          <a:effectLst/>
                        </a:rPr>
                        <a:t>Target Populations:</a:t>
                      </a:r>
                      <a:endParaRPr lang="en-US" sz="2000" b="0" i="0" u="none" strike="noStrike" dirty="0">
                        <a:solidFill>
                          <a:schemeClr val="tx1"/>
                        </a:solidFill>
                        <a:effectLst/>
                        <a:latin typeface="Calibri" charset="0"/>
                      </a:endParaRPr>
                    </a:p>
                  </a:txBody>
                  <a:tcPr marL="12700" marR="12700" marT="12700" marB="0" anchor="b">
                    <a:noFill/>
                  </a:tcPr>
                </a:tc>
                <a:tc hMerge="1">
                  <a:txBody>
                    <a:bodyPr/>
                    <a:lstStyle/>
                    <a:p>
                      <a:endParaRPr lang="en-US"/>
                    </a:p>
                  </a:txBody>
                  <a:tcPr/>
                </a:tc>
                <a:tc hMerge="1">
                  <a:txBody>
                    <a:bodyPr/>
                    <a:lstStyle/>
                    <a:p>
                      <a:pPr algn="ctr" fontAlgn="b"/>
                      <a:endParaRPr lang="en-US" sz="2400" b="0" i="0" u="none" strike="noStrike" dirty="0">
                        <a:solidFill>
                          <a:srgbClr val="000000"/>
                        </a:solidFill>
                        <a:effectLst/>
                        <a:latin typeface="Calibri" charset="0"/>
                      </a:endParaRPr>
                    </a:p>
                  </a:txBody>
                  <a:tcPr marL="12700" marR="12700" marT="12700" marB="0" anchor="b"/>
                </a:tc>
              </a:tr>
              <a:tr h="290057">
                <a:tc>
                  <a:txBody>
                    <a:bodyPr/>
                    <a:lstStyle/>
                    <a:p>
                      <a:pPr algn="r" fontAlgn="b"/>
                      <a:r>
                        <a:rPr lang="en-US" sz="2000" u="none" strike="noStrike" dirty="0">
                          <a:solidFill>
                            <a:schemeClr val="tx1"/>
                          </a:solidFill>
                          <a:effectLst/>
                        </a:rPr>
                        <a:t>Adults</a:t>
                      </a:r>
                      <a:endParaRPr lang="en-US" sz="2000" b="0" i="0" u="none" strike="noStrike" dirty="0">
                        <a:solidFill>
                          <a:schemeClr val="tx1"/>
                        </a:solidFill>
                        <a:effectLst/>
                        <a:latin typeface="Calibri" charset="0"/>
                      </a:endParaRPr>
                    </a:p>
                  </a:txBody>
                  <a:tcPr marL="12700" marR="12700" marT="12700" marB="0" anchor="b">
                    <a:noFill/>
                  </a:tcPr>
                </a:tc>
                <a:tc>
                  <a:txBody>
                    <a:bodyPr/>
                    <a:lstStyle/>
                    <a:p>
                      <a:pPr algn="ctr" fontAlgn="b"/>
                      <a:r>
                        <a:rPr lang="en-US" sz="2000" u="none" strike="noStrike" dirty="0">
                          <a:solidFill>
                            <a:schemeClr val="tx1"/>
                          </a:solidFill>
                          <a:effectLst/>
                        </a:rPr>
                        <a:t>34,000</a:t>
                      </a:r>
                      <a:endParaRPr lang="en-US" sz="2000" b="0" i="0" u="none" strike="noStrike" dirty="0">
                        <a:solidFill>
                          <a:schemeClr val="tx1"/>
                        </a:solidFill>
                        <a:effectLst/>
                        <a:latin typeface="Calibri" charset="0"/>
                      </a:endParaRPr>
                    </a:p>
                  </a:txBody>
                  <a:tcPr marL="12700" marR="12700" marT="12700" marB="0" anchor="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2000" u="none" strike="noStrike" dirty="0" smtClean="0">
                          <a:solidFill>
                            <a:schemeClr val="tx1"/>
                          </a:solidFill>
                          <a:effectLst/>
                        </a:rPr>
                        <a:t>756 </a:t>
                      </a:r>
                    </a:p>
                  </a:txBody>
                  <a:tcPr marL="12700" marR="12700" marT="12700" marB="0" anchor="b">
                    <a:noFill/>
                  </a:tcPr>
                </a:tc>
              </a:tr>
              <a:tr h="567279">
                <a:tc>
                  <a:txBody>
                    <a:bodyPr/>
                    <a:lstStyle/>
                    <a:p>
                      <a:pPr algn="r" fontAlgn="b"/>
                      <a:r>
                        <a:rPr lang="en-US" sz="2000" u="none" strike="noStrike" dirty="0">
                          <a:solidFill>
                            <a:schemeClr val="tx1"/>
                          </a:solidFill>
                          <a:effectLst/>
                        </a:rPr>
                        <a:t>Traditional Age</a:t>
                      </a:r>
                      <a:endParaRPr lang="en-US" sz="2000" b="0" i="0" u="none" strike="noStrike" dirty="0">
                        <a:solidFill>
                          <a:schemeClr val="tx1"/>
                        </a:solidFill>
                        <a:effectLst/>
                        <a:latin typeface="Calibri" charset="0"/>
                      </a:endParaRPr>
                    </a:p>
                  </a:txBody>
                  <a:tcPr marL="12700" marR="12700" marT="12700" marB="0" anchor="b">
                    <a:noFill/>
                  </a:tcPr>
                </a:tc>
                <a:tc>
                  <a:txBody>
                    <a:bodyPr/>
                    <a:lstStyle/>
                    <a:p>
                      <a:pPr algn="ctr" fontAlgn="b"/>
                      <a:r>
                        <a:rPr lang="en-US" sz="2000" u="none" strike="noStrike" dirty="0">
                          <a:solidFill>
                            <a:schemeClr val="tx1"/>
                          </a:solidFill>
                          <a:effectLst/>
                        </a:rPr>
                        <a:t>31,000</a:t>
                      </a:r>
                      <a:endParaRPr lang="en-US" sz="2000" b="0" i="0" u="none" strike="noStrike" dirty="0">
                        <a:solidFill>
                          <a:schemeClr val="tx1"/>
                        </a:solidFill>
                        <a:effectLst/>
                        <a:latin typeface="Calibri" charset="0"/>
                      </a:endParaRPr>
                    </a:p>
                  </a:txBody>
                  <a:tcPr marL="12700" marR="12700" marT="12700" marB="0" anchor="b">
                    <a:noFill/>
                  </a:tcPr>
                </a:tc>
                <a:tc>
                  <a:txBody>
                    <a:bodyPr/>
                    <a:lstStyle/>
                    <a:p>
                      <a:pPr algn="ctr" fontAlgn="b"/>
                      <a:r>
                        <a:rPr lang="cs-CZ" sz="2000" u="none" strike="noStrike" dirty="0" smtClean="0">
                          <a:solidFill>
                            <a:schemeClr val="tx1"/>
                          </a:solidFill>
                          <a:effectLst/>
                        </a:rPr>
                        <a:t>689</a:t>
                      </a:r>
                    </a:p>
                  </a:txBody>
                  <a:tcPr marL="12700" marR="12700" marT="12700" marB="0" anchor="b">
                    <a:noFill/>
                  </a:tcPr>
                </a:tc>
              </a:tr>
              <a:tr h="490204">
                <a:tc>
                  <a:txBody>
                    <a:bodyPr/>
                    <a:lstStyle/>
                    <a:p>
                      <a:pPr algn="r" fontAlgn="b"/>
                      <a:r>
                        <a:rPr lang="en-US" sz="2000" u="none" strike="noStrike" dirty="0" smtClean="0">
                          <a:solidFill>
                            <a:schemeClr val="tx1"/>
                          </a:solidFill>
                          <a:effectLst/>
                        </a:rPr>
                        <a:t> Net</a:t>
                      </a:r>
                      <a:r>
                        <a:rPr lang="en-US" sz="2000" u="none" strike="noStrike" baseline="0" dirty="0" smtClean="0">
                          <a:solidFill>
                            <a:schemeClr val="tx1"/>
                          </a:solidFill>
                          <a:effectLst/>
                        </a:rPr>
                        <a:t> </a:t>
                      </a:r>
                      <a:r>
                        <a:rPr lang="en-US" sz="2000" u="none" strike="noStrike" dirty="0" smtClean="0">
                          <a:solidFill>
                            <a:schemeClr val="tx1"/>
                          </a:solidFill>
                          <a:effectLst/>
                        </a:rPr>
                        <a:t>In-Migration*</a:t>
                      </a:r>
                      <a:endParaRPr lang="en-US" sz="2000" b="0" i="0" u="none" strike="noStrike" dirty="0">
                        <a:solidFill>
                          <a:schemeClr val="tx1"/>
                        </a:solidFill>
                        <a:effectLst/>
                        <a:latin typeface="Calibri" charset="0"/>
                      </a:endParaRPr>
                    </a:p>
                  </a:txBody>
                  <a:tcPr marL="12700" marR="12700" marT="12700" marB="0" anchor="b">
                    <a:noFill/>
                  </a:tcPr>
                </a:tc>
                <a:tc>
                  <a:txBody>
                    <a:bodyPr/>
                    <a:lstStyle/>
                    <a:p>
                      <a:pPr algn="ctr" fontAlgn="b"/>
                      <a:r>
                        <a:rPr lang="en-US" sz="2000" u="none" strike="noStrike">
                          <a:solidFill>
                            <a:schemeClr val="tx1"/>
                          </a:solidFill>
                          <a:effectLst/>
                        </a:rPr>
                        <a:t>19,000</a:t>
                      </a:r>
                      <a:endParaRPr lang="en-US" sz="2000" b="0" i="0" u="none" strike="noStrike">
                        <a:solidFill>
                          <a:schemeClr val="tx1"/>
                        </a:solidFill>
                        <a:effectLst/>
                        <a:latin typeface="Calibri" charset="0"/>
                      </a:endParaRPr>
                    </a:p>
                  </a:txBody>
                  <a:tcPr marL="12700" marR="12700" marT="12700" marB="0" anchor="b">
                    <a:noFill/>
                  </a:tcPr>
                </a:tc>
                <a:tc>
                  <a:txBody>
                    <a:bodyPr/>
                    <a:lstStyle/>
                    <a:p>
                      <a:pPr algn="ctr" fontAlgn="b"/>
                      <a:r>
                        <a:rPr lang="en-US" sz="2000" u="none" strike="noStrike" dirty="0" smtClean="0">
                          <a:solidFill>
                            <a:schemeClr val="tx1"/>
                          </a:solidFill>
                          <a:effectLst/>
                        </a:rPr>
                        <a:t>2,111</a:t>
                      </a:r>
                      <a:endParaRPr lang="en-US" sz="2000" b="0" i="0" u="none" strike="noStrike" dirty="0">
                        <a:solidFill>
                          <a:schemeClr val="tx1"/>
                        </a:solidFill>
                        <a:effectLst/>
                        <a:latin typeface="Calibri" charset="0"/>
                      </a:endParaRPr>
                    </a:p>
                  </a:txBody>
                  <a:tcPr marL="12700" marR="12700" marT="12700" marB="0" anchor="b">
                    <a:noFill/>
                  </a:tcPr>
                </a:tc>
              </a:tr>
            </a:tbl>
          </a:graphicData>
        </a:graphic>
      </p:graphicFrame>
      <p:sp>
        <p:nvSpPr>
          <p:cNvPr id="3" name="TextBox 2"/>
          <p:cNvSpPr txBox="1"/>
          <p:nvPr/>
        </p:nvSpPr>
        <p:spPr>
          <a:xfrm>
            <a:off x="1224714" y="4849393"/>
            <a:ext cx="6823881" cy="1815882"/>
          </a:xfrm>
          <a:prstGeom prst="rect">
            <a:avLst/>
          </a:prstGeom>
          <a:noFill/>
        </p:spPr>
        <p:txBody>
          <a:bodyPr wrap="square" rtlCol="0">
            <a:spAutoFit/>
          </a:bodyPr>
          <a:lstStyle/>
          <a:p>
            <a:pPr marL="342900" indent="-342900" defTabSz="914400">
              <a:defRPr/>
            </a:pPr>
            <a:r>
              <a:rPr lang="en-US" sz="1600" dirty="0" smtClean="0">
                <a:solidFill>
                  <a:schemeClr val="tx1">
                    <a:lumMod val="65000"/>
                    <a:lumOff val="35000"/>
                  </a:schemeClr>
                </a:solidFill>
                <a:latin typeface="Verdana" charset="0"/>
                <a:ea typeface="Verdana" charset="0"/>
                <a:cs typeface="Verdana" charset="0"/>
              </a:rPr>
              <a:t>* This </a:t>
            </a:r>
            <a:r>
              <a:rPr lang="en-US" sz="1600" dirty="0">
                <a:solidFill>
                  <a:schemeClr val="tx1">
                    <a:lumMod val="65000"/>
                    <a:lumOff val="35000"/>
                  </a:schemeClr>
                </a:solidFill>
                <a:latin typeface="Verdana" charset="0"/>
                <a:ea typeface="Verdana" charset="0"/>
                <a:cs typeface="Verdana" charset="0"/>
              </a:rPr>
              <a:t>is an annual average in-migration of 25-64 year olds with a high-quality postsecondary </a:t>
            </a:r>
            <a:r>
              <a:rPr lang="en-US" sz="1600" dirty="0" smtClean="0">
                <a:solidFill>
                  <a:schemeClr val="tx1">
                    <a:lumMod val="65000"/>
                    <a:lumOff val="35000"/>
                  </a:schemeClr>
                </a:solidFill>
                <a:latin typeface="Verdana" charset="0"/>
                <a:ea typeface="Verdana" charset="0"/>
                <a:cs typeface="Verdana" charset="0"/>
              </a:rPr>
              <a:t>credential (simply 19,000 divided by 9 years remaining until 2025).  </a:t>
            </a:r>
            <a:r>
              <a:rPr lang="en-US" sz="1600" dirty="0">
                <a:solidFill>
                  <a:schemeClr val="tx1">
                    <a:lumMod val="65000"/>
                    <a:lumOff val="35000"/>
                  </a:schemeClr>
                </a:solidFill>
                <a:latin typeface="Verdana" charset="0"/>
                <a:ea typeface="Verdana" charset="0"/>
                <a:cs typeface="Verdana" charset="0"/>
              </a:rPr>
              <a:t>The methodology differs from the annual figures for adults and traditional age students, where the amount displayed is compounded each year.</a:t>
            </a:r>
          </a:p>
          <a:p>
            <a:pPr marL="342900" marR="0" lvl="0" indent="-342900" defTabSz="914400" eaLnBrk="1" fontAlgn="auto" latinLnBrk="0" hangingPunct="1">
              <a:lnSpc>
                <a:spcPct val="100000"/>
              </a:lnSpc>
              <a:spcBef>
                <a:spcPts val="0"/>
              </a:spcBef>
              <a:spcAft>
                <a:spcPts val="0"/>
              </a:spcAft>
              <a:buClrTx/>
              <a:buSzTx/>
              <a:buFont typeface="Arial" charset="0"/>
              <a:buNone/>
              <a:tabLst/>
              <a:defRPr/>
            </a:pPr>
            <a:endParaRPr lang="en-US" sz="1600" dirty="0">
              <a:solidFill>
                <a:schemeClr val="tx1">
                  <a:lumMod val="65000"/>
                  <a:lumOff val="35000"/>
                </a:schemeClr>
              </a:solidFill>
              <a:latin typeface="Verdana" charset="0"/>
              <a:ea typeface="Verdana" charset="0"/>
              <a:cs typeface="Verdana" charset="0"/>
            </a:endParaRPr>
          </a:p>
        </p:txBody>
      </p:sp>
    </p:spTree>
    <p:extLst>
      <p:ext uri="{BB962C8B-B14F-4D97-AF65-F5344CB8AC3E}">
        <p14:creationId xmlns:p14="http://schemas.microsoft.com/office/powerpoint/2010/main" val="1184342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cap="small" dirty="0" smtClean="0"/>
              <a:t>Strategies to Achieve 65x25</a:t>
            </a:r>
            <a:endParaRPr lang="en-US" cap="small" dirty="0"/>
          </a:p>
        </p:txBody>
      </p:sp>
      <p:sp>
        <p:nvSpPr>
          <p:cNvPr id="3" name="Content Placeholder 2"/>
          <p:cNvSpPr>
            <a:spLocks noGrp="1"/>
          </p:cNvSpPr>
          <p:nvPr>
            <p:ph idx="1"/>
          </p:nvPr>
        </p:nvSpPr>
        <p:spPr>
          <a:xfrm>
            <a:off x="457200" y="1401476"/>
            <a:ext cx="8229600" cy="3770830"/>
          </a:xfrm>
        </p:spPr>
        <p:txBody>
          <a:bodyPr>
            <a:noAutofit/>
          </a:bodyPr>
          <a:lstStyle/>
          <a:p>
            <a:r>
              <a:rPr lang="en-US" sz="2200" dirty="0" smtClean="0"/>
              <a:t>Strong focus on engaging and supporting adults, in particular those with some college, no credential</a:t>
            </a:r>
          </a:p>
          <a:p>
            <a:pPr lvl="1"/>
            <a:r>
              <a:rPr lang="en-US" sz="2200" dirty="0" smtClean="0"/>
              <a:t>Not possible to achieve the goal with traditional age students alone</a:t>
            </a:r>
          </a:p>
          <a:p>
            <a:pPr lvl="1"/>
            <a:endParaRPr lang="en-US" sz="2200" dirty="0" smtClean="0"/>
          </a:p>
          <a:p>
            <a:r>
              <a:rPr lang="en-US" sz="2200" dirty="0" smtClean="0"/>
              <a:t>Strategies will require effort across multiple partners:</a:t>
            </a:r>
          </a:p>
          <a:p>
            <a:pPr lvl="1"/>
            <a:r>
              <a:rPr lang="en-US" sz="2200" dirty="0" smtClean="0"/>
              <a:t>High schools / CTE</a:t>
            </a:r>
          </a:p>
          <a:p>
            <a:pPr lvl="1"/>
            <a:r>
              <a:rPr lang="en-US" sz="2200" dirty="0" smtClean="0"/>
              <a:t>2- and 4-year postsecondary institutions; public and private</a:t>
            </a:r>
          </a:p>
          <a:p>
            <a:pPr lvl="1"/>
            <a:r>
              <a:rPr lang="en-US" sz="2200" dirty="0" smtClean="0"/>
              <a:t>Employers</a:t>
            </a:r>
          </a:p>
          <a:p>
            <a:pPr lvl="1"/>
            <a:r>
              <a:rPr lang="en-US" sz="2200" dirty="0" smtClean="0"/>
              <a:t>Government entities</a:t>
            </a:r>
          </a:p>
          <a:p>
            <a:pPr lvl="1"/>
            <a:r>
              <a:rPr lang="en-US" sz="2200" dirty="0" smtClean="0"/>
              <a:t>Non-profit organizations</a:t>
            </a:r>
          </a:p>
        </p:txBody>
      </p:sp>
    </p:spTree>
    <p:extLst>
      <p:ext uri="{BB962C8B-B14F-4D97-AF65-F5344CB8AC3E}">
        <p14:creationId xmlns:p14="http://schemas.microsoft.com/office/powerpoint/2010/main" val="80617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cap="small" dirty="0" smtClean="0"/>
              <a:t>Structural Support to Sustain 65x25</a:t>
            </a:r>
            <a:endParaRPr lang="en-US" cap="small" dirty="0"/>
          </a:p>
        </p:txBody>
      </p:sp>
      <p:sp>
        <p:nvSpPr>
          <p:cNvPr id="3" name="Content Placeholder 2"/>
          <p:cNvSpPr>
            <a:spLocks noGrp="1"/>
          </p:cNvSpPr>
          <p:nvPr>
            <p:ph idx="1"/>
          </p:nvPr>
        </p:nvSpPr>
        <p:spPr>
          <a:xfrm>
            <a:off x="457200" y="1267692"/>
            <a:ext cx="8229600" cy="3770830"/>
          </a:xfrm>
        </p:spPr>
        <p:txBody>
          <a:bodyPr>
            <a:noAutofit/>
          </a:bodyPr>
          <a:lstStyle/>
          <a:p>
            <a:r>
              <a:rPr lang="en-US" sz="2200" dirty="0" smtClean="0"/>
              <a:t>A </a:t>
            </a:r>
            <a:r>
              <a:rPr lang="en-US" sz="2200" dirty="0"/>
              <a:t>visible and credible business-led </a:t>
            </a:r>
            <a:r>
              <a:rPr lang="en-US" sz="2200" dirty="0" smtClean="0"/>
              <a:t>initiative that:</a:t>
            </a:r>
          </a:p>
          <a:p>
            <a:pPr lvl="1"/>
            <a:r>
              <a:rPr lang="en-US" sz="2200" dirty="0" smtClean="0"/>
              <a:t>Has a steering committee comprised of representatives from partner entities in order to set overall goals and strategies for implementing recommendations from the 65x25 work groups</a:t>
            </a:r>
          </a:p>
          <a:p>
            <a:pPr lvl="1"/>
            <a:r>
              <a:rPr lang="en-US" sz="2200" dirty="0" smtClean="0"/>
              <a:t>Has staff able to carry out strategies</a:t>
            </a:r>
          </a:p>
          <a:p>
            <a:pPr lvl="1"/>
            <a:r>
              <a:rPr lang="en-US" sz="2200" dirty="0" smtClean="0"/>
              <a:t>Includes a public report-out mechanism to inform on progress toward goals</a:t>
            </a:r>
          </a:p>
          <a:p>
            <a:pPr lvl="1"/>
            <a:r>
              <a:rPr lang="en-US" sz="2200" dirty="0" smtClean="0"/>
              <a:t>Develops and implements a communications/marketing plan</a:t>
            </a:r>
          </a:p>
          <a:p>
            <a:pPr lvl="1"/>
            <a:r>
              <a:rPr lang="en-US" sz="2200" dirty="0" smtClean="0"/>
              <a:t>Is a source for collecting and interpreting data</a:t>
            </a:r>
          </a:p>
          <a:p>
            <a:pPr lvl="1"/>
            <a:r>
              <a:rPr lang="en-US" sz="2200" dirty="0" smtClean="0"/>
              <a:t>Has sufficient corporate/foundation support to hire staff and secure data collection</a:t>
            </a:r>
            <a:endParaRPr lang="en-US" sz="2200" dirty="0"/>
          </a:p>
        </p:txBody>
      </p:sp>
    </p:spTree>
    <p:extLst>
      <p:ext uri="{BB962C8B-B14F-4D97-AF65-F5344CB8AC3E}">
        <p14:creationId xmlns:p14="http://schemas.microsoft.com/office/powerpoint/2010/main" val="1854823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Building upon the collective </a:t>
            </a:r>
            <a:r>
              <a:rPr lang="en-US" dirty="0"/>
              <a:t>c</a:t>
            </a:r>
            <a:r>
              <a:rPr lang="en-US" dirty="0" smtClean="0"/>
              <a:t>ommitment of the Coalition </a:t>
            </a:r>
            <a:r>
              <a:rPr lang="en-US" smtClean="0"/>
              <a:t>to </a:t>
            </a:r>
            <a:r>
              <a:rPr lang="en-US" smtClean="0"/>
              <a:t>attain</a:t>
            </a:r>
            <a:r>
              <a:rPr lang="en-US" smtClean="0"/>
              <a:t> 65x25</a:t>
            </a:r>
            <a:endParaRPr lang="en-US" dirty="0"/>
          </a:p>
        </p:txBody>
      </p:sp>
      <p:sp>
        <p:nvSpPr>
          <p:cNvPr id="3" name="Content Placeholder 2"/>
          <p:cNvSpPr>
            <a:spLocks noGrp="1"/>
          </p:cNvSpPr>
          <p:nvPr>
            <p:ph idx="1"/>
          </p:nvPr>
        </p:nvSpPr>
        <p:spPr>
          <a:xfrm>
            <a:off x="457200" y="1600201"/>
            <a:ext cx="8229600" cy="4939144"/>
          </a:xfrm>
        </p:spPr>
        <p:txBody>
          <a:bodyPr>
            <a:normAutofit fontScale="92500" lnSpcReduction="20000"/>
          </a:bodyPr>
          <a:lstStyle/>
          <a:p>
            <a:pPr marL="0" indent="0">
              <a:buNone/>
            </a:pPr>
            <a:r>
              <a:rPr lang="en-US" sz="2400" dirty="0" smtClean="0"/>
              <a:t>In order to sustain momentum for 65x25 attainment, the following occurred since the last Coalition meeting:</a:t>
            </a:r>
          </a:p>
          <a:p>
            <a:r>
              <a:rPr lang="en-US" sz="2400" dirty="0" smtClean="0"/>
              <a:t>Having completing its duties, the 65x25 Work Group was “retired” </a:t>
            </a:r>
          </a:p>
          <a:p>
            <a:r>
              <a:rPr lang="en-US" sz="2400" dirty="0" smtClean="0"/>
              <a:t>The K-12 Pathways and Higher Education subcommittees were elevated as the continuing groups to accomplish strategies within their respective areas because they have the authority and resources to do so, and will report progress to the Coalition.</a:t>
            </a:r>
          </a:p>
          <a:p>
            <a:r>
              <a:rPr lang="en-US" sz="2400" dirty="0" smtClean="0"/>
              <a:t>For strategies beyond the exclusive scope of the Committees, communication and collaboration was encouraged – particularly with the highly anticipated partnership being created by the BIA and NHCF</a:t>
            </a:r>
          </a:p>
          <a:p>
            <a:r>
              <a:rPr lang="en-US" sz="2400" dirty="0" smtClean="0"/>
              <a:t>For efforts that may require additional financial support, discussions relating to legislative proposals and foundation possibilities were initiated</a:t>
            </a:r>
            <a:endParaRPr lang="en-US" sz="2400" dirty="0"/>
          </a:p>
        </p:txBody>
      </p:sp>
    </p:spTree>
    <p:extLst>
      <p:ext uri="{BB962C8B-B14F-4D97-AF65-F5344CB8AC3E}">
        <p14:creationId xmlns:p14="http://schemas.microsoft.com/office/powerpoint/2010/main" val="1694066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5004</TotalTime>
  <Words>815</Words>
  <Application>Microsoft Office PowerPoint</Application>
  <PresentationFormat>On-screen Show (4:3)</PresentationFormat>
  <Paragraphs>96</Paragraphs>
  <Slides>10</Slides>
  <Notes>7</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Recommendations Approved by the Coalition on June 27 </vt:lpstr>
      <vt:lpstr>Definition of a “High-Quality Postsecondary Credential” and Initial Metrics</vt:lpstr>
      <vt:lpstr>Number of ADDITIONAL Credentials  Needed in NH by 2025: 83,819</vt:lpstr>
      <vt:lpstr>Breaking Down 84,000 Credentials</vt:lpstr>
      <vt:lpstr>Breaking It Down by Target Population</vt:lpstr>
      <vt:lpstr>Strategies to Achieve 65x25</vt:lpstr>
      <vt:lpstr>Structural Support to Sustain 65x25</vt:lpstr>
      <vt:lpstr>Building upon the collective commitment of the Coalition to attain 65x25</vt:lpstr>
      <vt:lpstr>Updates on the recommendations</vt:lpstr>
    </vt:vector>
  </TitlesOfParts>
  <Company>University of Arizona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Kendra Flesner</dc:creator>
  <cp:lastModifiedBy>MacKay,  Edward</cp:lastModifiedBy>
  <cp:revision>122</cp:revision>
  <cp:lastPrinted>2016-09-28T16:36:17Z</cp:lastPrinted>
  <dcterms:created xsi:type="dcterms:W3CDTF">2013-12-18T16:00:10Z</dcterms:created>
  <dcterms:modified xsi:type="dcterms:W3CDTF">2016-09-28T16:38:34Z</dcterms:modified>
</cp:coreProperties>
</file>