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5143500" cx="9144000"/>
  <p:notesSz cx="6858000" cy="9144000"/>
  <p:embeddedFontLst>
    <p:embeddedFont>
      <p:font typeface="Raleway"/>
      <p:regular r:id="rId10"/>
      <p:bold r:id="rId11"/>
      <p:italic r:id="rId12"/>
      <p:boldItalic r:id="rId13"/>
    </p:embeddedFont>
    <p:embeddedFont>
      <p:font typeface="Roboto"/>
      <p:regular r:id="rId14"/>
      <p:bold r:id="rId15"/>
      <p:italic r:id="rId16"/>
      <p:boldItalic r:id="rId17"/>
    </p:embeddedFont>
    <p:embeddedFont>
      <p:font typeface="Lato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-italic.fntdata"/><Relationship Id="rId11" Type="http://schemas.openxmlformats.org/officeDocument/2006/relationships/font" Target="fonts/Raleway-bold.fntdata"/><Relationship Id="rId10" Type="http://schemas.openxmlformats.org/officeDocument/2006/relationships/font" Target="fonts/Raleway-regular.fntdata"/><Relationship Id="rId21" Type="http://schemas.openxmlformats.org/officeDocument/2006/relationships/font" Target="fonts/Lato-boldItalic.fntdata"/><Relationship Id="rId13" Type="http://schemas.openxmlformats.org/officeDocument/2006/relationships/font" Target="fonts/Raleway-boldItalic.fntdata"/><Relationship Id="rId12" Type="http://schemas.openxmlformats.org/officeDocument/2006/relationships/font" Target="fonts/Raleway-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Roboto-bold.fntdata"/><Relationship Id="rId14" Type="http://schemas.openxmlformats.org/officeDocument/2006/relationships/font" Target="fonts/Roboto-regular.fntdata"/><Relationship Id="rId17" Type="http://schemas.openxmlformats.org/officeDocument/2006/relationships/font" Target="fonts/Roboto-boldItalic.fntdata"/><Relationship Id="rId16" Type="http://schemas.openxmlformats.org/officeDocument/2006/relationships/font" Target="fonts/Roboto-italic.fntdata"/><Relationship Id="rId5" Type="http://schemas.openxmlformats.org/officeDocument/2006/relationships/slide" Target="slides/slide1.xml"/><Relationship Id="rId19" Type="http://schemas.openxmlformats.org/officeDocument/2006/relationships/font" Target="fonts/Lato-bold.fntdata"/><Relationship Id="rId6" Type="http://schemas.openxmlformats.org/officeDocument/2006/relationships/slide" Target="slides/slide2.xml"/><Relationship Id="rId18" Type="http://schemas.openxmlformats.org/officeDocument/2006/relationships/font" Target="fonts/Lato-regular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Char char="●"/>
              <a:defRPr sz="1100"/>
            </a:lvl1pPr>
            <a:lvl2pPr lvl="1">
              <a:spcBef>
                <a:spcPts val="0"/>
              </a:spcBef>
              <a:buChar char="○"/>
              <a:defRPr sz="1100"/>
            </a:lvl2pPr>
            <a:lvl3pPr lvl="2">
              <a:spcBef>
                <a:spcPts val="0"/>
              </a:spcBef>
              <a:buChar char="■"/>
              <a:defRPr sz="1100"/>
            </a:lvl3pPr>
            <a:lvl4pPr lvl="3">
              <a:spcBef>
                <a:spcPts val="0"/>
              </a:spcBef>
              <a:buChar char="●"/>
              <a:defRPr sz="1100"/>
            </a:lvl4pPr>
            <a:lvl5pPr lvl="4">
              <a:spcBef>
                <a:spcPts val="0"/>
              </a:spcBef>
              <a:buChar char="○"/>
              <a:defRPr sz="1100"/>
            </a:lvl5pPr>
            <a:lvl6pPr lvl="5">
              <a:spcBef>
                <a:spcPts val="0"/>
              </a:spcBef>
              <a:buChar char="■"/>
              <a:defRPr sz="1100"/>
            </a:lvl6pPr>
            <a:lvl7pPr lvl="6">
              <a:spcBef>
                <a:spcPts val="0"/>
              </a:spcBef>
              <a:buChar char="●"/>
              <a:defRPr sz="1100"/>
            </a:lvl7pPr>
            <a:lvl8pPr lvl="7">
              <a:spcBef>
                <a:spcPts val="0"/>
              </a:spcBef>
              <a:buChar char="○"/>
              <a:defRPr sz="1100"/>
            </a:lvl8pPr>
            <a:lvl9pPr lvl="8">
              <a:spcBef>
                <a:spcPts val="0"/>
              </a:spcBef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youtu.be/g2Rf5ar-s9c" TargetMode="Externa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Shape 7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Slide 1: lessons are being used in 1, 2, 3 .. highly posititve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Website 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Shape 8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Shape 9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800" u="sng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2"/>
              </a:rPr>
              <a:t>https://youtu.be/g2Rf5ar-s9c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">
  <p:cSld name="Title slid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hape 10"/>
          <p:cNvCxnSpPr/>
          <p:nvPr/>
        </p:nvCxnSpPr>
        <p:spPr>
          <a:xfrm>
            <a:off x="2477724" y="415650"/>
            <a:ext cx="6244199" cy="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1" name="Shape 11"/>
          <p:cNvCxnSpPr/>
          <p:nvPr/>
        </p:nvCxnSpPr>
        <p:spPr>
          <a:xfrm>
            <a:off x="2477724" y="4740000"/>
            <a:ext cx="6244199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" name="Shape 12"/>
          <p:cNvCxnSpPr/>
          <p:nvPr/>
        </p:nvCxnSpPr>
        <p:spPr>
          <a:xfrm>
            <a:off x="425198" y="415650"/>
            <a:ext cx="183299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3" name="Shape 13"/>
          <p:cNvSpPr txBox="1"/>
          <p:nvPr>
            <p:ph type="ctrTitle"/>
          </p:nvPr>
        </p:nvSpPr>
        <p:spPr>
          <a:xfrm>
            <a:off x="2371725" y="630225"/>
            <a:ext cx="6331500" cy="1541999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" type="subTitle"/>
          </p:nvPr>
        </p:nvSpPr>
        <p:spPr>
          <a:xfrm>
            <a:off x="2390266" y="3238450"/>
            <a:ext cx="6331500" cy="1241699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97999" y="4688758"/>
            <a:ext cx="548699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Big number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1" name="Shape 61"/>
          <p:cNvCxnSpPr/>
          <p:nvPr/>
        </p:nvCxnSpPr>
        <p:spPr>
          <a:xfrm>
            <a:off x="425200" y="4740000"/>
            <a:ext cx="8296799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2" name="Shape 62"/>
          <p:cNvCxnSpPr/>
          <p:nvPr/>
        </p:nvCxnSpPr>
        <p:spPr>
          <a:xfrm>
            <a:off x="425200" y="415650"/>
            <a:ext cx="8296799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3" name="Shape 63"/>
          <p:cNvSpPr txBox="1"/>
          <p:nvPr>
            <p:ph type="title"/>
          </p:nvPr>
        </p:nvSpPr>
        <p:spPr>
          <a:xfrm>
            <a:off x="853950" y="1304850"/>
            <a:ext cx="7436099" cy="1538399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 algn="ctr">
              <a:spcBef>
                <a:spcPts val="0"/>
              </a:spcBef>
              <a:buClr>
                <a:schemeClr val="dk1"/>
              </a:buClr>
              <a:buSzPct val="100000"/>
              <a:buFont typeface="Lato"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buClr>
                <a:schemeClr val="dk1"/>
              </a:buClr>
              <a:buSzPct val="100000"/>
              <a:buFont typeface="Lato"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buClr>
                <a:schemeClr val="dk1"/>
              </a:buClr>
              <a:buSzPct val="100000"/>
              <a:buFont typeface="Lato"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buClr>
                <a:schemeClr val="dk1"/>
              </a:buClr>
              <a:buSzPct val="100000"/>
              <a:buFont typeface="Lato"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buClr>
                <a:schemeClr val="dk1"/>
              </a:buClr>
              <a:buSzPct val="100000"/>
              <a:buFont typeface="Lato"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buClr>
                <a:schemeClr val="dk1"/>
              </a:buClr>
              <a:buSzPct val="100000"/>
              <a:buFont typeface="Lato"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buClr>
                <a:schemeClr val="dk1"/>
              </a:buClr>
              <a:buSzPct val="100000"/>
              <a:buFont typeface="Lato"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buClr>
                <a:schemeClr val="dk1"/>
              </a:buClr>
              <a:buSzPct val="100000"/>
              <a:buFont typeface="Lato"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buClr>
                <a:schemeClr val="dk1"/>
              </a:buClr>
              <a:buSzPct val="100000"/>
              <a:buFont typeface="Lato"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853950" y="2919450"/>
            <a:ext cx="7436099" cy="1071599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65" name="Shape 65"/>
          <p:cNvSpPr txBox="1"/>
          <p:nvPr>
            <p:ph idx="12" type="sldNum"/>
          </p:nvPr>
        </p:nvSpPr>
        <p:spPr>
          <a:xfrm>
            <a:off x="8497999" y="4688758"/>
            <a:ext cx="548699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Blank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/>
          <p:nvPr>
            <p:ph idx="12" type="sldNum"/>
          </p:nvPr>
        </p:nvSpPr>
        <p:spPr>
          <a:xfrm>
            <a:off x="8497999" y="4688758"/>
            <a:ext cx="548699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secHead">
  <p:cSld name="Section header">
    <p:bg>
      <p:bgPr>
        <a:solidFill>
          <a:schemeClr val="dk1"/>
        </a:soli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hape 17"/>
          <p:cNvCxnSpPr/>
          <p:nvPr/>
        </p:nvCxnSpPr>
        <p:spPr>
          <a:xfrm>
            <a:off x="425200" y="415650"/>
            <a:ext cx="8296799" cy="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" name="Shape 18"/>
          <p:cNvCxnSpPr/>
          <p:nvPr/>
        </p:nvCxnSpPr>
        <p:spPr>
          <a:xfrm>
            <a:off x="425200" y="4740000"/>
            <a:ext cx="8296799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9" name="Shape 19"/>
          <p:cNvSpPr txBox="1"/>
          <p:nvPr>
            <p:ph type="title"/>
          </p:nvPr>
        </p:nvSpPr>
        <p:spPr>
          <a:xfrm>
            <a:off x="406425" y="1806825"/>
            <a:ext cx="8296799" cy="1541999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 algn="ct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0" name="Shape 20"/>
          <p:cNvSpPr txBox="1"/>
          <p:nvPr>
            <p:ph idx="12" type="sldNum"/>
          </p:nvPr>
        </p:nvSpPr>
        <p:spPr>
          <a:xfrm>
            <a:off x="8497999" y="4688758"/>
            <a:ext cx="548699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x">
  <p:cSld name="Title and 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Shape 22"/>
          <p:cNvCxnSpPr/>
          <p:nvPr/>
        </p:nvCxnSpPr>
        <p:spPr>
          <a:xfrm>
            <a:off x="2477724" y="415650"/>
            <a:ext cx="6244199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3" name="Shape 23"/>
          <p:cNvCxnSpPr/>
          <p:nvPr/>
        </p:nvCxnSpPr>
        <p:spPr>
          <a:xfrm>
            <a:off x="2477724" y="4740000"/>
            <a:ext cx="6244199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4" name="Shape 24"/>
          <p:cNvCxnSpPr/>
          <p:nvPr/>
        </p:nvCxnSpPr>
        <p:spPr>
          <a:xfrm>
            <a:off x="425198" y="415650"/>
            <a:ext cx="183299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5" name="Shape 25"/>
          <p:cNvSpPr txBox="1"/>
          <p:nvPr>
            <p:ph type="title"/>
          </p:nvPr>
        </p:nvSpPr>
        <p:spPr>
          <a:xfrm>
            <a:off x="2400250" y="575950"/>
            <a:ext cx="6321599" cy="635399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6" name="Shape 26"/>
          <p:cNvSpPr txBox="1"/>
          <p:nvPr>
            <p:ph idx="1" type="body"/>
          </p:nvPr>
        </p:nvSpPr>
        <p:spPr>
          <a:xfrm>
            <a:off x="2410112" y="1595775"/>
            <a:ext cx="6321599" cy="30024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97999" y="4688758"/>
            <a:ext cx="548699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ColTx">
  <p:cSld name="Title and two columns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Shape 29"/>
          <p:cNvCxnSpPr/>
          <p:nvPr/>
        </p:nvCxnSpPr>
        <p:spPr>
          <a:xfrm>
            <a:off x="2477724" y="415650"/>
            <a:ext cx="6244199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0" name="Shape 30"/>
          <p:cNvCxnSpPr/>
          <p:nvPr/>
        </p:nvCxnSpPr>
        <p:spPr>
          <a:xfrm>
            <a:off x="2477724" y="4740000"/>
            <a:ext cx="6244199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1" name="Shape 31"/>
          <p:cNvCxnSpPr/>
          <p:nvPr/>
        </p:nvCxnSpPr>
        <p:spPr>
          <a:xfrm>
            <a:off x="425198" y="415650"/>
            <a:ext cx="183299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2" name="Shape 32"/>
          <p:cNvSpPr txBox="1"/>
          <p:nvPr>
            <p:ph type="title"/>
          </p:nvPr>
        </p:nvSpPr>
        <p:spPr>
          <a:xfrm>
            <a:off x="2400250" y="575950"/>
            <a:ext cx="6321599" cy="635399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x="2400302" y="1602675"/>
            <a:ext cx="3071400" cy="30024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4" name="Shape 34"/>
          <p:cNvSpPr txBox="1"/>
          <p:nvPr>
            <p:ph idx="2" type="body"/>
          </p:nvPr>
        </p:nvSpPr>
        <p:spPr>
          <a:xfrm>
            <a:off x="5650571" y="1602675"/>
            <a:ext cx="3071400" cy="30024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5" name="Shape 35"/>
          <p:cNvSpPr txBox="1"/>
          <p:nvPr>
            <p:ph idx="12" type="sldNum"/>
          </p:nvPr>
        </p:nvSpPr>
        <p:spPr>
          <a:xfrm>
            <a:off x="8497999" y="4688758"/>
            <a:ext cx="548699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Title only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/>
          <p:nvPr>
            <p:ph type="title"/>
          </p:nvPr>
        </p:nvSpPr>
        <p:spPr>
          <a:xfrm>
            <a:off x="303300" y="411575"/>
            <a:ext cx="8520599" cy="6396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38" name="Shape 38"/>
          <p:cNvSpPr txBox="1"/>
          <p:nvPr>
            <p:ph idx="12" type="sldNum"/>
          </p:nvPr>
        </p:nvSpPr>
        <p:spPr>
          <a:xfrm>
            <a:off x="8497999" y="4688758"/>
            <a:ext cx="548699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One column tex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Shape 40"/>
          <p:cNvCxnSpPr/>
          <p:nvPr/>
        </p:nvCxnSpPr>
        <p:spPr>
          <a:xfrm>
            <a:off x="425198" y="415650"/>
            <a:ext cx="183299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41" name="Shape 41"/>
          <p:cNvSpPr txBox="1"/>
          <p:nvPr>
            <p:ph type="title"/>
          </p:nvPr>
        </p:nvSpPr>
        <p:spPr>
          <a:xfrm>
            <a:off x="319500" y="936600"/>
            <a:ext cx="2807999" cy="755699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42" name="Shape 42"/>
          <p:cNvSpPr txBox="1"/>
          <p:nvPr>
            <p:ph idx="1" type="body"/>
          </p:nvPr>
        </p:nvSpPr>
        <p:spPr>
          <a:xfrm>
            <a:off x="319500" y="1846803"/>
            <a:ext cx="2807999" cy="28062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97999" y="4688758"/>
            <a:ext cx="548699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Main point">
    <p:bg>
      <p:bgPr>
        <a:solidFill>
          <a:schemeClr val="lt2"/>
        </a:solidFill>
      </p:bgPr>
    </p:bg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Shape 45"/>
          <p:cNvCxnSpPr/>
          <p:nvPr/>
        </p:nvCxnSpPr>
        <p:spPr>
          <a:xfrm>
            <a:off x="425198" y="415650"/>
            <a:ext cx="183299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46" name="Shape 46"/>
          <p:cNvSpPr txBox="1"/>
          <p:nvPr>
            <p:ph type="title"/>
          </p:nvPr>
        </p:nvSpPr>
        <p:spPr>
          <a:xfrm>
            <a:off x="283103" y="712140"/>
            <a:ext cx="6244199" cy="3835499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97999" y="4688758"/>
            <a:ext cx="548699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ection title and description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4572000" y="125"/>
            <a:ext cx="4572000" cy="5143499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50" name="Shape 50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1" name="Shape 51"/>
          <p:cNvSpPr txBox="1"/>
          <p:nvPr>
            <p:ph type="title"/>
          </p:nvPr>
        </p:nvSpPr>
        <p:spPr>
          <a:xfrm>
            <a:off x="265500" y="1397350"/>
            <a:ext cx="4045199" cy="1318199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 algn="ctr">
              <a:spcBef>
                <a:spcPts val="0"/>
              </a:spcBef>
              <a:buClr>
                <a:schemeClr val="dk1"/>
              </a:buClr>
              <a:buSzPct val="100000"/>
              <a:defRPr sz="36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buClr>
                <a:schemeClr val="dk1"/>
              </a:buClr>
              <a:buSzPct val="100000"/>
              <a:defRPr sz="36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buClr>
                <a:schemeClr val="dk1"/>
              </a:buClr>
              <a:buSzPct val="100000"/>
              <a:defRPr sz="36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buClr>
                <a:schemeClr val="dk1"/>
              </a:buClr>
              <a:buSzPct val="100000"/>
              <a:defRPr sz="36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buClr>
                <a:schemeClr val="dk1"/>
              </a:buClr>
              <a:buSzPct val="100000"/>
              <a:defRPr sz="36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buClr>
                <a:schemeClr val="dk1"/>
              </a:buClr>
              <a:buSzPct val="100000"/>
              <a:defRPr sz="36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buClr>
                <a:schemeClr val="dk1"/>
              </a:buClr>
              <a:buSzPct val="100000"/>
              <a:defRPr sz="36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buClr>
                <a:schemeClr val="dk1"/>
              </a:buClr>
              <a:buSzPct val="100000"/>
              <a:defRPr sz="36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buClr>
                <a:schemeClr val="dk1"/>
              </a:buClr>
              <a:buSzPct val="100000"/>
              <a:defRPr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2" name="Shape 52"/>
          <p:cNvSpPr txBox="1"/>
          <p:nvPr>
            <p:ph idx="1" type="subTitle"/>
          </p:nvPr>
        </p:nvSpPr>
        <p:spPr>
          <a:xfrm>
            <a:off x="265500" y="2735370"/>
            <a:ext cx="4045199" cy="13455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53" name="Shape 53"/>
          <p:cNvSpPr txBox="1"/>
          <p:nvPr>
            <p:ph idx="2" type="body"/>
          </p:nvPr>
        </p:nvSpPr>
        <p:spPr>
          <a:xfrm>
            <a:off x="4939500" y="724200"/>
            <a:ext cx="3837000" cy="3695099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4" name="Shape 54"/>
          <p:cNvSpPr txBox="1"/>
          <p:nvPr>
            <p:ph idx="12" type="sldNum"/>
          </p:nvPr>
        </p:nvSpPr>
        <p:spPr>
          <a:xfrm>
            <a:off x="8497999" y="4688758"/>
            <a:ext cx="548699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Caption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6" name="Shape 56"/>
          <p:cNvCxnSpPr/>
          <p:nvPr/>
        </p:nvCxnSpPr>
        <p:spPr>
          <a:xfrm>
            <a:off x="425200" y="4740000"/>
            <a:ext cx="8296799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7" name="Shape 57"/>
          <p:cNvCxnSpPr/>
          <p:nvPr/>
        </p:nvCxnSpPr>
        <p:spPr>
          <a:xfrm>
            <a:off x="425198" y="415650"/>
            <a:ext cx="183299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8" name="Shape 58"/>
          <p:cNvSpPr txBox="1"/>
          <p:nvPr>
            <p:ph idx="1" type="body"/>
          </p:nvPr>
        </p:nvSpPr>
        <p:spPr>
          <a:xfrm>
            <a:off x="328017" y="4226025"/>
            <a:ext cx="8388600" cy="3936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59" name="Shape 59"/>
          <p:cNvSpPr txBox="1"/>
          <p:nvPr>
            <p:ph idx="12" type="sldNum"/>
          </p:nvPr>
        </p:nvSpPr>
        <p:spPr>
          <a:xfrm>
            <a:off x="8497999" y="4688758"/>
            <a:ext cx="548699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wiss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2400250" y="575950"/>
            <a:ext cx="6321599" cy="635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2410112" y="1595775"/>
            <a:ext cx="6321599" cy="30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Lato"/>
              <a:buChar char="●"/>
              <a:defRPr sz="18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97999" y="4688758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Relationship Id="rId3" Type="http://schemas.openxmlformats.org/officeDocument/2006/relationships/hyperlink" Target="http://www.joanganzcooneycenter.org/2017/03/02/stem-from-the-start/" TargetMode="External"/><Relationship Id="rId4" Type="http://schemas.openxmlformats.org/officeDocument/2006/relationships/hyperlink" Target="https://www.commonsense.org/education/blog/4-common-myths-about-early-stem-learning" TargetMode="External"/><Relationship Id="rId5" Type="http://schemas.openxmlformats.org/officeDocument/2006/relationships/hyperlink" Target="http://www.ncsl.org/research/education/early-stem-education.aspx" TargetMode="External"/><Relationship Id="rId6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hyperlink" Target="http://www.youtube.com/watch?v=g2Rf5ar-s9c" TargetMode="External"/><Relationship Id="rId4" Type="http://schemas.openxmlformats.org/officeDocument/2006/relationships/image" Target="../media/image2.jpg"/><Relationship Id="rId5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accent5"/>
        </a:solid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/>
          <p:nvPr>
            <p:ph type="ctrTitle"/>
          </p:nvPr>
        </p:nvSpPr>
        <p:spPr>
          <a:xfrm>
            <a:off x="2371725" y="630225"/>
            <a:ext cx="6331500" cy="1541999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i="1" lang="en">
                <a:solidFill>
                  <a:srgbClr val="1C4587"/>
                </a:solidFill>
              </a:rPr>
              <a:t>Initiative Updates:</a:t>
            </a:r>
            <a:br>
              <a:rPr lang="en"/>
            </a:br>
            <a:r>
              <a:rPr lang="en"/>
              <a:t>STEM from the Start</a:t>
            </a:r>
          </a:p>
        </p:txBody>
      </p:sp>
      <p:sp>
        <p:nvSpPr>
          <p:cNvPr id="73" name="Shape 73"/>
          <p:cNvSpPr txBox="1"/>
          <p:nvPr>
            <p:ph idx="1" type="subTitle"/>
          </p:nvPr>
        </p:nvSpPr>
        <p:spPr>
          <a:xfrm>
            <a:off x="2418747" y="3491725"/>
            <a:ext cx="4020900" cy="12417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rgbClr val="1C4587"/>
                </a:solidFill>
              </a:rPr>
              <a:t>NHCBE Meeting</a:t>
            </a:r>
            <a:r>
              <a:rPr lang="en"/>
              <a:t> • 09.28.2017</a:t>
            </a:r>
          </a:p>
        </p:txBody>
      </p:sp>
      <p:pic>
        <p:nvPicPr>
          <p:cNvPr descr="helix.png" id="74" name="Shape 7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5999" y="2401325"/>
            <a:ext cx="1758690" cy="1559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/>
          <p:nvPr>
            <p:ph type="title"/>
          </p:nvPr>
        </p:nvSpPr>
        <p:spPr>
          <a:xfrm>
            <a:off x="2400300" y="484225"/>
            <a:ext cx="6321600" cy="6219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r>
              <a:rPr lang="en">
                <a:solidFill>
                  <a:schemeClr val="dk1"/>
                </a:solidFill>
              </a:rPr>
              <a:t>Program Updates</a:t>
            </a:r>
          </a:p>
        </p:txBody>
      </p:sp>
      <p:sp>
        <p:nvSpPr>
          <p:cNvPr id="80" name="Shape 80"/>
          <p:cNvSpPr txBox="1"/>
          <p:nvPr>
            <p:ph idx="1" type="body"/>
          </p:nvPr>
        </p:nvSpPr>
        <p:spPr>
          <a:xfrm>
            <a:off x="731700" y="1226700"/>
            <a:ext cx="8049000" cy="33783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42900" lvl="0" marL="457200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1C4587"/>
              </a:buClr>
              <a:buSzPct val="100000"/>
            </a:pPr>
            <a:r>
              <a:rPr lang="en" sz="1800">
                <a:solidFill>
                  <a:srgbClr val="1C4587"/>
                </a:solidFill>
              </a:rPr>
              <a:t>STEM from the Start lessons are being used in NH classrooms, homeschools and aftercare programs.  Feedback has been highly positive. </a:t>
            </a:r>
          </a:p>
          <a:p>
            <a:pPr indent="-342900" lvl="0" marL="457200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1C4587"/>
              </a:buClr>
              <a:buSzPct val="100000"/>
            </a:pPr>
            <a:r>
              <a:rPr lang="en" sz="1800">
                <a:solidFill>
                  <a:srgbClr val="1C4587"/>
                </a:solidFill>
              </a:rPr>
              <a:t>Since January, the SFTS website has been getting a steady flow of new &amp; returning users, with over 14,500 page views.  Average stays for this month ≈ approx. 19 min/session.</a:t>
            </a:r>
          </a:p>
          <a:p>
            <a:pPr indent="-3429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ct val="100000"/>
            </a:pPr>
            <a:r>
              <a:rPr lang="en" sz="1800">
                <a:solidFill>
                  <a:srgbClr val="1C4587"/>
                </a:solidFill>
              </a:rPr>
              <a:t>SFTS is being recommended as a resource by a growing # of national forums:</a:t>
            </a:r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" sz="1800" u="sng">
                <a:solidFill>
                  <a:schemeClr val="hlink"/>
                </a:solidFill>
                <a:hlinkClick r:id="rId3"/>
              </a:rPr>
              <a:t>The Cooney Center (Sesame Street's Research Arm) </a:t>
            </a:r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" sz="1800" u="sng">
                <a:solidFill>
                  <a:schemeClr val="hlink"/>
                </a:solidFill>
                <a:hlinkClick r:id="rId4"/>
              </a:rPr>
              <a:t>Common Sense Education </a:t>
            </a:r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" sz="1800" u="sng">
                <a:solidFill>
                  <a:schemeClr val="hlink"/>
                </a:solidFill>
                <a:hlinkClick r:id="rId5"/>
              </a:rPr>
              <a:t>National Conference of State Legislators</a:t>
            </a:r>
          </a:p>
        </p:txBody>
      </p:sp>
      <p:pic>
        <p:nvPicPr>
          <p:cNvPr descr="helix.png" id="81" name="Shape 81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06848" y="290474"/>
            <a:ext cx="919850" cy="815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/>
          <p:nvPr>
            <p:ph type="title"/>
          </p:nvPr>
        </p:nvSpPr>
        <p:spPr>
          <a:xfrm>
            <a:off x="2400250" y="499750"/>
            <a:ext cx="6240300" cy="6354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r>
              <a:rPr lang="en">
                <a:solidFill>
                  <a:schemeClr val="dk1"/>
                </a:solidFill>
              </a:rPr>
              <a:t>Inititatives</a:t>
            </a:r>
          </a:p>
        </p:txBody>
      </p:sp>
      <p:sp>
        <p:nvSpPr>
          <p:cNvPr id="87" name="Shape 87"/>
          <p:cNvSpPr txBox="1"/>
          <p:nvPr>
            <p:ph idx="1" type="body"/>
          </p:nvPr>
        </p:nvSpPr>
        <p:spPr>
          <a:xfrm>
            <a:off x="914650" y="1324300"/>
            <a:ext cx="7855200" cy="3280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42900" lvl="0" marL="457200" rtl="0">
              <a:lnSpc>
                <a:spcPct val="100000"/>
              </a:lnSpc>
              <a:spcBef>
                <a:spcPts val="1400"/>
              </a:spcBef>
              <a:spcAft>
                <a:spcPts val="1400"/>
              </a:spcAft>
              <a:buClr>
                <a:srgbClr val="1C4587"/>
              </a:buClr>
              <a:buSzPct val="100000"/>
            </a:pPr>
            <a:r>
              <a:rPr lang="en" sz="1800">
                <a:solidFill>
                  <a:srgbClr val="1C4587"/>
                </a:solidFill>
              </a:rPr>
              <a:t>4 more episodes are in development with a projected delivery of March 2018. (This will complete our coverage of the NGSS Physical Science Standards!)</a:t>
            </a:r>
          </a:p>
          <a:p>
            <a:pPr indent="-342900" lvl="0" marL="457200" rtl="0">
              <a:lnSpc>
                <a:spcPct val="100000"/>
              </a:lnSpc>
              <a:spcBef>
                <a:spcPts val="1400"/>
              </a:spcBef>
              <a:spcAft>
                <a:spcPts val="1400"/>
              </a:spcAft>
              <a:buClr>
                <a:srgbClr val="1C4587"/>
              </a:buClr>
              <a:buSzPct val="100000"/>
            </a:pPr>
            <a:r>
              <a:rPr lang="en" sz="1800">
                <a:solidFill>
                  <a:srgbClr val="1C4587"/>
                </a:solidFill>
              </a:rPr>
              <a:t>A quantitative assessment of SFTS' effectiveness in 25 NH classrooms across the state. This effort will be lead by Dr. Lauren Provost. </a:t>
            </a:r>
          </a:p>
          <a:p>
            <a:pPr indent="-342900" lvl="0" marL="457200" marR="0" rtl="0" algn="l">
              <a:lnSpc>
                <a:spcPct val="100000"/>
              </a:lnSpc>
              <a:spcBef>
                <a:spcPts val="1400"/>
              </a:spcBef>
              <a:spcAft>
                <a:spcPts val="1400"/>
              </a:spcAft>
              <a:buClr>
                <a:srgbClr val="1C4587"/>
              </a:buClr>
              <a:buSzPct val="100000"/>
            </a:pPr>
            <a:r>
              <a:rPr lang="en" sz="1800">
                <a:solidFill>
                  <a:srgbClr val="1C4587"/>
                </a:solidFill>
              </a:rPr>
              <a:t>Our partner, </a:t>
            </a:r>
            <a:r>
              <a:rPr i="1" lang="en" sz="1800">
                <a:solidFill>
                  <a:srgbClr val="1C4587"/>
                </a:solidFill>
              </a:rPr>
              <a:t>NH PBS</a:t>
            </a:r>
            <a:r>
              <a:rPr lang="en" sz="1800">
                <a:solidFill>
                  <a:srgbClr val="1C4587"/>
                </a:solidFill>
              </a:rPr>
              <a:t>, is creating a sponsorship program that maximizes the amount of TV &amp; Internet exposure a company gets for sponsoring a SFTS lesson.</a:t>
            </a:r>
          </a:p>
        </p:txBody>
      </p:sp>
      <p:pic>
        <p:nvPicPr>
          <p:cNvPr descr="helix.png" id="88" name="Shape 8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7850" y="287999"/>
            <a:ext cx="955619" cy="847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accent5"/>
        </a:soli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 title="STEM from the START in Action">
            <a:hlinkClick r:id="rId3"/>
          </p:cNvPr>
          <p:cNvSpPr/>
          <p:nvPr/>
        </p:nvSpPr>
        <p:spPr>
          <a:xfrm>
            <a:off x="1802050" y="464450"/>
            <a:ext cx="5539899" cy="4154924"/>
          </a:xfrm>
          <a:prstGeom prst="rect">
            <a:avLst/>
          </a:prstGeom>
          <a:blipFill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pic>
        <p:nvPicPr>
          <p:cNvPr descr="helix.png" id="94" name="Shape 9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40124">
            <a:off x="8453362" y="110001"/>
            <a:ext cx="281174" cy="24924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elix.png" id="95" name="Shape 9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40124">
            <a:off x="8453362" y="4783551"/>
            <a:ext cx="281174" cy="24924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elix.png" id="96" name="Shape 9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40124">
            <a:off x="421712" y="4783551"/>
            <a:ext cx="281174" cy="24924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elix.png" id="97" name="Shape 9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40124">
            <a:off x="421712" y="110001"/>
            <a:ext cx="281174" cy="2492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/>
          <p:nvPr>
            <p:ph type="title"/>
          </p:nvPr>
        </p:nvSpPr>
        <p:spPr>
          <a:xfrm>
            <a:off x="2400250" y="347350"/>
            <a:ext cx="6321600" cy="6354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r>
              <a:rPr lang="en" sz="3400">
                <a:solidFill>
                  <a:schemeClr val="dk1"/>
                </a:solidFill>
              </a:rPr>
              <a:t>Get Involved!</a:t>
            </a:r>
          </a:p>
        </p:txBody>
      </p:sp>
      <p:sp>
        <p:nvSpPr>
          <p:cNvPr id="103" name="Shape 103"/>
          <p:cNvSpPr txBox="1"/>
          <p:nvPr>
            <p:ph idx="1" type="body"/>
          </p:nvPr>
        </p:nvSpPr>
        <p:spPr>
          <a:xfrm>
            <a:off x="1366575" y="982750"/>
            <a:ext cx="7587600" cy="37413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dk1"/>
                </a:solidFill>
              </a:rPr>
              <a:t>We need your help!</a:t>
            </a:r>
          </a:p>
          <a:p>
            <a:pPr lvl="0">
              <a:spcBef>
                <a:spcPts val="0"/>
              </a:spcBef>
              <a:spcAft>
                <a:spcPts val="800"/>
              </a:spcAft>
              <a:buNone/>
            </a:pPr>
            <a:r>
              <a:rPr b="1" lang="en" sz="1600">
                <a:solidFill>
                  <a:srgbClr val="1C4587"/>
                </a:solidFill>
              </a:rPr>
              <a:t>Get in touch to become a SFTS sponsor.</a:t>
            </a:r>
          </a:p>
          <a:p>
            <a:pPr lv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dk1"/>
                </a:solidFill>
              </a:rPr>
              <a:t>Funding will go towards…</a:t>
            </a:r>
          </a:p>
          <a:p>
            <a:pPr indent="-330200" lvl="0" marL="457200" rtl="0">
              <a:spcBef>
                <a:spcPts val="0"/>
              </a:spcBef>
              <a:spcAft>
                <a:spcPts val="200"/>
              </a:spcAft>
              <a:buClr>
                <a:srgbClr val="1C4587"/>
              </a:buClr>
              <a:buSzPct val="100000"/>
              <a:buChar char="-"/>
            </a:pPr>
            <a:r>
              <a:rPr lang="en" sz="1600">
                <a:solidFill>
                  <a:srgbClr val="1C4587"/>
                </a:solidFill>
              </a:rPr>
              <a:t>Developing a first-of-its-kind STEM curriculum for early learners</a:t>
            </a:r>
          </a:p>
          <a:p>
            <a:pPr indent="-330200" lvl="0" marL="457200">
              <a:spcBef>
                <a:spcPts val="0"/>
              </a:spcBef>
              <a:spcAft>
                <a:spcPts val="200"/>
              </a:spcAft>
              <a:buClr>
                <a:srgbClr val="1C4587"/>
              </a:buClr>
              <a:buSzPct val="100000"/>
              <a:buChar char="-"/>
            </a:pPr>
            <a:r>
              <a:rPr lang="en" sz="1600">
                <a:solidFill>
                  <a:srgbClr val="1C4587"/>
                </a:solidFill>
              </a:rPr>
              <a:t>Supplying free &amp; accessible resources to K-2 educators/parents in NH</a:t>
            </a:r>
          </a:p>
          <a:p>
            <a:pPr indent="-330200" lvl="0" marL="457200" rtl="0">
              <a:spcBef>
                <a:spcPts val="0"/>
              </a:spcBef>
              <a:spcAft>
                <a:spcPts val="200"/>
              </a:spcAft>
              <a:buClr>
                <a:srgbClr val="1C4587"/>
              </a:buClr>
              <a:buSzPct val="100000"/>
              <a:buChar char="-"/>
            </a:pPr>
            <a:r>
              <a:rPr lang="en" sz="1600">
                <a:solidFill>
                  <a:srgbClr val="1C4587"/>
                </a:solidFill>
              </a:rPr>
              <a:t>Providing free educator workshops across state (in partnership w/ NHDOE)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dk1"/>
                </a:solidFill>
              </a:rPr>
              <a:t>Sponsors of SFTS get... </a:t>
            </a:r>
          </a:p>
          <a:p>
            <a:pPr indent="-330200" lvl="0" marL="457200" rtl="0">
              <a:spcBef>
                <a:spcPts val="0"/>
              </a:spcBef>
              <a:spcAft>
                <a:spcPts val="600"/>
              </a:spcAft>
              <a:buClr>
                <a:srgbClr val="1C4587"/>
              </a:buClr>
              <a:buSzPct val="100000"/>
            </a:pPr>
            <a:r>
              <a:rPr lang="en" sz="1600">
                <a:solidFill>
                  <a:srgbClr val="1C4587"/>
                </a:solidFill>
              </a:rPr>
              <a:t>TV &amp; internet exposure New Hampshire’s PBS station </a:t>
            </a:r>
          </a:p>
          <a:p>
            <a:pPr indent="-3302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ct val="100000"/>
            </a:pPr>
            <a:r>
              <a:rPr lang="en" sz="1600">
                <a:solidFill>
                  <a:srgbClr val="1C4587"/>
                </a:solidFill>
              </a:rPr>
              <a:t>PR &amp; marketing campaigns based around org’s participation in community initiatives, like DOE workshops </a:t>
            </a:r>
            <a:r>
              <a:rPr i="1" lang="en" sz="1600">
                <a:solidFill>
                  <a:srgbClr val="1C4587"/>
                </a:solidFill>
              </a:rPr>
              <a:t>(incl. NH PBS’ mailing list of 35,000 subscribers!)</a:t>
            </a:r>
          </a:p>
          <a:p>
            <a:pPr indent="0" lvl="0" marL="5486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chemeClr val="dk1"/>
                </a:solidFill>
              </a:rPr>
              <a:t>...&amp; much more!</a:t>
            </a:r>
          </a:p>
          <a:p>
            <a:pPr lv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  <p:sp>
        <p:nvSpPr>
          <p:cNvPr id="104" name="Shape 104"/>
          <p:cNvSpPr txBox="1"/>
          <p:nvPr/>
        </p:nvSpPr>
        <p:spPr>
          <a:xfrm>
            <a:off x="4176800" y="4723850"/>
            <a:ext cx="4777500" cy="35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1C4587"/>
                </a:solidFill>
                <a:latin typeface="Lato"/>
                <a:ea typeface="Lato"/>
                <a:cs typeface="Lato"/>
                <a:sym typeface="Lato"/>
              </a:rPr>
              <a:t>Georgia Maguire</a:t>
            </a:r>
            <a:r>
              <a:rPr lang="en" sz="12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b="1" lang="en" sz="12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//</a:t>
            </a:r>
            <a:r>
              <a:rPr lang="en" sz="12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" sz="1200">
                <a:solidFill>
                  <a:srgbClr val="1C4587"/>
                </a:solidFill>
                <a:latin typeface="Lato"/>
                <a:ea typeface="Lato"/>
                <a:cs typeface="Lato"/>
                <a:sym typeface="Lato"/>
              </a:rPr>
              <a:t>georgia@stemfromthestart.org</a:t>
            </a:r>
          </a:p>
        </p:txBody>
      </p:sp>
      <p:sp>
        <p:nvSpPr>
          <p:cNvPr id="105" name="Shape 105"/>
          <p:cNvSpPr txBox="1"/>
          <p:nvPr/>
        </p:nvSpPr>
        <p:spPr>
          <a:xfrm>
            <a:off x="292300" y="4723850"/>
            <a:ext cx="3733800" cy="35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>
                <a:solidFill>
                  <a:srgbClr val="131980"/>
                </a:solidFill>
                <a:latin typeface="Lato"/>
                <a:ea typeface="Lato"/>
                <a:cs typeface="Lato"/>
                <a:sym typeface="Lato"/>
              </a:rPr>
              <a:t>www.STEMfromtheSTART.org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descr="helix.png" id="106" name="Shape 10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8499" y="281050"/>
            <a:ext cx="866299" cy="767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wiss">
  <a:themeElements>
    <a:clrScheme name="Swiss">
      <a:dk1>
        <a:srgbClr val="F46524"/>
      </a:dk1>
      <a:lt1>
        <a:srgbClr val="FFFFFF"/>
      </a:lt1>
      <a:dk2>
        <a:srgbClr val="000000"/>
      </a:dk2>
      <a:lt2>
        <a:srgbClr val="757575"/>
      </a:lt2>
      <a:accent1>
        <a:srgbClr val="01579B"/>
      </a:accent1>
      <a:accent2>
        <a:srgbClr val="27C7BD"/>
      </a:accent2>
      <a:accent3>
        <a:srgbClr val="0099E8"/>
      </a:accent3>
      <a:accent4>
        <a:srgbClr val="51B9A3"/>
      </a:accent4>
      <a:accent5>
        <a:srgbClr val="FB8C00"/>
      </a:accent5>
      <a:accent6>
        <a:srgbClr val="FFAE88"/>
      </a:accent6>
      <a:hlink>
        <a:srgbClr val="0277BD"/>
      </a:hlink>
      <a:folHlink>
        <a:srgbClr val="0277B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