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Proxima Nova"/>
      <p:regular r:id="rId16"/>
      <p:bold r:id="rId17"/>
      <p:italic r:id="rId18"/>
      <p:boldItalic r:id="rId19"/>
    </p:embeddedFont>
    <p:embeddedFont>
      <p:font typeface="Alegrey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regular.fntdata"/><Relationship Id="rId11" Type="http://schemas.openxmlformats.org/officeDocument/2006/relationships/slide" Target="slides/slide7.xml"/><Relationship Id="rId22" Type="http://schemas.openxmlformats.org/officeDocument/2006/relationships/font" Target="fonts/Alegreya-italic.fntdata"/><Relationship Id="rId10" Type="http://schemas.openxmlformats.org/officeDocument/2006/relationships/slide" Target="slides/slide6.xml"/><Relationship Id="rId21" Type="http://schemas.openxmlformats.org/officeDocument/2006/relationships/font" Target="fonts/Alegreya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Alegrey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" Target="slides/slide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2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6000"/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://www.stemfromthestart.org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6150" y="4323050"/>
            <a:ext cx="9156300" cy="819900"/>
          </a:xfrm>
          <a:prstGeom prst="rect">
            <a:avLst/>
          </a:prstGeom>
          <a:solidFill>
            <a:srgbClr val="020B6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i="1" lang="en" sz="2400">
                <a:solidFill>
                  <a:srgbClr val="F9ED20"/>
                </a:solidFill>
                <a:latin typeface="Alegreya"/>
                <a:ea typeface="Alegreya"/>
                <a:cs typeface="Alegreya"/>
                <a:sym typeface="Alegreya"/>
              </a:rPr>
              <a:t>A standards-based, K-2 science &amp; STEM curriculum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i="1" lang="en" sz="2400">
                <a:solidFill>
                  <a:srgbClr val="F9ED20"/>
                </a:solidFill>
                <a:latin typeface="Alegreya"/>
                <a:ea typeface="Alegreya"/>
                <a:cs typeface="Alegreya"/>
                <a:sym typeface="Alegreya"/>
              </a:rPr>
              <a:t> available to all schools at no cost. </a:t>
            </a:r>
          </a:p>
        </p:txBody>
      </p:sp>
      <p:pic>
        <p:nvPicPr>
          <p:cNvPr descr="HP_NHPTV in Bubble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750" y="221125"/>
            <a:ext cx="849899" cy="7805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795050" y="3944150"/>
            <a:ext cx="26439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www.stemfromthestart.org</a:t>
            </a:r>
          </a:p>
        </p:txBody>
      </p:sp>
      <p:pic>
        <p:nvPicPr>
          <p:cNvPr descr="learniverse white Big.tiff" id="70" name="Shape 70"/>
          <p:cNvPicPr preferRelativeResize="0"/>
          <p:nvPr/>
        </p:nvPicPr>
        <p:blipFill rotWithShape="1">
          <a:blip r:embed="rId5">
            <a:alphaModFix/>
          </a:blip>
          <a:srcRect b="2911" l="671" r="651" t="2266"/>
          <a:stretch/>
        </p:blipFill>
        <p:spPr>
          <a:xfrm>
            <a:off x="6599199" y="294749"/>
            <a:ext cx="2104673" cy="509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Shape 71"/>
          <p:cNvGrpSpPr/>
          <p:nvPr/>
        </p:nvGrpSpPr>
        <p:grpSpPr>
          <a:xfrm>
            <a:off x="4543750" y="2498012"/>
            <a:ext cx="3883350" cy="1146737"/>
            <a:chOff x="481275" y="2503425"/>
            <a:chExt cx="3883350" cy="1146737"/>
          </a:xfrm>
        </p:grpSpPr>
        <p:sp>
          <p:nvSpPr>
            <p:cNvPr id="72" name="Shape 72"/>
            <p:cNvSpPr txBox="1"/>
            <p:nvPr/>
          </p:nvSpPr>
          <p:spPr>
            <a:xfrm>
              <a:off x="561225" y="2503425"/>
              <a:ext cx="3803400" cy="9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600">
                  <a:solidFill>
                    <a:srgbClr val="020B6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NHCBE Presentation</a:t>
              </a:r>
            </a:p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020B6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Fixing the NH STEM Pipeline </a:t>
              </a:r>
            </a:p>
            <a:p>
              <a:pPr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020B6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 the Earliest Grades</a:t>
              </a:r>
            </a:p>
          </p:txBody>
        </p:sp>
        <p:cxnSp>
          <p:nvCxnSpPr>
            <p:cNvPr id="73" name="Shape 73"/>
            <p:cNvCxnSpPr/>
            <p:nvPr/>
          </p:nvCxnSpPr>
          <p:spPr>
            <a:xfrm>
              <a:off x="481275" y="2631062"/>
              <a:ext cx="3900" cy="1019100"/>
            </a:xfrm>
            <a:prstGeom prst="straightConnector1">
              <a:avLst/>
            </a:prstGeom>
            <a:noFill/>
            <a:ln cap="flat" cmpd="sng" w="38100">
              <a:solidFill>
                <a:srgbClr val="F1E51E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pic>
        <p:nvPicPr>
          <p:cNvPr descr="SFTS_Logo_Large Quinks.jpg" id="74" name="Shape 74"/>
          <p:cNvPicPr preferRelativeResize="0"/>
          <p:nvPr/>
        </p:nvPicPr>
        <p:blipFill rotWithShape="1">
          <a:blip r:embed="rId6">
            <a:alphaModFix/>
          </a:blip>
          <a:srcRect b="14442" l="32404" r="31718" t="0"/>
          <a:stretch/>
        </p:blipFill>
        <p:spPr>
          <a:xfrm>
            <a:off x="272462" y="123850"/>
            <a:ext cx="3811773" cy="386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0B6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3329275" y="258925"/>
            <a:ext cx="5556600" cy="5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20B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020B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20B61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020B61"/>
                </a:solidFill>
                <a:latin typeface="Calibri"/>
                <a:ea typeface="Calibri"/>
                <a:cs typeface="Calibri"/>
                <a:sym typeface="Calibri"/>
              </a:rPr>
              <a:t>K-2 teachers have limited backgrounds in science/STEM subjects and little time to prep lessons.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B61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020B61"/>
                </a:solidFill>
                <a:latin typeface="Calibri"/>
                <a:ea typeface="Calibri"/>
                <a:cs typeface="Calibri"/>
                <a:sym typeface="Calibri"/>
              </a:rPr>
              <a:t>Many schools can't afford additional resources            or personnel to improve quality of STEM learning.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 sz="1800">
                <a:solidFill>
                  <a:srgbClr val="020B6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800">
              <a:solidFill>
                <a:srgbClr val="020B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20B61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020B61"/>
                </a:solidFill>
                <a:latin typeface="Calibri"/>
                <a:ea typeface="Calibri"/>
                <a:cs typeface="Calibri"/>
                <a:sym typeface="Calibri"/>
              </a:rPr>
              <a:t>K-2 teachers lack the confidence and creativity in these subjects to inspire student interest.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20B61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020B61"/>
                </a:solidFill>
                <a:latin typeface="Calibri"/>
                <a:ea typeface="Calibri"/>
                <a:cs typeface="Calibri"/>
                <a:sym typeface="Calibri"/>
              </a:rPr>
              <a:t>A growing performance gap between have/have-not schools, leaving students from poorer districts shut out of high-paying STEM jobs.</a:t>
            </a:r>
          </a:p>
        </p:txBody>
      </p:sp>
      <p:pic>
        <p:nvPicPr>
          <p:cNvPr descr="helix.pn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7793" y="4796025"/>
            <a:ext cx="281206" cy="2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x="44775" y="1751200"/>
            <a:ext cx="3133200" cy="151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i="1" sz="3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 sz="3200">
                <a:solidFill>
                  <a:srgbClr val="F1E51E"/>
                </a:solidFill>
                <a:latin typeface="Alegreya"/>
                <a:ea typeface="Alegreya"/>
                <a:cs typeface="Alegreya"/>
                <a:sym typeface="Alegreya"/>
              </a:rPr>
              <a:t>The Challenge...</a:t>
            </a:r>
            <a:r>
              <a:rPr i="1" lang="en" sz="3200">
                <a:solidFill>
                  <a:srgbClr val="F1E51E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the time they leave</a:t>
            </a:r>
            <a: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rade 3,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⅓ </a:t>
            </a:r>
            <a:r>
              <a:rPr b="1" lang="en" sz="3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 students </a:t>
            </a:r>
            <a:r>
              <a:rPr b="1" lang="en" sz="2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lost</a:t>
            </a:r>
            <a:r>
              <a:rPr b="1" lang="en" sz="2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interest in pursuing STEM.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ctr">
              <a:spcBef>
                <a:spcPts val="0"/>
              </a:spcBef>
              <a:buNone/>
            </a:pPr>
            <a:r>
              <a:rPr i="1" lang="en" sz="3600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             </a:t>
            </a:r>
            <a:r>
              <a:rPr i="1" lang="en" sz="3600">
                <a:solidFill>
                  <a:srgbClr val="F1E51E"/>
                </a:solidFill>
                <a:latin typeface="Alegreya"/>
                <a:ea typeface="Alegreya"/>
                <a:cs typeface="Alegreya"/>
                <a:sym typeface="Alegreya"/>
              </a:rPr>
              <a:t>   </a:t>
            </a:r>
            <a:r>
              <a:rPr i="1" lang="en" sz="3400">
                <a:solidFill>
                  <a:srgbClr val="F1E51E"/>
                </a:solidFill>
                <a:latin typeface="Alegreya"/>
                <a:ea typeface="Alegreya"/>
                <a:cs typeface="Alegreya"/>
                <a:sym typeface="Alegreya"/>
              </a:rPr>
              <a:t>Why</a:t>
            </a:r>
            <a:r>
              <a:rPr i="1" lang="en" sz="3200">
                <a:solidFill>
                  <a:srgbClr val="F1E51E"/>
                </a:solidFill>
                <a:latin typeface="Alegreya"/>
                <a:ea typeface="Alegreya"/>
                <a:cs typeface="Alegreya"/>
                <a:sym typeface="Alegreya"/>
              </a:rPr>
              <a:t>?...</a:t>
            </a:r>
            <a:r>
              <a:rPr lang="en" sz="3200">
                <a:solidFill>
                  <a:srgbClr val="FFFF00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2" name="Shape 82"/>
          <p:cNvSpPr/>
          <p:nvPr/>
        </p:nvSpPr>
        <p:spPr>
          <a:xfrm>
            <a:off x="3370875" y="127025"/>
            <a:ext cx="5556600" cy="653400"/>
          </a:xfrm>
          <a:prstGeom prst="rect">
            <a:avLst/>
          </a:prstGeom>
          <a:solidFill>
            <a:srgbClr val="020B6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3472900" y="168600"/>
            <a:ext cx="1656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3200">
                <a:solidFill>
                  <a:srgbClr val="F9ED20"/>
                </a:solidFill>
                <a:latin typeface="Alegreya"/>
                <a:ea typeface="Alegreya"/>
                <a:cs typeface="Alegreya"/>
                <a:sym typeface="Alegreya"/>
              </a:rPr>
              <a:t>Reasons:</a:t>
            </a:r>
          </a:p>
        </p:txBody>
      </p:sp>
      <p:sp>
        <p:nvSpPr>
          <p:cNvPr id="84" name="Shape 84"/>
          <p:cNvSpPr/>
          <p:nvPr/>
        </p:nvSpPr>
        <p:spPr>
          <a:xfrm>
            <a:off x="3370875" y="2703500"/>
            <a:ext cx="5556600" cy="609900"/>
          </a:xfrm>
          <a:prstGeom prst="rect">
            <a:avLst/>
          </a:prstGeom>
          <a:solidFill>
            <a:srgbClr val="020B6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3472900" y="2649575"/>
            <a:ext cx="39927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3200">
                <a:solidFill>
                  <a:srgbClr val="F9ED20"/>
                </a:solidFill>
                <a:latin typeface="Alegreya"/>
                <a:ea typeface="Alegreya"/>
                <a:cs typeface="Alegreya"/>
                <a:sym typeface="Alegreya"/>
              </a:rPr>
              <a:t>Results: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0B6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ix.pn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24" y="4660913"/>
            <a:ext cx="384949" cy="34126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2" type="body"/>
          </p:nvPr>
        </p:nvSpPr>
        <p:spPr>
          <a:xfrm>
            <a:off x="4598350" y="417875"/>
            <a:ext cx="4462500" cy="392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200">
              <a:solidFill>
                <a:srgbClr val="EFEFEF"/>
              </a:solidFill>
            </a:endParaRPr>
          </a:p>
          <a:p>
            <a:pPr indent="-368300" lvl="0" marL="457200" rtl="0" algn="ctr">
              <a:lnSpc>
                <a:spcPct val="105000"/>
              </a:lnSpc>
              <a:spcBef>
                <a:spcPts val="0"/>
              </a:spcBef>
              <a:spcAft>
                <a:spcPts val="2000"/>
              </a:spcAft>
              <a:buClr>
                <a:srgbClr val="EFEFEF"/>
              </a:buClr>
              <a:buSzPct val="100000"/>
            </a:pPr>
            <a:r>
              <a:rPr lang="en" sz="2200">
                <a:solidFill>
                  <a:srgbClr val="EFEFEF"/>
                </a:solidFill>
              </a:rPr>
              <a:t>E</a:t>
            </a:r>
            <a:r>
              <a:rPr lang="en" sz="2200">
                <a:solidFill>
                  <a:srgbClr val="EFEFEF"/>
                </a:solidFill>
              </a:rPr>
              <a:t>ngages early learners with blend of animated adventures and activities</a:t>
            </a:r>
          </a:p>
          <a:p>
            <a:pPr indent="-368300" lvl="0" marL="457200" rtl="0" algn="ctr">
              <a:lnSpc>
                <a:spcPct val="105000"/>
              </a:lnSpc>
              <a:spcBef>
                <a:spcPts val="0"/>
              </a:spcBef>
              <a:spcAft>
                <a:spcPts val="2000"/>
              </a:spcAft>
              <a:buClr>
                <a:srgbClr val="EFEFEF"/>
              </a:buClr>
              <a:buSzPct val="100000"/>
            </a:pPr>
            <a:r>
              <a:rPr lang="en" sz="2200">
                <a:solidFill>
                  <a:srgbClr val="EFEFEF"/>
                </a:solidFill>
              </a:rPr>
              <a:t>Makes it easy for teachers to prep effective STEM lessons</a:t>
            </a:r>
          </a:p>
          <a:p>
            <a:pPr indent="-368300" lvl="0" marL="457200" rtl="0" algn="ctr">
              <a:lnSpc>
                <a:spcPct val="105000"/>
              </a:lnSpc>
              <a:spcBef>
                <a:spcPts val="0"/>
              </a:spcBef>
              <a:spcAft>
                <a:spcPts val="2000"/>
              </a:spcAft>
              <a:buClr>
                <a:srgbClr val="EFEFEF"/>
              </a:buClr>
              <a:buSzPct val="100000"/>
            </a:pPr>
            <a:r>
              <a:rPr lang="en" sz="2200">
                <a:solidFill>
                  <a:srgbClr val="EFEFEF"/>
                </a:solidFill>
              </a:rPr>
              <a:t>Aligned with Next Generation Science Standards</a:t>
            </a:r>
          </a:p>
          <a:p>
            <a:pPr indent="-368300" lvl="0" marL="457200" rtl="0" algn="ctr">
              <a:lnSpc>
                <a:spcPct val="105000"/>
              </a:lnSpc>
              <a:spcBef>
                <a:spcPts val="0"/>
              </a:spcBef>
              <a:spcAft>
                <a:spcPts val="2000"/>
              </a:spcAft>
              <a:buClr>
                <a:srgbClr val="EFEFEF"/>
              </a:buClr>
              <a:buSzPct val="100000"/>
            </a:pPr>
            <a:r>
              <a:rPr lang="en" sz="2200">
                <a:solidFill>
                  <a:srgbClr val="EFEFEF"/>
                </a:solidFill>
              </a:rPr>
              <a:t>Available to all schools and home-schools</a:t>
            </a:r>
            <a:r>
              <a:rPr lang="en" sz="2200">
                <a:solidFill>
                  <a:srgbClr val="EFEFEF"/>
                </a:solidFill>
              </a:rPr>
              <a:t> at no cost</a:t>
            </a:r>
          </a:p>
        </p:txBody>
      </p:sp>
      <p:pic>
        <p:nvPicPr>
          <p:cNvPr descr="Marv the Gorilla.jpg" id="92" name="Shape 92"/>
          <p:cNvPicPr preferRelativeResize="0"/>
          <p:nvPr/>
        </p:nvPicPr>
        <p:blipFill rotWithShape="1">
          <a:blip r:embed="rId4">
            <a:alphaModFix/>
          </a:blip>
          <a:srcRect b="0" l="0" r="2229" t="0"/>
          <a:stretch/>
        </p:blipFill>
        <p:spPr>
          <a:xfrm>
            <a:off x="0" y="1935474"/>
            <a:ext cx="4556111" cy="26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824576" y="297300"/>
            <a:ext cx="31752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4000">
              <a:solidFill>
                <a:srgbClr val="07388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descr="Copy of SFTS_Logo_FIN1.jpg"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449" y="297299"/>
            <a:ext cx="3621207" cy="147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0B6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74250" y="0"/>
            <a:ext cx="4427700" cy="16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07388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73881"/>
                </a:solidFill>
              </a:rPr>
              <a:t> </a:t>
            </a:r>
            <a:r>
              <a:rPr lang="en" sz="3000">
                <a:solidFill>
                  <a:srgbClr val="073881"/>
                </a:solidFill>
              </a:rPr>
              <a:t>Early Learners and the STEM Career Pathway</a:t>
            </a:r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693150" y="284425"/>
            <a:ext cx="4408800" cy="46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>
                <a:solidFill>
                  <a:srgbClr val="F1E51E"/>
                </a:solidFill>
              </a:rPr>
              <a:t>STEM from the START is designed to get early learners - boys </a:t>
            </a:r>
            <a:r>
              <a:rPr lang="en" u="sng">
                <a:solidFill>
                  <a:srgbClr val="F1E51E"/>
                </a:solidFill>
              </a:rPr>
              <a:t>and</a:t>
            </a:r>
            <a:r>
              <a:rPr i="1" lang="en">
                <a:solidFill>
                  <a:srgbClr val="F1E51E"/>
                </a:solidFill>
              </a:rPr>
              <a:t> </a:t>
            </a:r>
            <a:r>
              <a:rPr lang="en">
                <a:solidFill>
                  <a:srgbClr val="F1E51E"/>
                </a:solidFill>
              </a:rPr>
              <a:t>girls</a:t>
            </a:r>
            <a:r>
              <a:rPr lang="en">
                <a:solidFill>
                  <a:srgbClr val="F1E51E"/>
                </a:solidFill>
              </a:rPr>
              <a:t> - </a:t>
            </a:r>
            <a:r>
              <a:rPr lang="en">
                <a:solidFill>
                  <a:srgbClr val="F1E51E"/>
                </a:solidFill>
              </a:rPr>
              <a:t>thinking about career pathways in STEM.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D9D9D9"/>
              </a:buClr>
              <a:buChar char="➔"/>
            </a:pPr>
            <a:r>
              <a:rPr lang="en">
                <a:solidFill>
                  <a:srgbClr val="D9D9D9"/>
                </a:solidFill>
              </a:rPr>
              <a:t>Characters visit with real-life NH engineers and technologists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D9D9D9"/>
              </a:buClr>
              <a:buChar char="➔"/>
            </a:pPr>
            <a:r>
              <a:rPr lang="en">
                <a:solidFill>
                  <a:srgbClr val="D9D9D9"/>
                </a:solidFill>
              </a:rPr>
              <a:t>Monthly e-blasts will feature stories about the amazing STEM jobs people do for real NH businesses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D9D9D9"/>
              </a:buClr>
              <a:buChar char="➔"/>
            </a:pPr>
            <a:r>
              <a:rPr lang="en">
                <a:solidFill>
                  <a:srgbClr val="D9D9D9"/>
                </a:solidFill>
              </a:rPr>
              <a:t>Animated adventures feature girl role models who are capable and confident in all things STEM</a:t>
            </a:r>
          </a:p>
        </p:txBody>
      </p:sp>
      <p:pic>
        <p:nvPicPr>
          <p:cNvPr descr="Copy of Fluxx Meets Civil Engineer.jp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" y="1804899"/>
            <a:ext cx="4575326" cy="257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ix.png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125" y="4765900"/>
            <a:ext cx="266525" cy="2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0B6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ix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8449" y="4523950"/>
            <a:ext cx="576299" cy="5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106750" y="-144050"/>
            <a:ext cx="9045600" cy="90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solidFill>
                  <a:srgbClr val="F1E51E"/>
                </a:solidFill>
              </a:rPr>
              <a:t>STEM from the START Milestones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90425" y="889525"/>
            <a:ext cx="88071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500"/>
              </a:spcAft>
              <a:buNone/>
            </a:pPr>
            <a:r>
              <a:rPr b="1" i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2012-2013:</a:t>
            </a:r>
            <a:br>
              <a:rPr b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Developed concept and raised private money to produce a pilot.</a:t>
            </a:r>
          </a:p>
          <a:p>
            <a:pPr lvl="0" rtl="0">
              <a:spcBef>
                <a:spcPts val="0"/>
              </a:spcBef>
              <a:spcAft>
                <a:spcPts val="1500"/>
              </a:spcAft>
              <a:buNone/>
            </a:pPr>
            <a:r>
              <a:rPr b="1" i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2014: </a:t>
            </a:r>
            <a:br>
              <a:rPr b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Pilot lesson tested successfully at UNH’s STEM Discovery Lab and in Manchester public schools</a:t>
            </a:r>
          </a:p>
          <a:p>
            <a:pPr lvl="0" rtl="0">
              <a:spcBef>
                <a:spcPts val="0"/>
              </a:spcBef>
              <a:spcAft>
                <a:spcPts val="1500"/>
              </a:spcAft>
              <a:buNone/>
            </a:pPr>
            <a:r>
              <a:rPr b="1" i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2015: </a:t>
            </a:r>
            <a:br>
              <a:rPr b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Partnered with NH PBS to produce first four lessons of STEM from the START Physical Science Curriculum. </a:t>
            </a:r>
          </a:p>
          <a:p>
            <a:pPr lvl="0" rtl="0">
              <a:spcBef>
                <a:spcPts val="0"/>
              </a:spcBef>
              <a:spcAft>
                <a:spcPts val="1500"/>
              </a:spcAft>
              <a:buNone/>
            </a:pPr>
            <a:r>
              <a:rPr b="1" i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2016:</a:t>
            </a:r>
            <a:r>
              <a:rPr b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b="1"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020B61"/>
                </a:solidFill>
                <a:latin typeface="Roboto"/>
                <a:ea typeface="Roboto"/>
                <a:cs typeface="Roboto"/>
                <a:sym typeface="Roboto"/>
              </a:rPr>
              <a:t>Raised public money to build SftS website and make lessons available to NH teachers and homeschooling parents.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0B6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ix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2799" y="4627925"/>
            <a:ext cx="459049" cy="4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321300" y="0"/>
            <a:ext cx="86640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solidFill>
                  <a:srgbClr val="F1E51E"/>
                </a:solidFill>
              </a:rPr>
              <a:t>Current Initiatives </a:t>
            </a:r>
          </a:p>
        </p:txBody>
      </p:sp>
      <p:sp>
        <p:nvSpPr>
          <p:cNvPr id="116" name="Shape 116"/>
          <p:cNvSpPr txBox="1"/>
          <p:nvPr>
            <p:ph idx="4294967295" type="body"/>
          </p:nvPr>
        </p:nvSpPr>
        <p:spPr>
          <a:xfrm>
            <a:off x="240000" y="684600"/>
            <a:ext cx="8664000" cy="40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" sz="2000">
                <a:solidFill>
                  <a:srgbClr val="020B61"/>
                </a:solidFill>
              </a:rPr>
              <a:t>Outreach to teachers/parents across NH (in partnership with New Hampshire Department of Education): </a:t>
            </a:r>
          </a:p>
          <a:p>
            <a:pPr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Clr>
                <a:srgbClr val="020B61"/>
              </a:buClr>
              <a:buSzPct val="100000"/>
              <a:buChar char="●"/>
            </a:pPr>
            <a:r>
              <a:rPr lang="en" sz="2000">
                <a:solidFill>
                  <a:srgbClr val="020B61"/>
                </a:solidFill>
              </a:rPr>
              <a:t>Regional professional development workshops</a:t>
            </a:r>
          </a:p>
          <a:p>
            <a:pPr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Clr>
                <a:srgbClr val="020B61"/>
              </a:buClr>
              <a:buSzPct val="100000"/>
              <a:buChar char="●"/>
            </a:pPr>
            <a:r>
              <a:rPr lang="en" sz="2000">
                <a:solidFill>
                  <a:srgbClr val="020B61"/>
                </a:solidFill>
              </a:rPr>
              <a:t>Targeted sessions for at-risk schools</a:t>
            </a:r>
          </a:p>
          <a:p>
            <a:pPr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Clr>
                <a:srgbClr val="020B61"/>
              </a:buClr>
              <a:buSzPct val="100000"/>
              <a:buChar char="●"/>
            </a:pPr>
            <a:r>
              <a:rPr lang="en" sz="2000">
                <a:solidFill>
                  <a:srgbClr val="020B61"/>
                </a:solidFill>
              </a:rPr>
              <a:t>Help-line support for SftS users</a:t>
            </a:r>
          </a:p>
          <a:p>
            <a:pPr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Clr>
                <a:srgbClr val="020B61"/>
              </a:buClr>
              <a:buSzPct val="100000"/>
              <a:buChar char="●"/>
            </a:pPr>
            <a:r>
              <a:rPr lang="en" sz="2000">
                <a:solidFill>
                  <a:srgbClr val="020B61"/>
                </a:solidFill>
              </a:rPr>
              <a:t>Monthly e-resource blasts to teachers/parents with STEM-focused activity ideas, interviews, and stories that feature NH STEM careers.</a:t>
            </a:r>
          </a:p>
          <a:p>
            <a:pPr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Clr>
                <a:srgbClr val="020B61"/>
              </a:buClr>
              <a:buSzPct val="100000"/>
              <a:buChar char="●"/>
            </a:pPr>
            <a:r>
              <a:rPr lang="en" sz="2000">
                <a:solidFill>
                  <a:srgbClr val="020B61"/>
                </a:solidFill>
              </a:rPr>
              <a:t>STEM Stakeholders community building through social networking on Facebook, Twitter, etc.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t/>
            </a:r>
            <a:endParaRPr sz="2200">
              <a:solidFill>
                <a:srgbClr val="020B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t/>
            </a:r>
            <a:endParaRPr sz="2200">
              <a:solidFill>
                <a:srgbClr val="020B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>
              <a:solidFill>
                <a:srgbClr val="020B6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20B6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600">
                <a:solidFill>
                  <a:srgbClr val="F1E51E"/>
                </a:solidFill>
              </a:rPr>
              <a:t>What We Need To Succeed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213175" y="973950"/>
            <a:ext cx="8826600" cy="3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For completion of the SftS Physical Science Curriculum: </a:t>
            </a:r>
            <a:r>
              <a:rPr b="1" lang="en" sz="2200" u="sng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$55,000</a:t>
            </a:r>
            <a:r>
              <a:rPr b="1"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indent="-368300" lvl="1" marL="914400" rtl="0">
              <a:lnSpc>
                <a:spcPct val="115000"/>
              </a:lnSpc>
              <a:spcBef>
                <a:spcPts val="700"/>
              </a:spcBef>
              <a:buClr>
                <a:srgbClr val="073881"/>
              </a:buClr>
              <a:buSzPct val="100000"/>
              <a:buFont typeface="Roboto"/>
              <a:buChar char="◆"/>
            </a:pPr>
            <a:r>
              <a:rPr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Last four lessons: $80,000 </a:t>
            </a:r>
          </a:p>
          <a:p>
            <a:pPr indent="-368300" lvl="1" marL="914400" rtl="0">
              <a:lnSpc>
                <a:spcPct val="115000"/>
              </a:lnSpc>
              <a:spcBef>
                <a:spcPts val="700"/>
              </a:spcBef>
              <a:buClr>
                <a:srgbClr val="073881"/>
              </a:buClr>
              <a:buSzPct val="100000"/>
              <a:buFont typeface="Roboto"/>
              <a:buChar char="◆"/>
            </a:pPr>
            <a:r>
              <a:rPr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Already committed by the Dorr Foundation: $25,000</a:t>
            </a:r>
          </a:p>
          <a:p>
            <a:pPr indent="0" lvl="0" marL="0" rtl="0">
              <a:spcBef>
                <a:spcPts val="1000"/>
              </a:spcBef>
              <a:spcAft>
                <a:spcPts val="2000"/>
              </a:spcAft>
              <a:buNone/>
            </a:pPr>
            <a:r>
              <a:rPr b="1"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For ongoing testing and evaluation of the lessons: </a:t>
            </a:r>
            <a:r>
              <a:rPr b="1" lang="en" sz="2200" u="sng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$10,000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For five regional teacher workshops:</a:t>
            </a:r>
            <a:r>
              <a:rPr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200" u="sng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$25,000</a:t>
            </a:r>
            <a:r>
              <a:rPr b="1" lang="en" sz="2200">
                <a:solidFill>
                  <a:srgbClr val="07388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073881"/>
              </a:solidFill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0" y="4287600"/>
            <a:ext cx="9144000" cy="855900"/>
          </a:xfrm>
          <a:prstGeom prst="rect">
            <a:avLst/>
          </a:prstGeom>
          <a:solidFill>
            <a:srgbClr val="020B6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0" y="4397050"/>
            <a:ext cx="9144000" cy="350100"/>
          </a:xfrm>
          <a:prstGeom prst="rect">
            <a:avLst/>
          </a:prstGeom>
          <a:solidFill>
            <a:srgbClr val="020B6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600">
                <a:solidFill>
                  <a:srgbClr val="F9ED20"/>
                </a:solidFill>
                <a:latin typeface="Roboto"/>
                <a:ea typeface="Roboto"/>
                <a:cs typeface="Roboto"/>
                <a:sym typeface="Roboto"/>
              </a:rPr>
              <a:t>Total Needed: $90,000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