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90" r:id="rId3"/>
    <p:sldId id="291" r:id="rId4"/>
    <p:sldId id="293" r:id="rId5"/>
    <p:sldId id="275" r:id="rId6"/>
    <p:sldId id="287" r:id="rId7"/>
    <p:sldId id="288" r:id="rId8"/>
    <p:sldId id="292" r:id="rId9"/>
    <p:sldId id="302" r:id="rId10"/>
    <p:sldId id="303" r:id="rId11"/>
    <p:sldId id="262" r:id="rId12"/>
    <p:sldId id="263" r:id="rId13"/>
    <p:sldId id="294" r:id="rId14"/>
    <p:sldId id="285" r:id="rId15"/>
    <p:sldId id="258" r:id="rId16"/>
    <p:sldId id="260" r:id="rId17"/>
    <p:sldId id="296" r:id="rId18"/>
    <p:sldId id="298" r:id="rId19"/>
    <p:sldId id="297" r:id="rId20"/>
    <p:sldId id="299" r:id="rId21"/>
    <p:sldId id="295" r:id="rId22"/>
    <p:sldId id="270" r:id="rId23"/>
    <p:sldId id="281" r:id="rId24"/>
    <p:sldId id="300" r:id="rId25"/>
    <p:sldId id="301" r:id="rId26"/>
    <p:sldId id="286" r:id="rId27"/>
    <p:sldId id="289" r:id="rId28"/>
    <p:sldId id="271" r:id="rId29"/>
    <p:sldId id="272" r:id="rId30"/>
    <p:sldId id="276" r:id="rId31"/>
    <p:sldId id="280" r:id="rId32"/>
    <p:sldId id="27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92"/>
    <p:restoredTop sz="78511"/>
  </p:normalViewPr>
  <p:slideViewPr>
    <p:cSldViewPr snapToGrid="0" snapToObjects="1">
      <p:cViewPr varScale="1">
        <p:scale>
          <a:sx n="96" d="100"/>
          <a:sy n="96" d="100"/>
        </p:scale>
        <p:origin x="872"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BBD655-DB7A-054C-8461-5A313CBF9298}" type="datetimeFigureOut">
              <a:rPr lang="en-US" smtClean="0"/>
              <a:t>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17BD42-0C4F-2244-BA99-B51619830187}" type="slidenum">
              <a:rPr lang="en-US" smtClean="0"/>
              <a:t>‹#›</a:t>
            </a:fld>
            <a:endParaRPr lang="en-US"/>
          </a:p>
        </p:txBody>
      </p:sp>
    </p:spTree>
    <p:extLst>
      <p:ext uri="{BB962C8B-B14F-4D97-AF65-F5344CB8AC3E}">
        <p14:creationId xmlns:p14="http://schemas.microsoft.com/office/powerpoint/2010/main" val="3060659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About the New Hampshire Alliance for College and Career Readiness</a:t>
            </a:r>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The New Hampshire Alliance for College and Career Readiness is a coalition of organizations representing K-12, post-secondary education, nonprofit, and business and industry sectors, with the shared goal of college and career readiness for all students. It is unique in its vision of harnessing community-level insights, experiences, and innovations to work in concert with system-wide strategy, research, analysis, and implementation</a:t>
            </a:r>
          </a:p>
          <a:p>
            <a:br>
              <a:rPr lang="en-US" dirty="0"/>
            </a:br>
            <a:endParaRPr lang="en-US" sz="1200" b="1" i="0" u="none" strike="noStrike" kern="1200" dirty="0">
              <a:solidFill>
                <a:schemeClr val="tx1"/>
              </a:solidFill>
              <a:effectLst/>
              <a:latin typeface="+mn-lt"/>
              <a:ea typeface="+mn-ea"/>
              <a:cs typeface="+mn-cs"/>
            </a:endParaRPr>
          </a:p>
          <a:p>
            <a:pPr rtl="0"/>
            <a:endParaRPr lang="en-US" sz="1200" b="1" i="0" u="none" strike="noStrike" kern="1200" dirty="0">
              <a:solidFill>
                <a:schemeClr val="tx1"/>
              </a:solidFill>
              <a:effectLst/>
              <a:latin typeface="+mn-lt"/>
              <a:ea typeface="+mn-ea"/>
              <a:cs typeface="+mn-cs"/>
            </a:endParaRPr>
          </a:p>
          <a:p>
            <a:pPr rtl="0"/>
            <a:endParaRPr lang="en-US" sz="1200" b="1"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Guiding Research Questions</a:t>
            </a:r>
            <a:endParaRPr lang="en-US" sz="14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How does college and career-readiness look across NH?</a:t>
            </a:r>
          </a:p>
          <a:p>
            <a:pPr lvl="1" rtl="0" fontAlgn="base"/>
            <a:r>
              <a:rPr lang="en-US" sz="1200" b="0" i="0" u="none" strike="noStrike" kern="1200" dirty="0">
                <a:solidFill>
                  <a:schemeClr val="tx1"/>
                </a:solidFill>
                <a:effectLst/>
                <a:latin typeface="+mn-lt"/>
                <a:ea typeface="+mn-ea"/>
                <a:cs typeface="+mn-cs"/>
              </a:rPr>
              <a:t> Are there differences across and within counties? </a:t>
            </a:r>
          </a:p>
          <a:p>
            <a:pPr lvl="1" rtl="0" fontAlgn="base"/>
            <a:r>
              <a:rPr lang="en-US" sz="1200" b="0" i="0" u="none" strike="noStrike" kern="1200" dirty="0">
                <a:solidFill>
                  <a:schemeClr val="tx1"/>
                </a:solidFill>
                <a:effectLst/>
                <a:latin typeface="+mn-lt"/>
                <a:ea typeface="+mn-ea"/>
                <a:cs typeface="+mn-cs"/>
              </a:rPr>
              <a:t>Do different students experience CCR differently?</a:t>
            </a:r>
          </a:p>
          <a:p>
            <a:pPr rtl="0" fontAlgn="base"/>
            <a:r>
              <a:rPr lang="en-US" sz="1200" b="0" i="0" u="none" strike="noStrike" kern="1200" dirty="0">
                <a:solidFill>
                  <a:schemeClr val="tx1"/>
                </a:solidFill>
                <a:effectLst/>
                <a:latin typeface="+mn-lt"/>
                <a:ea typeface="+mn-ea"/>
                <a:cs typeface="+mn-cs"/>
              </a:rPr>
              <a:t>Do all students have access to rigorous coursework offerings? </a:t>
            </a:r>
          </a:p>
          <a:p>
            <a:pPr rtl="0"/>
            <a:br>
              <a:rPr lang="en-US" sz="1400" b="0" i="0" u="none" strike="noStrike" kern="1200" dirty="0">
                <a:solidFill>
                  <a:schemeClr val="tx1"/>
                </a:solidFill>
                <a:effectLst/>
                <a:latin typeface="+mn-lt"/>
                <a:ea typeface="+mn-ea"/>
                <a:cs typeface="+mn-cs"/>
              </a:rPr>
            </a:br>
            <a:br>
              <a:rPr lang="en-US" sz="1400" b="0" i="0" u="none" strike="noStrike" kern="1200" dirty="0">
                <a:solidFill>
                  <a:schemeClr val="tx1"/>
                </a:solidFill>
                <a:effectLst/>
                <a:latin typeface="+mn-lt"/>
                <a:ea typeface="+mn-ea"/>
                <a:cs typeface="+mn-cs"/>
              </a:rPr>
            </a:br>
            <a:br>
              <a:rPr lang="en-US" sz="1400" b="1" i="0" u="none" strike="noStrike" kern="1200" dirty="0">
                <a:solidFill>
                  <a:schemeClr val="tx1"/>
                </a:solidFill>
                <a:effectLst/>
                <a:latin typeface="+mn-lt"/>
                <a:ea typeface="+mn-ea"/>
                <a:cs typeface="+mn-cs"/>
              </a:rPr>
            </a:br>
            <a:r>
              <a:rPr lang="en-US" sz="1200" b="1" i="0" u="none" strike="noStrike" kern="1200" dirty="0">
                <a:solidFill>
                  <a:schemeClr val="tx1"/>
                </a:solidFill>
                <a:effectLst/>
                <a:latin typeface="+mn-lt"/>
                <a:ea typeface="+mn-ea"/>
                <a:cs typeface="+mn-cs"/>
              </a:rPr>
              <a:t>This project collected data from:</a:t>
            </a:r>
            <a:endParaRPr lang="en-US" sz="1400" b="1"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The U.S. Department of Education’s Office of Civil Rights 2015-16 Data Collection on high school Science, Technology, Engineering, and Mathematics (STEM) courses, Advanced Placement (AP) courses and exams, and dual enrollment, including student participation by group. </a:t>
            </a:r>
          </a:p>
          <a:p>
            <a:pPr rtl="0" fontAlgn="base"/>
            <a:r>
              <a:rPr lang="en-US" sz="1200" b="0" i="0" u="none" strike="noStrike" kern="1200" dirty="0">
                <a:solidFill>
                  <a:schemeClr val="tx1"/>
                </a:solidFill>
                <a:effectLst/>
                <a:latin typeface="+mn-lt"/>
                <a:ea typeface="+mn-ea"/>
                <a:cs typeface="+mn-cs"/>
              </a:rPr>
              <a:t>New Hampshire Department of Education on SAT test scores compared with the college-readiness benchmark, Career and Technical Education (CTE) program offerings, and high school graduation.</a:t>
            </a:r>
          </a:p>
          <a:p>
            <a:pPr rtl="0" fontAlgn="base"/>
            <a:r>
              <a:rPr lang="en-US" sz="1200" b="0" i="0" u="none" strike="noStrike" kern="1200" dirty="0">
                <a:solidFill>
                  <a:schemeClr val="tx1"/>
                </a:solidFill>
                <a:effectLst/>
                <a:latin typeface="+mn-lt"/>
                <a:ea typeface="+mn-ea"/>
                <a:cs typeface="+mn-cs"/>
              </a:rPr>
              <a:t>Federal data on Career and Technical Education Participation and Performance through the Perkins Data Explorer.</a:t>
            </a:r>
          </a:p>
          <a:p>
            <a:pPr rtl="0" fontAlgn="base"/>
            <a:r>
              <a:rPr lang="en-US" sz="1200" b="0" i="0" u="none" strike="noStrike" kern="1200" dirty="0">
                <a:solidFill>
                  <a:schemeClr val="tx1"/>
                </a:solidFill>
                <a:effectLst/>
                <a:latin typeface="+mn-lt"/>
                <a:ea typeface="+mn-ea"/>
                <a:cs typeface="+mn-cs"/>
              </a:rPr>
              <a:t>The New England Secondary Schools Consortium data on high school graduation, college enrollment, college persistence, and college completion.</a:t>
            </a:r>
          </a:p>
          <a:p>
            <a:pPr rtl="0" fontAlgn="base"/>
            <a:r>
              <a:rPr lang="en-US" sz="1200" b="0" i="0" u="none" strike="noStrike" kern="1200" dirty="0">
                <a:solidFill>
                  <a:schemeClr val="tx1"/>
                </a:solidFill>
                <a:effectLst/>
                <a:latin typeface="+mn-lt"/>
                <a:ea typeface="+mn-ea"/>
                <a:cs typeface="+mn-cs"/>
              </a:rPr>
              <a:t>Integrated Postsecondary Education Data Set (IPEDS) data from the National Center for Education Statistics on college enrollment by institution in New Hampshire.</a:t>
            </a:r>
          </a:p>
          <a:p>
            <a:br>
              <a:rPr lang="en-US" sz="1200" b="0" i="0" u="none" strike="noStrike" kern="1200" dirty="0">
                <a:solidFill>
                  <a:schemeClr val="tx1"/>
                </a:solidFill>
                <a:effectLst/>
                <a:latin typeface="+mn-lt"/>
                <a:ea typeface="+mn-ea"/>
                <a:cs typeface="+mn-cs"/>
              </a:rPr>
            </a:br>
            <a:br>
              <a:rPr lang="en-US" dirty="0"/>
            </a:br>
            <a:endParaRPr lang="en-US" dirty="0"/>
          </a:p>
        </p:txBody>
      </p:sp>
      <p:sp>
        <p:nvSpPr>
          <p:cNvPr id="4" name="Slide Number Placeholder 3"/>
          <p:cNvSpPr>
            <a:spLocks noGrp="1"/>
          </p:cNvSpPr>
          <p:nvPr>
            <p:ph type="sldNum" sz="quarter" idx="5"/>
          </p:nvPr>
        </p:nvSpPr>
        <p:spPr/>
        <p:txBody>
          <a:bodyPr/>
          <a:lstStyle/>
          <a:p>
            <a:fld id="{2C17BD42-0C4F-2244-BA99-B51619830187}" type="slidenum">
              <a:rPr lang="en-US" smtClean="0"/>
              <a:t>1</a:t>
            </a:fld>
            <a:endParaRPr lang="en-US"/>
          </a:p>
        </p:txBody>
      </p:sp>
    </p:spTree>
    <p:extLst>
      <p:ext uri="{BB962C8B-B14F-4D97-AF65-F5344CB8AC3E}">
        <p14:creationId xmlns:p14="http://schemas.microsoft.com/office/powerpoint/2010/main" val="4210858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 lot of things are happening here - don’t panic! So in 2015-2016, there were 57,435.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7,762 students enrolled in AP courses. 41 of those students were emerging dual or multi lingual English language learners. 106 students received special education services.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13.5% of high school students in 2015-2016 were enrolled in AP courses. Which is…different than that 80% figure one slide earlier.</a:t>
            </a:r>
            <a:endParaRPr lang="en-US" dirty="0"/>
          </a:p>
        </p:txBody>
      </p:sp>
      <p:sp>
        <p:nvSpPr>
          <p:cNvPr id="4" name="Slide Number Placeholder 3"/>
          <p:cNvSpPr>
            <a:spLocks noGrp="1"/>
          </p:cNvSpPr>
          <p:nvPr>
            <p:ph type="sldNum" sz="quarter" idx="5"/>
          </p:nvPr>
        </p:nvSpPr>
        <p:spPr/>
        <p:txBody>
          <a:bodyPr/>
          <a:lstStyle/>
          <a:p>
            <a:fld id="{C97F934C-7A0D-AB4F-9B3E-FCEFF8C42ECD}" type="slidenum">
              <a:rPr lang="en-US" smtClean="0"/>
              <a:t>23</a:t>
            </a:fld>
            <a:endParaRPr lang="en-US"/>
          </a:p>
        </p:txBody>
      </p:sp>
    </p:spTree>
    <p:extLst>
      <p:ext uri="{BB962C8B-B14F-4D97-AF65-F5344CB8AC3E}">
        <p14:creationId xmlns:p14="http://schemas.microsoft.com/office/powerpoint/2010/main" val="1630313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I want to take one more step back – to middle school algebra. There’s plenty of research on the importance of algebra in 8</a:t>
            </a:r>
            <a:r>
              <a:rPr lang="en-US" baseline="30000" dirty="0"/>
              <a:t>th</a:t>
            </a:r>
            <a:r>
              <a:rPr lang="en-US" dirty="0"/>
              <a:t> grade, and there are schools that even offer it earlier in seventh.</a:t>
            </a:r>
          </a:p>
          <a:p>
            <a:endParaRPr lang="en-US" dirty="0"/>
          </a:p>
          <a:p>
            <a:r>
              <a:rPr lang="en-US" dirty="0"/>
              <a:t>In NH, 60% of middle schools offer at least one algebra course. </a:t>
            </a:r>
          </a:p>
          <a:p>
            <a:endParaRPr lang="en-US" dirty="0"/>
          </a:p>
          <a:p>
            <a:r>
              <a:rPr lang="en-US" dirty="0"/>
              <a:t>23.8% of eighth graders were enrolled in algebra- and of those, 81% passed. </a:t>
            </a:r>
          </a:p>
        </p:txBody>
      </p:sp>
      <p:sp>
        <p:nvSpPr>
          <p:cNvPr id="4" name="Slide Number Placeholder 3"/>
          <p:cNvSpPr>
            <a:spLocks noGrp="1"/>
          </p:cNvSpPr>
          <p:nvPr>
            <p:ph type="sldNum" sz="quarter" idx="5"/>
          </p:nvPr>
        </p:nvSpPr>
        <p:spPr/>
        <p:txBody>
          <a:bodyPr/>
          <a:lstStyle/>
          <a:p>
            <a:fld id="{C97F934C-7A0D-AB4F-9B3E-FCEFF8C42ECD}" type="slidenum">
              <a:rPr lang="en-US" smtClean="0"/>
              <a:t>28</a:t>
            </a:fld>
            <a:endParaRPr lang="en-US"/>
          </a:p>
        </p:txBody>
      </p:sp>
    </p:spTree>
    <p:extLst>
      <p:ext uri="{BB962C8B-B14F-4D97-AF65-F5344CB8AC3E}">
        <p14:creationId xmlns:p14="http://schemas.microsoft.com/office/powerpoint/2010/main" val="1265840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F934C-7A0D-AB4F-9B3E-FCEFF8C42ECD}" type="slidenum">
              <a:rPr lang="en-US" smtClean="0"/>
              <a:t>29</a:t>
            </a:fld>
            <a:endParaRPr lang="en-US"/>
          </a:p>
        </p:txBody>
      </p:sp>
    </p:spTree>
    <p:extLst>
      <p:ext uri="{BB962C8B-B14F-4D97-AF65-F5344CB8AC3E}">
        <p14:creationId xmlns:p14="http://schemas.microsoft.com/office/powerpoint/2010/main" val="976342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F934C-7A0D-AB4F-9B3E-FCEFF8C42ECD}" type="slidenum">
              <a:rPr lang="en-US" smtClean="0"/>
              <a:t>31</a:t>
            </a:fld>
            <a:endParaRPr lang="en-US"/>
          </a:p>
        </p:txBody>
      </p:sp>
    </p:spTree>
    <p:extLst>
      <p:ext uri="{BB962C8B-B14F-4D97-AF65-F5344CB8AC3E}">
        <p14:creationId xmlns:p14="http://schemas.microsoft.com/office/powerpoint/2010/main" val="208441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1.     So let’s start with who our students are, and this table has three rows with total student enrollment of sorts. The Department of Ed collects data that is sometimes pre-K- 12, K-12, or 1</a:t>
            </a:r>
            <a:r>
              <a:rPr lang="en-US" sz="1200" b="0" i="0" u="none" strike="noStrike" kern="1200" baseline="30000" dirty="0">
                <a:solidFill>
                  <a:schemeClr val="tx1"/>
                </a:solidFill>
                <a:effectLst/>
                <a:latin typeface="+mn-lt"/>
                <a:ea typeface="+mn-ea"/>
                <a:cs typeface="+mn-cs"/>
              </a:rPr>
              <a:t>st</a:t>
            </a:r>
            <a:r>
              <a:rPr lang="en-US" sz="1200" b="0" i="0" u="none" strike="noStrike" kern="1200" dirty="0">
                <a:solidFill>
                  <a:schemeClr val="tx1"/>
                </a:solidFill>
                <a:effectLst/>
                <a:latin typeface="+mn-lt"/>
                <a:ea typeface="+mn-ea"/>
                <a:cs typeface="+mn-cs"/>
              </a:rPr>
              <a:t> through 12. And we’ve left this in for you, so that you know when we’re sharing percentages or data, we’re using the appropriate student count.</a:t>
            </a:r>
            <a:endParaRPr lang="en-US" b="0" dirty="0">
              <a:effectLst/>
            </a:endParaRPr>
          </a:p>
          <a:p>
            <a:pPr rtl="0"/>
            <a:r>
              <a:rPr lang="en-US" sz="1200" b="0" i="0" u="none" strike="noStrike" kern="1200" dirty="0">
                <a:solidFill>
                  <a:schemeClr val="tx1"/>
                </a:solidFill>
                <a:effectLst/>
                <a:latin typeface="+mn-lt"/>
                <a:ea typeface="+mn-ea"/>
                <a:cs typeface="+mn-cs"/>
              </a:rPr>
              <a:t>a.     There were about 173,000 students enrolled in public school this past year. 27.2% were eligible for Free or Reduced Price Lunch.</a:t>
            </a:r>
            <a:endParaRPr lang="en-US" b="0" dirty="0">
              <a:effectLst/>
            </a:endParaRPr>
          </a:p>
          <a:p>
            <a:pPr rtl="0"/>
            <a:r>
              <a:rPr lang="en-US" sz="1200" b="0" i="0" u="none" strike="noStrike" kern="1200" dirty="0">
                <a:solidFill>
                  <a:schemeClr val="tx1"/>
                </a:solidFill>
                <a:effectLst/>
                <a:latin typeface="+mn-lt"/>
                <a:ea typeface="+mn-ea"/>
                <a:cs typeface="+mn-cs"/>
              </a:rPr>
              <a:t>b.     In 2017, children in a family of four with income at or below $45,510 qualified for Free or Reduced Lunch.</a:t>
            </a:r>
            <a:endParaRPr lang="en-US" b="0" dirty="0">
              <a:effectLst/>
            </a:endParaRPr>
          </a:p>
          <a:p>
            <a:pPr rtl="0"/>
            <a:r>
              <a:rPr lang="en-US" sz="1200" b="0" i="0" u="none" strike="noStrike" kern="1200" dirty="0">
                <a:solidFill>
                  <a:schemeClr val="tx1"/>
                </a:solidFill>
                <a:effectLst/>
                <a:latin typeface="+mn-lt"/>
                <a:ea typeface="+mn-ea"/>
                <a:cs typeface="+mn-cs"/>
              </a:rPr>
              <a:t>c.     16% of our public school students have been identified as having special needs – and there is a wide range: specific learning disabilities, developmental delay, visual impairments, speech or language impairments…it’s a very wide category.</a:t>
            </a:r>
            <a:endParaRPr lang="en-US" b="0" dirty="0">
              <a:effectLst/>
            </a:endParaRPr>
          </a:p>
          <a:p>
            <a:pPr rtl="0"/>
            <a:r>
              <a:rPr lang="en-US" sz="1200" b="0" i="0" u="none" strike="noStrike" kern="1200" dirty="0">
                <a:solidFill>
                  <a:schemeClr val="tx1"/>
                </a:solidFill>
                <a:effectLst/>
                <a:latin typeface="+mn-lt"/>
                <a:ea typeface="+mn-ea"/>
                <a:cs typeface="+mn-cs"/>
              </a:rPr>
              <a:t>d.     There are almost 5,000 students who are classified as “Limited English Proficient,” which means they are emerging dual or multi-lingual English learners.</a:t>
            </a:r>
            <a:endParaRPr lang="en-US" b="0" dirty="0">
              <a:effectLst/>
            </a:endParaRPr>
          </a:p>
          <a:p>
            <a:pPr rtl="0"/>
            <a:r>
              <a:rPr lang="en-US" sz="1200" b="0" i="0" u="none" strike="noStrike" kern="1200" dirty="0">
                <a:solidFill>
                  <a:schemeClr val="tx1"/>
                </a:solidFill>
                <a:effectLst/>
                <a:latin typeface="+mn-lt"/>
                <a:ea typeface="+mn-ea"/>
                <a:cs typeface="+mn-cs"/>
              </a:rPr>
              <a:t>e.     And then we have our race and ethnicity break down in the state.</a:t>
            </a:r>
            <a:endParaRPr lang="en-US" b="0" dirty="0">
              <a:effectLst/>
            </a:endParaRPr>
          </a:p>
          <a:p>
            <a:br>
              <a:rPr lang="en-US" b="0" dirty="0">
                <a:effectLst/>
              </a:rPr>
            </a:br>
            <a:endParaRPr lang="en-US" dirty="0"/>
          </a:p>
        </p:txBody>
      </p:sp>
      <p:sp>
        <p:nvSpPr>
          <p:cNvPr id="4" name="Slide Number Placeholder 3"/>
          <p:cNvSpPr>
            <a:spLocks noGrp="1"/>
          </p:cNvSpPr>
          <p:nvPr>
            <p:ph type="sldNum" sz="quarter" idx="5"/>
          </p:nvPr>
        </p:nvSpPr>
        <p:spPr/>
        <p:txBody>
          <a:bodyPr/>
          <a:lstStyle/>
          <a:p>
            <a:fld id="{C97F934C-7A0D-AB4F-9B3E-FCEFF8C42ECD}" type="slidenum">
              <a:rPr lang="en-US" smtClean="0"/>
              <a:t>5</a:t>
            </a:fld>
            <a:endParaRPr lang="en-US"/>
          </a:p>
        </p:txBody>
      </p:sp>
    </p:spTree>
    <p:extLst>
      <p:ext uri="{BB962C8B-B14F-4D97-AF65-F5344CB8AC3E}">
        <p14:creationId xmlns:p14="http://schemas.microsoft.com/office/powerpoint/2010/main" val="3440610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NH Middle School (Grades 5-8) Enrollment</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New Hampshire’s public and charter schools enrolled 54,920 students in Grades 5-8 for the 2018-19 school year. This is a reduction of 11% from 61,462 students in 2008-09. The largest losses are not primarily in rural counties as they were in the high school numbers presented earlier in this report. Like the high school enrollments, no county saw growth. In fact, the county with the lowest loss of high school students was Rockingham County – with a 6% drop – is showing the second highest drop of middle school students at 14%.</a:t>
            </a:r>
          </a:p>
          <a:p>
            <a:pPr fontAlgn="base"/>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Like the high school numbers, Rockingham and Hillsborough counties include New Hampshire’s largest urban areas and have the highest population density. When combined, 57% of the state's middle school students live in Hillsborough and Rockingham counties in 2018-19.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are tracking similar trends at the </a:t>
            </a:r>
            <a:r>
              <a:rPr lang="en-US" sz="1200" kern="1200" dirty="0" err="1">
                <a:solidFill>
                  <a:schemeClr val="tx1"/>
                </a:solidFill>
                <a:effectLst/>
                <a:latin typeface="+mn-lt"/>
                <a:ea typeface="+mn-ea"/>
                <a:cs typeface="+mn-cs"/>
              </a:rPr>
              <a:t>elem</a:t>
            </a:r>
            <a:r>
              <a:rPr lang="en-US" sz="1200" kern="1200" dirty="0">
                <a:solidFill>
                  <a:schemeClr val="tx1"/>
                </a:solidFill>
                <a:effectLst/>
                <a:latin typeface="+mn-lt"/>
                <a:ea typeface="+mn-ea"/>
                <a:cs typeface="+mn-cs"/>
              </a:rPr>
              <a:t> level.  With a 12% decline in the same 10 year period.  </a:t>
            </a:r>
            <a:endParaRPr lang="en-US" dirty="0"/>
          </a:p>
        </p:txBody>
      </p:sp>
      <p:sp>
        <p:nvSpPr>
          <p:cNvPr id="4" name="Slide Number Placeholder 3"/>
          <p:cNvSpPr>
            <a:spLocks noGrp="1"/>
          </p:cNvSpPr>
          <p:nvPr>
            <p:ph type="sldNum" sz="quarter" idx="5"/>
          </p:nvPr>
        </p:nvSpPr>
        <p:spPr/>
        <p:txBody>
          <a:bodyPr/>
          <a:lstStyle/>
          <a:p>
            <a:fld id="{2C17BD42-0C4F-2244-BA99-B51619830187}" type="slidenum">
              <a:rPr lang="en-US" smtClean="0"/>
              <a:t>9</a:t>
            </a:fld>
            <a:endParaRPr lang="en-US"/>
          </a:p>
        </p:txBody>
      </p:sp>
    </p:spTree>
    <p:extLst>
      <p:ext uri="{BB962C8B-B14F-4D97-AF65-F5344CB8AC3E}">
        <p14:creationId xmlns:p14="http://schemas.microsoft.com/office/powerpoint/2010/main" val="2795599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By Cohort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There are a few data points on here - let’s zoom in on the dark blue line. In NH, our average graduation rate is 88.9% within four years -- the national average is 85%. Our trend line is going up, as well - but a word of caution, and I know you’ve talked about this in other contexts (**maybe during Phil’s**), which is that our class sizes, each year, are getting smaller. This will be important again in a moment…</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Our female students outperform the average, at 91.2%. But let’s look at the yellow line: Our free/reduced lunch eligible students are trending up, but are still only at 77.5%. Our Limited English Proficient students are slightly higher at 78.4% - and students with disabilities...again, a wide range...is the lowest, at 74.2%. </a:t>
            </a:r>
            <a:endParaRPr lang="en-US" b="0" dirty="0">
              <a:effectLst/>
            </a:endParaRPr>
          </a:p>
          <a:p>
            <a:br>
              <a:rPr lang="en-US" b="0" dirty="0">
                <a:effectLst/>
              </a:rPr>
            </a:br>
            <a:br>
              <a:rPr lang="en-US" b="0" dirty="0">
                <a:effectLst/>
              </a:rPr>
            </a:br>
            <a:endParaRPr lang="en-US" dirty="0"/>
          </a:p>
        </p:txBody>
      </p:sp>
      <p:sp>
        <p:nvSpPr>
          <p:cNvPr id="4" name="Slide Number Placeholder 3"/>
          <p:cNvSpPr>
            <a:spLocks noGrp="1"/>
          </p:cNvSpPr>
          <p:nvPr>
            <p:ph type="sldNum" sz="quarter" idx="5"/>
          </p:nvPr>
        </p:nvSpPr>
        <p:spPr/>
        <p:txBody>
          <a:bodyPr/>
          <a:lstStyle/>
          <a:p>
            <a:fld id="{C97F934C-7A0D-AB4F-9B3E-FCEFF8C42ECD}" type="slidenum">
              <a:rPr lang="en-US" smtClean="0"/>
              <a:t>11</a:t>
            </a:fld>
            <a:endParaRPr lang="en-US"/>
          </a:p>
        </p:txBody>
      </p:sp>
    </p:spTree>
    <p:extLst>
      <p:ext uri="{BB962C8B-B14F-4D97-AF65-F5344CB8AC3E}">
        <p14:creationId xmlns:p14="http://schemas.microsoft.com/office/powerpoint/2010/main" val="3995029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By Race and Ethnicity</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We are exceeding the national average in overall student graduation rates - our white students perform at the same rate as the national level. Our Hispanic students, however, are at 75.9% here in NH, whereas the national average is 80%. So - there are some cohorts who are graduating at the same rate as what we see nationally, and some who are graduating at lower rates here in NH.</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We have limited time today, so I want to zoom in on some college data, since I know you’ve heard about and are closely connected to 65x25 - and beyond that, data regarding students who leave high school and do </a:t>
            </a:r>
            <a:r>
              <a:rPr lang="en-US" sz="1200" b="0" i="1" u="none" strike="noStrike" kern="1200" dirty="0">
                <a:solidFill>
                  <a:schemeClr val="tx1"/>
                </a:solidFill>
                <a:effectLst/>
                <a:latin typeface="+mn-lt"/>
                <a:ea typeface="+mn-ea"/>
                <a:cs typeface="+mn-cs"/>
              </a:rPr>
              <a:t>not </a:t>
            </a:r>
            <a:r>
              <a:rPr lang="en-US" sz="1200" b="0" i="0" u="none" strike="noStrike" kern="1200" dirty="0">
                <a:solidFill>
                  <a:schemeClr val="tx1"/>
                </a:solidFill>
                <a:effectLst/>
                <a:latin typeface="+mn-lt"/>
                <a:ea typeface="+mn-ea"/>
                <a:cs typeface="+mn-cs"/>
              </a:rPr>
              <a:t>enroll in college is extremely limited in New Hampshire.</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C97F934C-7A0D-AB4F-9B3E-FCEFF8C42ECD}" type="slidenum">
              <a:rPr lang="en-US" smtClean="0"/>
              <a:t>12</a:t>
            </a:fld>
            <a:endParaRPr lang="en-US"/>
          </a:p>
        </p:txBody>
      </p:sp>
    </p:spTree>
    <p:extLst>
      <p:ext uri="{BB962C8B-B14F-4D97-AF65-F5344CB8AC3E}">
        <p14:creationId xmlns:p14="http://schemas.microsoft.com/office/powerpoint/2010/main" val="2629109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This graph shows us college enrollment for students entering 2-year or 4-year schools. Let’s look again at the dark blue line to start - this is trending down since 2010. Remember earlier when I said that our cohorts are getting smaller each year? That means this is even more drastic - 2016 is the smallest graduating class AND the lowest rate of college enrollment. The national average for college enrollment? 67%. So NH is well below the national average.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Free/reduced lunch and students with disabilities? They are at 36% and 32%.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[So let’s pause for a moment. Let’s say 1000 students graduated from all of our NH public schools. 540 enroll in college.]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Let’s take a quick moment to see how students do when they get to college.</a:t>
            </a:r>
            <a:endParaRPr lang="en-US" b="0" dirty="0">
              <a:effectLst/>
            </a:endParaRPr>
          </a:p>
          <a:p>
            <a:br>
              <a:rPr lang="en-US" b="0" dirty="0">
                <a:effectLst/>
              </a:rPr>
            </a:br>
            <a:br>
              <a:rPr lang="en-US" b="0" dirty="0">
                <a:effectLst/>
              </a:rPr>
            </a:br>
            <a:endParaRPr lang="en-US" dirty="0"/>
          </a:p>
        </p:txBody>
      </p:sp>
      <p:sp>
        <p:nvSpPr>
          <p:cNvPr id="4" name="Slide Number Placeholder 3"/>
          <p:cNvSpPr>
            <a:spLocks noGrp="1"/>
          </p:cNvSpPr>
          <p:nvPr>
            <p:ph type="sldNum" sz="quarter" idx="5"/>
          </p:nvPr>
        </p:nvSpPr>
        <p:spPr/>
        <p:txBody>
          <a:bodyPr/>
          <a:lstStyle/>
          <a:p>
            <a:fld id="{C97F934C-7A0D-AB4F-9B3E-FCEFF8C42ECD}" type="slidenum">
              <a:rPr lang="en-US" smtClean="0"/>
              <a:t>14</a:t>
            </a:fld>
            <a:endParaRPr lang="en-US"/>
          </a:p>
        </p:txBody>
      </p:sp>
    </p:spTree>
    <p:extLst>
      <p:ext uri="{BB962C8B-B14F-4D97-AF65-F5344CB8AC3E}">
        <p14:creationId xmlns:p14="http://schemas.microsoft.com/office/powerpoint/2010/main" val="117716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college persistence rate measures students who enrolled their first year, and then reenrolled their second year. Starting with the dark blue line again for consistency - 80.6% of the students who enrolled the first year, returned their third semester. You’ll also see that, for the most part, everyone is remaining flat, maybe even trending slightly down.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C97F934C-7A0D-AB4F-9B3E-FCEFF8C42ECD}" type="slidenum">
              <a:rPr lang="en-US" smtClean="0"/>
              <a:t>15</a:t>
            </a:fld>
            <a:endParaRPr lang="en-US"/>
          </a:p>
        </p:txBody>
      </p:sp>
    </p:spTree>
    <p:extLst>
      <p:ext uri="{BB962C8B-B14F-4D97-AF65-F5344CB8AC3E}">
        <p14:creationId xmlns:p14="http://schemas.microsoft.com/office/powerpoint/2010/main" val="297131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And our last college-data point is completion - how many of the students who enrolled completed their degree within six years - the years at the bottom are the years of initial college enrollment. So 2011, for example, measures students who enrolled in college for the first time in 2011, and completed by 2017.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Dark blue line -- 67.1% of students who enrolled in college completed a degree within 6 years.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It also behooves us to look at FRL, LEP, and students with disabilities - and their rates of college completion fall under 50%. That’s a big deal.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C97F934C-7A0D-AB4F-9B3E-FCEFF8C42ECD}" type="slidenum">
              <a:rPr lang="en-US" smtClean="0"/>
              <a:t>16</a:t>
            </a:fld>
            <a:endParaRPr lang="en-US"/>
          </a:p>
        </p:txBody>
      </p:sp>
    </p:spTree>
    <p:extLst>
      <p:ext uri="{BB962C8B-B14F-4D97-AF65-F5344CB8AC3E}">
        <p14:creationId xmlns:p14="http://schemas.microsoft.com/office/powerpoint/2010/main" val="1522436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AP courses are pretty well-known, even outside of the wonky education policy conversations - and here in NH, 80% of high schools have students enrolled in them. And that sounds pretty great - that’s a high percentage! Let’s look more closely.</a:t>
            </a:r>
            <a:endParaRPr lang="en-US" dirty="0"/>
          </a:p>
        </p:txBody>
      </p:sp>
      <p:sp>
        <p:nvSpPr>
          <p:cNvPr id="4" name="Slide Number Placeholder 3"/>
          <p:cNvSpPr>
            <a:spLocks noGrp="1"/>
          </p:cNvSpPr>
          <p:nvPr>
            <p:ph type="sldNum" sz="quarter" idx="5"/>
          </p:nvPr>
        </p:nvSpPr>
        <p:spPr/>
        <p:txBody>
          <a:bodyPr/>
          <a:lstStyle/>
          <a:p>
            <a:fld id="{C97F934C-7A0D-AB4F-9B3E-FCEFF8C42ECD}" type="slidenum">
              <a:rPr lang="en-US" smtClean="0"/>
              <a:t>22</a:t>
            </a:fld>
            <a:endParaRPr lang="en-US"/>
          </a:p>
        </p:txBody>
      </p:sp>
    </p:spTree>
    <p:extLst>
      <p:ext uri="{BB962C8B-B14F-4D97-AF65-F5344CB8AC3E}">
        <p14:creationId xmlns:p14="http://schemas.microsoft.com/office/powerpoint/2010/main" val="2231680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Google Shape;27;p8">
            <a:extLst>
              <a:ext uri="{FF2B5EF4-FFF2-40B4-BE49-F238E27FC236}">
                <a16:creationId xmlns:a16="http://schemas.microsoft.com/office/drawing/2014/main" id="{99C6FD98-5BB5-6341-A128-27026CBB90F2}"/>
              </a:ext>
            </a:extLst>
          </p:cNvPr>
          <p:cNvSpPr/>
          <p:nvPr userDrawn="1"/>
        </p:nvSpPr>
        <p:spPr>
          <a:xfrm>
            <a:off x="0" y="0"/>
            <a:ext cx="12192000" cy="5444197"/>
          </a:xfrm>
          <a:prstGeom prst="rect">
            <a:avLst/>
          </a:prstGeom>
          <a:solidFill>
            <a:srgbClr val="F9CB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ato"/>
              <a:ea typeface="Lato"/>
              <a:cs typeface="Lato"/>
              <a:sym typeface="Lato"/>
            </a:endParaRPr>
          </a:p>
        </p:txBody>
      </p:sp>
      <p:sp>
        <p:nvSpPr>
          <p:cNvPr id="2" name="Title 1">
            <a:extLst>
              <a:ext uri="{FF2B5EF4-FFF2-40B4-BE49-F238E27FC236}">
                <a16:creationId xmlns:a16="http://schemas.microsoft.com/office/drawing/2014/main" id="{D585C4DB-700A-DA40-B228-458F4BFE28CB}"/>
              </a:ext>
            </a:extLst>
          </p:cNvPr>
          <p:cNvSpPr>
            <a:spLocks noGrp="1"/>
          </p:cNvSpPr>
          <p:nvPr>
            <p:ph type="ctrTitle" hasCustomPrompt="1"/>
          </p:nvPr>
        </p:nvSpPr>
        <p:spPr>
          <a:xfrm>
            <a:off x="1524000" y="1122363"/>
            <a:ext cx="9144000" cy="2387600"/>
          </a:xfrm>
        </p:spPr>
        <p:txBody>
          <a:bodyPr anchor="b"/>
          <a:lstStyle>
            <a:lvl1pPr marL="0" marR="0" indent="0" algn="l" defTabSz="914400" rtl="0" eaLnBrk="1" fontAlgn="auto" latinLnBrk="0" hangingPunct="1">
              <a:lnSpc>
                <a:spcPct val="100000"/>
              </a:lnSpc>
              <a:spcBef>
                <a:spcPts val="0"/>
              </a:spcBef>
              <a:spcAft>
                <a:spcPts val="0"/>
              </a:spcAft>
              <a:buClr>
                <a:srgbClr val="000000"/>
              </a:buClr>
              <a:buSzTx/>
              <a:buFont typeface="Arial"/>
              <a:buNone/>
              <a:tabLst/>
              <a:defRPr sz="6000" b="0" cap="none" spc="0">
                <a:ln>
                  <a:noFill/>
                </a:ln>
                <a:solidFill>
                  <a:schemeClr val="tx1"/>
                </a:solidFill>
                <a:effectLst/>
                <a:latin typeface="Latha" panose="020B0604020202020204" pitchFamily="34" charset="0"/>
                <a:cs typeface="Latha"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FFFFFF"/>
                </a:solidFill>
                <a:effectLst/>
                <a:uLnTx/>
                <a:uFillTx/>
                <a:latin typeface="Lato"/>
                <a:ea typeface="Lato"/>
                <a:cs typeface="Lato"/>
                <a:sym typeface="Lato"/>
              </a:rPr>
              <a:t>Hello There</a:t>
            </a:r>
            <a:br>
              <a:rPr kumimoji="0" lang="en-US" sz="1400" b="0" i="0" u="none" strike="noStrike" kern="0" cap="none" spc="0" normalizeH="0" baseline="0" noProof="0" dirty="0">
                <a:ln>
                  <a:noFill/>
                </a:ln>
                <a:solidFill>
                  <a:srgbClr val="000000"/>
                </a:solidFill>
                <a:effectLst/>
                <a:uLnTx/>
                <a:uFillTx/>
                <a:latin typeface="Arial"/>
                <a:cs typeface="Arial"/>
                <a:sym typeface="Arial"/>
              </a:rPr>
            </a:br>
            <a:r>
              <a:rPr kumimoji="0" lang="en-US" sz="4800" b="1" i="0" u="none" strike="noStrike" kern="0" cap="none" spc="0" normalizeH="0" baseline="0" noProof="0" dirty="0">
                <a:ln>
                  <a:noFill/>
                </a:ln>
                <a:solidFill>
                  <a:srgbClr val="FFFFFF"/>
                </a:solidFill>
                <a:effectLst/>
                <a:uLnTx/>
                <a:uFillTx/>
                <a:latin typeface="Lato"/>
                <a:ea typeface="Lato"/>
                <a:cs typeface="Lato"/>
                <a:sym typeface="Lato"/>
              </a:rPr>
              <a:t>Write Here Your Title</a:t>
            </a:r>
            <a:endParaRPr kumimoji="0" lang="en-US" sz="7200" b="1"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3" name="Subtitle 2">
            <a:extLst>
              <a:ext uri="{FF2B5EF4-FFF2-40B4-BE49-F238E27FC236}">
                <a16:creationId xmlns:a16="http://schemas.microsoft.com/office/drawing/2014/main" id="{0471F960-E129-5A46-BF85-762B84E2954F}"/>
              </a:ext>
            </a:extLst>
          </p:cNvPr>
          <p:cNvSpPr>
            <a:spLocks noGrp="1"/>
          </p:cNvSpPr>
          <p:nvPr>
            <p:ph type="subTitle" idx="1" hasCustomPrompt="1"/>
          </p:nvPr>
        </p:nvSpPr>
        <p:spPr>
          <a:xfrm>
            <a:off x="1524000" y="3602038"/>
            <a:ext cx="7240172" cy="1655762"/>
          </a:xfrm>
        </p:spPr>
        <p:txBody>
          <a:bodyPr/>
          <a:lstStyle>
            <a:lvl1pPr marL="0" marR="0" indent="0" algn="l" defTabSz="914400" rtl="0" eaLnBrk="1" fontAlgn="auto" latinLnBrk="0" hangingPunct="1">
              <a:lnSpc>
                <a:spcPct val="100000"/>
              </a:lnSpc>
              <a:spcBef>
                <a:spcPts val="0"/>
              </a:spcBef>
              <a:spcAft>
                <a:spcPts val="0"/>
              </a:spcAft>
              <a:buClr>
                <a:srgbClr val="000000"/>
              </a:buClr>
              <a:buSzTx/>
              <a:buFont typeface="Arial"/>
              <a:buNone/>
              <a:tabLst/>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222020"/>
                </a:solidFill>
                <a:effectLst/>
                <a:uLnTx/>
                <a:uFillTx/>
                <a:latin typeface="Lato"/>
                <a:ea typeface="Lato"/>
                <a:cs typeface="Lato"/>
                <a:sym typeface="Lato"/>
              </a:rPr>
              <a:t>Successful people do what unsuccessful people are not willing to do. </a:t>
            </a:r>
          </a:p>
          <a:p>
            <a:pPr marL="0" marR="0" lvl="0" indent="0" algn="l" rtl="0">
              <a:spcBef>
                <a:spcPts val="0"/>
              </a:spcBef>
              <a:spcAft>
                <a:spcPts val="0"/>
              </a:spcAft>
              <a:buNone/>
            </a:pPr>
            <a:endParaRPr lang="en-US" sz="2400" b="0" i="0" u="none" strike="noStrike" cap="none" dirty="0">
              <a:solidFill>
                <a:schemeClr val="accent3"/>
              </a:solidFill>
              <a:latin typeface="Lato"/>
              <a:ea typeface="Lato"/>
              <a:cs typeface="Lato"/>
              <a:sym typeface="Lato"/>
            </a:endParaRPr>
          </a:p>
        </p:txBody>
      </p:sp>
      <p:sp>
        <p:nvSpPr>
          <p:cNvPr id="4" name="Date Placeholder 3">
            <a:extLst>
              <a:ext uri="{FF2B5EF4-FFF2-40B4-BE49-F238E27FC236}">
                <a16:creationId xmlns:a16="http://schemas.microsoft.com/office/drawing/2014/main" id="{FCF4E688-B3D2-BF41-AB2B-888E2070D28D}"/>
              </a:ext>
            </a:extLst>
          </p:cNvPr>
          <p:cNvSpPr>
            <a:spLocks noGrp="1"/>
          </p:cNvSpPr>
          <p:nvPr>
            <p:ph type="dt" sz="half" idx="10"/>
          </p:nvPr>
        </p:nvSpPr>
        <p:spPr/>
        <p:txBody>
          <a:bodyPr/>
          <a:lstStyle/>
          <a:p>
            <a:fld id="{5716C817-BE71-DD4B-A052-64C06DBB12C1}" type="datetimeFigureOut">
              <a:rPr lang="en-US" smtClean="0"/>
              <a:t>9/20/19</a:t>
            </a:fld>
            <a:endParaRPr lang="en-US"/>
          </a:p>
        </p:txBody>
      </p:sp>
      <p:sp>
        <p:nvSpPr>
          <p:cNvPr id="5" name="Footer Placeholder 4">
            <a:extLst>
              <a:ext uri="{FF2B5EF4-FFF2-40B4-BE49-F238E27FC236}">
                <a16:creationId xmlns:a16="http://schemas.microsoft.com/office/drawing/2014/main" id="{E8568BD7-5E4F-DE41-8BC2-6C358D3434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16576F-0635-CE44-9404-50F97E405D09}"/>
              </a:ext>
            </a:extLst>
          </p:cNvPr>
          <p:cNvSpPr>
            <a:spLocks noGrp="1"/>
          </p:cNvSpPr>
          <p:nvPr>
            <p:ph type="sldNum" sz="quarter" idx="12"/>
          </p:nvPr>
        </p:nvSpPr>
        <p:spPr/>
        <p:txBody>
          <a:bodyPr/>
          <a:lstStyle/>
          <a:p>
            <a:fld id="{D6AF39C6-2BC5-6D4C-8BEA-16290D086F0E}" type="slidenum">
              <a:rPr lang="en-US" smtClean="0"/>
              <a:t>‹#›</a:t>
            </a:fld>
            <a:endParaRPr lang="en-US"/>
          </a:p>
        </p:txBody>
      </p:sp>
      <p:sp>
        <p:nvSpPr>
          <p:cNvPr id="9" name="Google Shape;31;p8">
            <a:extLst>
              <a:ext uri="{FF2B5EF4-FFF2-40B4-BE49-F238E27FC236}">
                <a16:creationId xmlns:a16="http://schemas.microsoft.com/office/drawing/2014/main" id="{F4A01921-CCA3-9E42-8874-168A5A079283}"/>
              </a:ext>
            </a:extLst>
          </p:cNvPr>
          <p:cNvSpPr/>
          <p:nvPr userDrawn="1"/>
        </p:nvSpPr>
        <p:spPr>
          <a:xfrm>
            <a:off x="522288" y="6029325"/>
            <a:ext cx="4510087" cy="338138"/>
          </a:xfrm>
          <a:prstGeom prst="rect">
            <a:avLst/>
          </a:prstGeom>
          <a:solidFill>
            <a:srgbClr val="227E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0" i="0" u="none" strike="noStrike" cap="none" dirty="0">
                <a:solidFill>
                  <a:schemeClr val="lt1"/>
                </a:solidFill>
                <a:latin typeface="Lato"/>
                <a:ea typeface="Lato"/>
                <a:cs typeface="Lato"/>
                <a:sym typeface="Lato"/>
              </a:rPr>
              <a:t>NH Alliance For College and Career Readiness</a:t>
            </a:r>
            <a:endParaRPr dirty="0"/>
          </a:p>
        </p:txBody>
      </p:sp>
      <p:pic>
        <p:nvPicPr>
          <p:cNvPr id="10" name="Google Shape;32;p8" descr="Alliance (1).png">
            <a:extLst>
              <a:ext uri="{FF2B5EF4-FFF2-40B4-BE49-F238E27FC236}">
                <a16:creationId xmlns:a16="http://schemas.microsoft.com/office/drawing/2014/main" id="{09B52E3D-4BC4-8947-BA8B-5BE4EC60A052}"/>
              </a:ext>
            </a:extLst>
          </p:cNvPr>
          <p:cNvPicPr preferRelativeResize="0"/>
          <p:nvPr userDrawn="1"/>
        </p:nvPicPr>
        <p:blipFill rotWithShape="1">
          <a:blip r:embed="rId2">
            <a:alphaModFix/>
          </a:blip>
          <a:srcRect/>
          <a:stretch/>
        </p:blipFill>
        <p:spPr>
          <a:xfrm>
            <a:off x="5167313" y="5938838"/>
            <a:ext cx="1289050" cy="428625"/>
          </a:xfrm>
          <a:prstGeom prst="rect">
            <a:avLst/>
          </a:prstGeom>
          <a:noFill/>
          <a:ln>
            <a:noFill/>
          </a:ln>
        </p:spPr>
      </p:pic>
    </p:spTree>
    <p:extLst>
      <p:ext uri="{BB962C8B-B14F-4D97-AF65-F5344CB8AC3E}">
        <p14:creationId xmlns:p14="http://schemas.microsoft.com/office/powerpoint/2010/main" val="3961969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DF7C8-8743-904F-9D2F-0ED2F6E524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D5D4BC-0F37-BD4A-8E14-6F9BE00693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4BE7B7-49BF-6D43-B387-17512A7D4BCA}"/>
              </a:ext>
            </a:extLst>
          </p:cNvPr>
          <p:cNvSpPr>
            <a:spLocks noGrp="1"/>
          </p:cNvSpPr>
          <p:nvPr>
            <p:ph type="dt" sz="half" idx="10"/>
          </p:nvPr>
        </p:nvSpPr>
        <p:spPr/>
        <p:txBody>
          <a:bodyPr/>
          <a:lstStyle/>
          <a:p>
            <a:fld id="{5716C817-BE71-DD4B-A052-64C06DBB12C1}" type="datetimeFigureOut">
              <a:rPr lang="en-US" smtClean="0"/>
              <a:t>9/20/19</a:t>
            </a:fld>
            <a:endParaRPr lang="en-US"/>
          </a:p>
        </p:txBody>
      </p:sp>
      <p:sp>
        <p:nvSpPr>
          <p:cNvPr id="5" name="Footer Placeholder 4">
            <a:extLst>
              <a:ext uri="{FF2B5EF4-FFF2-40B4-BE49-F238E27FC236}">
                <a16:creationId xmlns:a16="http://schemas.microsoft.com/office/drawing/2014/main" id="{0C2AE2BB-DE66-1F4C-9FE3-BD64F4D304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693931-E877-8541-BE8B-B2150461CFE3}"/>
              </a:ext>
            </a:extLst>
          </p:cNvPr>
          <p:cNvSpPr>
            <a:spLocks noGrp="1"/>
          </p:cNvSpPr>
          <p:nvPr>
            <p:ph type="sldNum" sz="quarter" idx="12"/>
          </p:nvPr>
        </p:nvSpPr>
        <p:spPr/>
        <p:txBody>
          <a:bodyPr/>
          <a:lstStyle/>
          <a:p>
            <a:fld id="{D6AF39C6-2BC5-6D4C-8BEA-16290D086F0E}" type="slidenum">
              <a:rPr lang="en-US" smtClean="0"/>
              <a:t>‹#›</a:t>
            </a:fld>
            <a:endParaRPr lang="en-US"/>
          </a:p>
        </p:txBody>
      </p:sp>
    </p:spTree>
    <p:extLst>
      <p:ext uri="{BB962C8B-B14F-4D97-AF65-F5344CB8AC3E}">
        <p14:creationId xmlns:p14="http://schemas.microsoft.com/office/powerpoint/2010/main" val="2255170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E804BF-98B0-F44E-9081-5E08003262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02812B-2BB0-7A46-B57A-157DEB30313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7A62D9-5C7F-4046-8631-DD7244B00768}"/>
              </a:ext>
            </a:extLst>
          </p:cNvPr>
          <p:cNvSpPr>
            <a:spLocks noGrp="1"/>
          </p:cNvSpPr>
          <p:nvPr>
            <p:ph type="dt" sz="half" idx="10"/>
          </p:nvPr>
        </p:nvSpPr>
        <p:spPr/>
        <p:txBody>
          <a:bodyPr/>
          <a:lstStyle/>
          <a:p>
            <a:fld id="{5716C817-BE71-DD4B-A052-64C06DBB12C1}" type="datetimeFigureOut">
              <a:rPr lang="en-US" smtClean="0"/>
              <a:t>9/20/19</a:t>
            </a:fld>
            <a:endParaRPr lang="en-US"/>
          </a:p>
        </p:txBody>
      </p:sp>
      <p:sp>
        <p:nvSpPr>
          <p:cNvPr id="5" name="Footer Placeholder 4">
            <a:extLst>
              <a:ext uri="{FF2B5EF4-FFF2-40B4-BE49-F238E27FC236}">
                <a16:creationId xmlns:a16="http://schemas.microsoft.com/office/drawing/2014/main" id="{0A711342-1612-D246-B093-F0614E17FB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037CD7-335C-EC41-BE91-7C03B8A1AA5C}"/>
              </a:ext>
            </a:extLst>
          </p:cNvPr>
          <p:cNvSpPr>
            <a:spLocks noGrp="1"/>
          </p:cNvSpPr>
          <p:nvPr>
            <p:ph type="sldNum" sz="quarter" idx="12"/>
          </p:nvPr>
        </p:nvSpPr>
        <p:spPr/>
        <p:txBody>
          <a:bodyPr/>
          <a:lstStyle/>
          <a:p>
            <a:fld id="{D6AF39C6-2BC5-6D4C-8BEA-16290D086F0E}" type="slidenum">
              <a:rPr lang="en-US" smtClean="0"/>
              <a:t>‹#›</a:t>
            </a:fld>
            <a:endParaRPr lang="en-US"/>
          </a:p>
        </p:txBody>
      </p:sp>
    </p:spTree>
    <p:extLst>
      <p:ext uri="{BB962C8B-B14F-4D97-AF65-F5344CB8AC3E}">
        <p14:creationId xmlns:p14="http://schemas.microsoft.com/office/powerpoint/2010/main" val="276187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965B3-DC79-0448-B866-74426D8DA7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868103-7F18-824C-A530-B3F851E6A70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86EF5-3070-FE4D-BC0A-61A8610972CE}"/>
              </a:ext>
            </a:extLst>
          </p:cNvPr>
          <p:cNvSpPr>
            <a:spLocks noGrp="1"/>
          </p:cNvSpPr>
          <p:nvPr>
            <p:ph type="dt" sz="half" idx="10"/>
          </p:nvPr>
        </p:nvSpPr>
        <p:spPr/>
        <p:txBody>
          <a:bodyPr/>
          <a:lstStyle/>
          <a:p>
            <a:fld id="{5716C817-BE71-DD4B-A052-64C06DBB12C1}" type="datetimeFigureOut">
              <a:rPr lang="en-US" smtClean="0"/>
              <a:t>9/20/19</a:t>
            </a:fld>
            <a:endParaRPr lang="en-US"/>
          </a:p>
        </p:txBody>
      </p:sp>
      <p:sp>
        <p:nvSpPr>
          <p:cNvPr id="5" name="Footer Placeholder 4">
            <a:extLst>
              <a:ext uri="{FF2B5EF4-FFF2-40B4-BE49-F238E27FC236}">
                <a16:creationId xmlns:a16="http://schemas.microsoft.com/office/drawing/2014/main" id="{7CE773D9-C027-C440-9408-A73E30DEF3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D9B6CA-E954-E54B-A52F-30731AEF5289}"/>
              </a:ext>
            </a:extLst>
          </p:cNvPr>
          <p:cNvSpPr>
            <a:spLocks noGrp="1"/>
          </p:cNvSpPr>
          <p:nvPr>
            <p:ph type="sldNum" sz="quarter" idx="12"/>
          </p:nvPr>
        </p:nvSpPr>
        <p:spPr/>
        <p:txBody>
          <a:bodyPr/>
          <a:lstStyle/>
          <a:p>
            <a:fld id="{D6AF39C6-2BC5-6D4C-8BEA-16290D086F0E}" type="slidenum">
              <a:rPr lang="en-US" smtClean="0"/>
              <a:t>‹#›</a:t>
            </a:fld>
            <a:endParaRPr lang="en-US"/>
          </a:p>
        </p:txBody>
      </p:sp>
      <p:pic>
        <p:nvPicPr>
          <p:cNvPr id="7" name="Google Shape;85;p13" descr="NHACCR.png">
            <a:extLst>
              <a:ext uri="{FF2B5EF4-FFF2-40B4-BE49-F238E27FC236}">
                <a16:creationId xmlns:a16="http://schemas.microsoft.com/office/drawing/2014/main" id="{EEEFE300-4AAA-6847-9481-AE81A066ED71}"/>
              </a:ext>
            </a:extLst>
          </p:cNvPr>
          <p:cNvPicPr preferRelativeResize="0"/>
          <p:nvPr userDrawn="1"/>
        </p:nvPicPr>
        <p:blipFill rotWithShape="1">
          <a:blip r:embed="rId2">
            <a:alphaModFix/>
          </a:blip>
          <a:srcRect/>
          <a:stretch/>
        </p:blipFill>
        <p:spPr>
          <a:xfrm>
            <a:off x="9982200" y="5995988"/>
            <a:ext cx="2178050" cy="725487"/>
          </a:xfrm>
          <a:prstGeom prst="rect">
            <a:avLst/>
          </a:prstGeom>
          <a:noFill/>
          <a:ln>
            <a:noFill/>
          </a:ln>
        </p:spPr>
      </p:pic>
    </p:spTree>
    <p:extLst>
      <p:ext uri="{BB962C8B-B14F-4D97-AF65-F5344CB8AC3E}">
        <p14:creationId xmlns:p14="http://schemas.microsoft.com/office/powerpoint/2010/main" val="1976121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2DBDA-4AB5-4948-A70A-DF76B23478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A6B2A6-72D1-2D4D-812A-B47BC3FB25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E350724-173F-2247-9562-88643CDB90C3}"/>
              </a:ext>
            </a:extLst>
          </p:cNvPr>
          <p:cNvSpPr>
            <a:spLocks noGrp="1"/>
          </p:cNvSpPr>
          <p:nvPr>
            <p:ph type="dt" sz="half" idx="10"/>
          </p:nvPr>
        </p:nvSpPr>
        <p:spPr/>
        <p:txBody>
          <a:bodyPr/>
          <a:lstStyle/>
          <a:p>
            <a:fld id="{5716C817-BE71-DD4B-A052-64C06DBB12C1}" type="datetimeFigureOut">
              <a:rPr lang="en-US" smtClean="0"/>
              <a:t>9/20/19</a:t>
            </a:fld>
            <a:endParaRPr lang="en-US"/>
          </a:p>
        </p:txBody>
      </p:sp>
      <p:sp>
        <p:nvSpPr>
          <p:cNvPr id="5" name="Footer Placeholder 4">
            <a:extLst>
              <a:ext uri="{FF2B5EF4-FFF2-40B4-BE49-F238E27FC236}">
                <a16:creationId xmlns:a16="http://schemas.microsoft.com/office/drawing/2014/main" id="{EE5FF546-54FA-144C-BD75-6894CE859F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D2664-570A-E240-BE0D-BD04FD2FEDA6}"/>
              </a:ext>
            </a:extLst>
          </p:cNvPr>
          <p:cNvSpPr>
            <a:spLocks noGrp="1"/>
          </p:cNvSpPr>
          <p:nvPr>
            <p:ph type="sldNum" sz="quarter" idx="12"/>
          </p:nvPr>
        </p:nvSpPr>
        <p:spPr/>
        <p:txBody>
          <a:bodyPr/>
          <a:lstStyle/>
          <a:p>
            <a:fld id="{D6AF39C6-2BC5-6D4C-8BEA-16290D086F0E}" type="slidenum">
              <a:rPr lang="en-US" smtClean="0"/>
              <a:t>‹#›</a:t>
            </a:fld>
            <a:endParaRPr lang="en-US"/>
          </a:p>
        </p:txBody>
      </p:sp>
      <p:pic>
        <p:nvPicPr>
          <p:cNvPr id="7" name="Google Shape;85;p13" descr="NHACCR.png">
            <a:extLst>
              <a:ext uri="{FF2B5EF4-FFF2-40B4-BE49-F238E27FC236}">
                <a16:creationId xmlns:a16="http://schemas.microsoft.com/office/drawing/2014/main" id="{A377A989-842D-814D-B1F8-72B24D2E8A66}"/>
              </a:ext>
            </a:extLst>
          </p:cNvPr>
          <p:cNvPicPr preferRelativeResize="0"/>
          <p:nvPr userDrawn="1"/>
        </p:nvPicPr>
        <p:blipFill rotWithShape="1">
          <a:blip r:embed="rId2">
            <a:alphaModFix/>
          </a:blip>
          <a:srcRect/>
          <a:stretch/>
        </p:blipFill>
        <p:spPr>
          <a:xfrm>
            <a:off x="9982200" y="5995988"/>
            <a:ext cx="2178050" cy="725487"/>
          </a:xfrm>
          <a:prstGeom prst="rect">
            <a:avLst/>
          </a:prstGeom>
          <a:noFill/>
          <a:ln>
            <a:noFill/>
          </a:ln>
        </p:spPr>
      </p:pic>
    </p:spTree>
    <p:extLst>
      <p:ext uri="{BB962C8B-B14F-4D97-AF65-F5344CB8AC3E}">
        <p14:creationId xmlns:p14="http://schemas.microsoft.com/office/powerpoint/2010/main" val="1471671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64E98-F5E9-DF44-B7F7-4CC68B2BBB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CA3BAC-87CA-E641-BD6F-BCFF9B829DA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FF82AE-955F-814D-B09A-29D6C3FA8DB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0B529F-9509-F14E-9610-D32D2AC7806C}"/>
              </a:ext>
            </a:extLst>
          </p:cNvPr>
          <p:cNvSpPr>
            <a:spLocks noGrp="1"/>
          </p:cNvSpPr>
          <p:nvPr>
            <p:ph type="dt" sz="half" idx="10"/>
          </p:nvPr>
        </p:nvSpPr>
        <p:spPr/>
        <p:txBody>
          <a:bodyPr/>
          <a:lstStyle/>
          <a:p>
            <a:fld id="{5716C817-BE71-DD4B-A052-64C06DBB12C1}" type="datetimeFigureOut">
              <a:rPr lang="en-US" smtClean="0"/>
              <a:t>9/20/19</a:t>
            </a:fld>
            <a:endParaRPr lang="en-US"/>
          </a:p>
        </p:txBody>
      </p:sp>
      <p:sp>
        <p:nvSpPr>
          <p:cNvPr id="6" name="Footer Placeholder 5">
            <a:extLst>
              <a:ext uri="{FF2B5EF4-FFF2-40B4-BE49-F238E27FC236}">
                <a16:creationId xmlns:a16="http://schemas.microsoft.com/office/drawing/2014/main" id="{F13E906C-A4CC-4844-BCAA-1F05FDB17B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06E224-C467-A942-8047-0BC41BD0E258}"/>
              </a:ext>
            </a:extLst>
          </p:cNvPr>
          <p:cNvSpPr>
            <a:spLocks noGrp="1"/>
          </p:cNvSpPr>
          <p:nvPr>
            <p:ph type="sldNum" sz="quarter" idx="12"/>
          </p:nvPr>
        </p:nvSpPr>
        <p:spPr/>
        <p:txBody>
          <a:bodyPr/>
          <a:lstStyle/>
          <a:p>
            <a:fld id="{D6AF39C6-2BC5-6D4C-8BEA-16290D086F0E}" type="slidenum">
              <a:rPr lang="en-US" smtClean="0"/>
              <a:t>‹#›</a:t>
            </a:fld>
            <a:endParaRPr lang="en-US"/>
          </a:p>
        </p:txBody>
      </p:sp>
      <p:pic>
        <p:nvPicPr>
          <p:cNvPr id="8" name="Google Shape;85;p13" descr="NHACCR.png">
            <a:extLst>
              <a:ext uri="{FF2B5EF4-FFF2-40B4-BE49-F238E27FC236}">
                <a16:creationId xmlns:a16="http://schemas.microsoft.com/office/drawing/2014/main" id="{67D28CDB-BF73-5F41-83A0-81F372FFC90C}"/>
              </a:ext>
            </a:extLst>
          </p:cNvPr>
          <p:cNvPicPr preferRelativeResize="0"/>
          <p:nvPr userDrawn="1"/>
        </p:nvPicPr>
        <p:blipFill rotWithShape="1">
          <a:blip r:embed="rId2">
            <a:alphaModFix/>
          </a:blip>
          <a:srcRect/>
          <a:stretch/>
        </p:blipFill>
        <p:spPr>
          <a:xfrm>
            <a:off x="9982200" y="5995988"/>
            <a:ext cx="2178050" cy="725487"/>
          </a:xfrm>
          <a:prstGeom prst="rect">
            <a:avLst/>
          </a:prstGeom>
          <a:noFill/>
          <a:ln>
            <a:noFill/>
          </a:ln>
        </p:spPr>
      </p:pic>
    </p:spTree>
    <p:extLst>
      <p:ext uri="{BB962C8B-B14F-4D97-AF65-F5344CB8AC3E}">
        <p14:creationId xmlns:p14="http://schemas.microsoft.com/office/powerpoint/2010/main" val="346110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57B7A-7321-464B-8241-8F7345E4F7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93008B-A733-754A-8A34-E62378588B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1468351-0238-E748-8E06-93CE8C0686F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C0FB71-6E6C-C24A-9835-15C1962607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54AEDD-92A6-614B-AA10-4267ABAD73C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EDCC11-3672-EF43-9408-AB8B0B96AC18}"/>
              </a:ext>
            </a:extLst>
          </p:cNvPr>
          <p:cNvSpPr>
            <a:spLocks noGrp="1"/>
          </p:cNvSpPr>
          <p:nvPr>
            <p:ph type="dt" sz="half" idx="10"/>
          </p:nvPr>
        </p:nvSpPr>
        <p:spPr/>
        <p:txBody>
          <a:bodyPr/>
          <a:lstStyle/>
          <a:p>
            <a:fld id="{5716C817-BE71-DD4B-A052-64C06DBB12C1}" type="datetimeFigureOut">
              <a:rPr lang="en-US" smtClean="0"/>
              <a:t>9/20/19</a:t>
            </a:fld>
            <a:endParaRPr lang="en-US"/>
          </a:p>
        </p:txBody>
      </p:sp>
      <p:sp>
        <p:nvSpPr>
          <p:cNvPr id="8" name="Footer Placeholder 7">
            <a:extLst>
              <a:ext uri="{FF2B5EF4-FFF2-40B4-BE49-F238E27FC236}">
                <a16:creationId xmlns:a16="http://schemas.microsoft.com/office/drawing/2014/main" id="{D2C9BDA7-34B4-7F47-960D-E56A68F328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6DF692-A1C0-A047-BA30-AB6E0C5E9034}"/>
              </a:ext>
            </a:extLst>
          </p:cNvPr>
          <p:cNvSpPr>
            <a:spLocks noGrp="1"/>
          </p:cNvSpPr>
          <p:nvPr>
            <p:ph type="sldNum" sz="quarter" idx="12"/>
          </p:nvPr>
        </p:nvSpPr>
        <p:spPr/>
        <p:txBody>
          <a:bodyPr/>
          <a:lstStyle/>
          <a:p>
            <a:fld id="{D6AF39C6-2BC5-6D4C-8BEA-16290D086F0E}" type="slidenum">
              <a:rPr lang="en-US" smtClean="0"/>
              <a:t>‹#›</a:t>
            </a:fld>
            <a:endParaRPr lang="en-US"/>
          </a:p>
        </p:txBody>
      </p:sp>
      <p:pic>
        <p:nvPicPr>
          <p:cNvPr id="10" name="Google Shape;85;p13" descr="NHACCR.png">
            <a:extLst>
              <a:ext uri="{FF2B5EF4-FFF2-40B4-BE49-F238E27FC236}">
                <a16:creationId xmlns:a16="http://schemas.microsoft.com/office/drawing/2014/main" id="{B81E0408-0BB4-5E42-AD31-DA706AB4507A}"/>
              </a:ext>
            </a:extLst>
          </p:cNvPr>
          <p:cNvPicPr preferRelativeResize="0"/>
          <p:nvPr userDrawn="1"/>
        </p:nvPicPr>
        <p:blipFill rotWithShape="1">
          <a:blip r:embed="rId2">
            <a:alphaModFix/>
          </a:blip>
          <a:srcRect/>
          <a:stretch/>
        </p:blipFill>
        <p:spPr>
          <a:xfrm>
            <a:off x="9982200" y="5995988"/>
            <a:ext cx="2178050" cy="725487"/>
          </a:xfrm>
          <a:prstGeom prst="rect">
            <a:avLst/>
          </a:prstGeom>
          <a:noFill/>
          <a:ln>
            <a:noFill/>
          </a:ln>
        </p:spPr>
      </p:pic>
    </p:spTree>
    <p:extLst>
      <p:ext uri="{BB962C8B-B14F-4D97-AF65-F5344CB8AC3E}">
        <p14:creationId xmlns:p14="http://schemas.microsoft.com/office/powerpoint/2010/main" val="3749631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E7466-5EE0-704F-A6E3-947DBEFDFC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8792FA-0AF4-CD47-8C6C-FB0E7D030CB4}"/>
              </a:ext>
            </a:extLst>
          </p:cNvPr>
          <p:cNvSpPr>
            <a:spLocks noGrp="1"/>
          </p:cNvSpPr>
          <p:nvPr>
            <p:ph type="dt" sz="half" idx="10"/>
          </p:nvPr>
        </p:nvSpPr>
        <p:spPr/>
        <p:txBody>
          <a:bodyPr/>
          <a:lstStyle/>
          <a:p>
            <a:fld id="{5716C817-BE71-DD4B-A052-64C06DBB12C1}" type="datetimeFigureOut">
              <a:rPr lang="en-US" smtClean="0"/>
              <a:t>9/20/19</a:t>
            </a:fld>
            <a:endParaRPr lang="en-US"/>
          </a:p>
        </p:txBody>
      </p:sp>
      <p:sp>
        <p:nvSpPr>
          <p:cNvPr id="4" name="Footer Placeholder 3">
            <a:extLst>
              <a:ext uri="{FF2B5EF4-FFF2-40B4-BE49-F238E27FC236}">
                <a16:creationId xmlns:a16="http://schemas.microsoft.com/office/drawing/2014/main" id="{ED6BD230-B83C-E949-A629-62577228E6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16C1B1-BF81-BB49-989B-CD04B809D215}"/>
              </a:ext>
            </a:extLst>
          </p:cNvPr>
          <p:cNvSpPr>
            <a:spLocks noGrp="1"/>
          </p:cNvSpPr>
          <p:nvPr>
            <p:ph type="sldNum" sz="quarter" idx="12"/>
          </p:nvPr>
        </p:nvSpPr>
        <p:spPr/>
        <p:txBody>
          <a:bodyPr/>
          <a:lstStyle/>
          <a:p>
            <a:fld id="{D6AF39C6-2BC5-6D4C-8BEA-16290D086F0E}" type="slidenum">
              <a:rPr lang="en-US" smtClean="0"/>
              <a:t>‹#›</a:t>
            </a:fld>
            <a:endParaRPr lang="en-US"/>
          </a:p>
        </p:txBody>
      </p:sp>
      <p:pic>
        <p:nvPicPr>
          <p:cNvPr id="6" name="Google Shape;85;p13" descr="NHACCR.png">
            <a:extLst>
              <a:ext uri="{FF2B5EF4-FFF2-40B4-BE49-F238E27FC236}">
                <a16:creationId xmlns:a16="http://schemas.microsoft.com/office/drawing/2014/main" id="{268BAEBD-AFCB-6144-9AD3-115266C81950}"/>
              </a:ext>
            </a:extLst>
          </p:cNvPr>
          <p:cNvPicPr preferRelativeResize="0"/>
          <p:nvPr userDrawn="1"/>
        </p:nvPicPr>
        <p:blipFill rotWithShape="1">
          <a:blip r:embed="rId2">
            <a:alphaModFix/>
          </a:blip>
          <a:srcRect/>
          <a:stretch/>
        </p:blipFill>
        <p:spPr>
          <a:xfrm>
            <a:off x="9982200" y="5995988"/>
            <a:ext cx="2178050" cy="725487"/>
          </a:xfrm>
          <a:prstGeom prst="rect">
            <a:avLst/>
          </a:prstGeom>
          <a:noFill/>
          <a:ln>
            <a:noFill/>
          </a:ln>
        </p:spPr>
      </p:pic>
    </p:spTree>
    <p:extLst>
      <p:ext uri="{BB962C8B-B14F-4D97-AF65-F5344CB8AC3E}">
        <p14:creationId xmlns:p14="http://schemas.microsoft.com/office/powerpoint/2010/main" val="270513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42C941-5996-814F-85E5-4A739DFC363E}"/>
              </a:ext>
            </a:extLst>
          </p:cNvPr>
          <p:cNvSpPr>
            <a:spLocks noGrp="1"/>
          </p:cNvSpPr>
          <p:nvPr>
            <p:ph type="dt" sz="half" idx="10"/>
          </p:nvPr>
        </p:nvSpPr>
        <p:spPr/>
        <p:txBody>
          <a:bodyPr/>
          <a:lstStyle/>
          <a:p>
            <a:fld id="{5716C817-BE71-DD4B-A052-64C06DBB12C1}" type="datetimeFigureOut">
              <a:rPr lang="en-US" smtClean="0"/>
              <a:t>9/20/19</a:t>
            </a:fld>
            <a:endParaRPr lang="en-US"/>
          </a:p>
        </p:txBody>
      </p:sp>
      <p:sp>
        <p:nvSpPr>
          <p:cNvPr id="3" name="Footer Placeholder 2">
            <a:extLst>
              <a:ext uri="{FF2B5EF4-FFF2-40B4-BE49-F238E27FC236}">
                <a16:creationId xmlns:a16="http://schemas.microsoft.com/office/drawing/2014/main" id="{7248DA7C-9155-0C49-83BF-49D77EA8B8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43AB81-75A9-1546-BCF8-AA94436E29B9}"/>
              </a:ext>
            </a:extLst>
          </p:cNvPr>
          <p:cNvSpPr>
            <a:spLocks noGrp="1"/>
          </p:cNvSpPr>
          <p:nvPr>
            <p:ph type="sldNum" sz="quarter" idx="12"/>
          </p:nvPr>
        </p:nvSpPr>
        <p:spPr/>
        <p:txBody>
          <a:bodyPr/>
          <a:lstStyle/>
          <a:p>
            <a:fld id="{D6AF39C6-2BC5-6D4C-8BEA-16290D086F0E}" type="slidenum">
              <a:rPr lang="en-US" smtClean="0"/>
              <a:t>‹#›</a:t>
            </a:fld>
            <a:endParaRPr lang="en-US"/>
          </a:p>
        </p:txBody>
      </p:sp>
      <p:pic>
        <p:nvPicPr>
          <p:cNvPr id="5" name="Google Shape;85;p13" descr="NHACCR.png">
            <a:extLst>
              <a:ext uri="{FF2B5EF4-FFF2-40B4-BE49-F238E27FC236}">
                <a16:creationId xmlns:a16="http://schemas.microsoft.com/office/drawing/2014/main" id="{3152BA97-455F-5048-AF8E-2681BE063C12}"/>
              </a:ext>
            </a:extLst>
          </p:cNvPr>
          <p:cNvPicPr preferRelativeResize="0"/>
          <p:nvPr userDrawn="1"/>
        </p:nvPicPr>
        <p:blipFill rotWithShape="1">
          <a:blip r:embed="rId2">
            <a:alphaModFix/>
          </a:blip>
          <a:srcRect/>
          <a:stretch/>
        </p:blipFill>
        <p:spPr>
          <a:xfrm>
            <a:off x="9982200" y="5995988"/>
            <a:ext cx="2178050" cy="725487"/>
          </a:xfrm>
          <a:prstGeom prst="rect">
            <a:avLst/>
          </a:prstGeom>
          <a:noFill/>
          <a:ln>
            <a:noFill/>
          </a:ln>
        </p:spPr>
      </p:pic>
    </p:spTree>
    <p:extLst>
      <p:ext uri="{BB962C8B-B14F-4D97-AF65-F5344CB8AC3E}">
        <p14:creationId xmlns:p14="http://schemas.microsoft.com/office/powerpoint/2010/main" val="88327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F82E8-D9AB-1642-ABA2-2C4D3DE08A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16538B-E440-5349-9A7F-F1F90648B0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6172A6-E3BF-8F42-AA0E-9DF82742B3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4BDA343-8230-FC4F-8BD0-0B49DF02F5CD}"/>
              </a:ext>
            </a:extLst>
          </p:cNvPr>
          <p:cNvSpPr>
            <a:spLocks noGrp="1"/>
          </p:cNvSpPr>
          <p:nvPr>
            <p:ph type="dt" sz="half" idx="10"/>
          </p:nvPr>
        </p:nvSpPr>
        <p:spPr/>
        <p:txBody>
          <a:bodyPr/>
          <a:lstStyle/>
          <a:p>
            <a:fld id="{5716C817-BE71-DD4B-A052-64C06DBB12C1}" type="datetimeFigureOut">
              <a:rPr lang="en-US" smtClean="0"/>
              <a:t>9/20/19</a:t>
            </a:fld>
            <a:endParaRPr lang="en-US"/>
          </a:p>
        </p:txBody>
      </p:sp>
      <p:sp>
        <p:nvSpPr>
          <p:cNvPr id="6" name="Footer Placeholder 5">
            <a:extLst>
              <a:ext uri="{FF2B5EF4-FFF2-40B4-BE49-F238E27FC236}">
                <a16:creationId xmlns:a16="http://schemas.microsoft.com/office/drawing/2014/main" id="{AB145BBD-9480-C24C-A0BC-179E09F41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2A80C2-8283-A948-A02F-9AA280086416}"/>
              </a:ext>
            </a:extLst>
          </p:cNvPr>
          <p:cNvSpPr>
            <a:spLocks noGrp="1"/>
          </p:cNvSpPr>
          <p:nvPr>
            <p:ph type="sldNum" sz="quarter" idx="12"/>
          </p:nvPr>
        </p:nvSpPr>
        <p:spPr/>
        <p:txBody>
          <a:bodyPr/>
          <a:lstStyle/>
          <a:p>
            <a:fld id="{D6AF39C6-2BC5-6D4C-8BEA-16290D086F0E}" type="slidenum">
              <a:rPr lang="en-US" smtClean="0"/>
              <a:t>‹#›</a:t>
            </a:fld>
            <a:endParaRPr lang="en-US"/>
          </a:p>
        </p:txBody>
      </p:sp>
      <p:pic>
        <p:nvPicPr>
          <p:cNvPr id="8" name="Google Shape;85;p13" descr="NHACCR.png">
            <a:extLst>
              <a:ext uri="{FF2B5EF4-FFF2-40B4-BE49-F238E27FC236}">
                <a16:creationId xmlns:a16="http://schemas.microsoft.com/office/drawing/2014/main" id="{6DA174DE-1C1B-3245-B178-44839408A740}"/>
              </a:ext>
            </a:extLst>
          </p:cNvPr>
          <p:cNvPicPr preferRelativeResize="0"/>
          <p:nvPr userDrawn="1"/>
        </p:nvPicPr>
        <p:blipFill rotWithShape="1">
          <a:blip r:embed="rId2">
            <a:alphaModFix/>
          </a:blip>
          <a:srcRect/>
          <a:stretch/>
        </p:blipFill>
        <p:spPr>
          <a:xfrm>
            <a:off x="9982200" y="5995988"/>
            <a:ext cx="2178050" cy="725487"/>
          </a:xfrm>
          <a:prstGeom prst="rect">
            <a:avLst/>
          </a:prstGeom>
          <a:noFill/>
          <a:ln>
            <a:noFill/>
          </a:ln>
        </p:spPr>
      </p:pic>
    </p:spTree>
    <p:extLst>
      <p:ext uri="{BB962C8B-B14F-4D97-AF65-F5344CB8AC3E}">
        <p14:creationId xmlns:p14="http://schemas.microsoft.com/office/powerpoint/2010/main" val="503894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BBA1-3B1C-F947-BB1F-64593412FA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AA8E07-0F71-CE41-8153-720F36DF94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3DB532-2AC3-244E-9CFD-F8802346E3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6788A2-87F5-0B44-94D9-002AF0106686}"/>
              </a:ext>
            </a:extLst>
          </p:cNvPr>
          <p:cNvSpPr>
            <a:spLocks noGrp="1"/>
          </p:cNvSpPr>
          <p:nvPr>
            <p:ph type="dt" sz="half" idx="10"/>
          </p:nvPr>
        </p:nvSpPr>
        <p:spPr/>
        <p:txBody>
          <a:bodyPr/>
          <a:lstStyle/>
          <a:p>
            <a:fld id="{5716C817-BE71-DD4B-A052-64C06DBB12C1}" type="datetimeFigureOut">
              <a:rPr lang="en-US" smtClean="0"/>
              <a:t>9/20/19</a:t>
            </a:fld>
            <a:endParaRPr lang="en-US"/>
          </a:p>
        </p:txBody>
      </p:sp>
      <p:sp>
        <p:nvSpPr>
          <p:cNvPr id="6" name="Footer Placeholder 5">
            <a:extLst>
              <a:ext uri="{FF2B5EF4-FFF2-40B4-BE49-F238E27FC236}">
                <a16:creationId xmlns:a16="http://schemas.microsoft.com/office/drawing/2014/main" id="{6979B1D4-0B7D-4048-9483-D06E5D6205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245D42-9272-A049-9B41-6A85C91AD9E5}"/>
              </a:ext>
            </a:extLst>
          </p:cNvPr>
          <p:cNvSpPr>
            <a:spLocks noGrp="1"/>
          </p:cNvSpPr>
          <p:nvPr>
            <p:ph type="sldNum" sz="quarter" idx="12"/>
          </p:nvPr>
        </p:nvSpPr>
        <p:spPr/>
        <p:txBody>
          <a:bodyPr/>
          <a:lstStyle/>
          <a:p>
            <a:fld id="{D6AF39C6-2BC5-6D4C-8BEA-16290D086F0E}" type="slidenum">
              <a:rPr lang="en-US" smtClean="0"/>
              <a:t>‹#›</a:t>
            </a:fld>
            <a:endParaRPr lang="en-US"/>
          </a:p>
        </p:txBody>
      </p:sp>
      <p:pic>
        <p:nvPicPr>
          <p:cNvPr id="8" name="Google Shape;85;p13" descr="NHACCR.png">
            <a:extLst>
              <a:ext uri="{FF2B5EF4-FFF2-40B4-BE49-F238E27FC236}">
                <a16:creationId xmlns:a16="http://schemas.microsoft.com/office/drawing/2014/main" id="{D95F4CB4-89D5-A34F-BD8F-05A1F5986E68}"/>
              </a:ext>
            </a:extLst>
          </p:cNvPr>
          <p:cNvPicPr preferRelativeResize="0"/>
          <p:nvPr userDrawn="1"/>
        </p:nvPicPr>
        <p:blipFill rotWithShape="1">
          <a:blip r:embed="rId2">
            <a:alphaModFix/>
          </a:blip>
          <a:srcRect/>
          <a:stretch/>
        </p:blipFill>
        <p:spPr>
          <a:xfrm>
            <a:off x="9982200" y="5995988"/>
            <a:ext cx="2178050" cy="725487"/>
          </a:xfrm>
          <a:prstGeom prst="rect">
            <a:avLst/>
          </a:prstGeom>
          <a:noFill/>
          <a:ln>
            <a:noFill/>
          </a:ln>
        </p:spPr>
      </p:pic>
    </p:spTree>
    <p:extLst>
      <p:ext uri="{BB962C8B-B14F-4D97-AF65-F5344CB8AC3E}">
        <p14:creationId xmlns:p14="http://schemas.microsoft.com/office/powerpoint/2010/main" val="624312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EF0C7C-5825-CC4B-85BB-FB867B4BFA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dirty="0">
                <a:ln>
                  <a:noFill/>
                </a:ln>
                <a:solidFill>
                  <a:srgbClr val="66BE97"/>
                </a:solidFill>
                <a:effectLst/>
                <a:uLnTx/>
                <a:uFillTx/>
                <a:latin typeface="Lato"/>
                <a:ea typeface="Lato"/>
                <a:cs typeface="Lato"/>
                <a:sym typeface="Lato"/>
              </a:rPr>
              <a:t>Write Here Your Title</a:t>
            </a:r>
            <a:endParaRPr kumimoji="0" lang="en-US" sz="8000" b="1" i="0" u="none" strike="noStrike" kern="0" cap="none" spc="0" normalizeH="0" baseline="0" noProof="0" dirty="0">
              <a:ln>
                <a:noFill/>
              </a:ln>
              <a:solidFill>
                <a:srgbClr val="66BE97"/>
              </a:solidFill>
              <a:effectLst/>
              <a:uLnTx/>
              <a:uFillTx/>
              <a:latin typeface="Lato"/>
              <a:ea typeface="Lato"/>
              <a:cs typeface="Lato"/>
              <a:sym typeface="Lato"/>
            </a:endParaRPr>
          </a:p>
        </p:txBody>
      </p:sp>
      <p:sp>
        <p:nvSpPr>
          <p:cNvPr id="3" name="Text Placeholder 2">
            <a:extLst>
              <a:ext uri="{FF2B5EF4-FFF2-40B4-BE49-F238E27FC236}">
                <a16:creationId xmlns:a16="http://schemas.microsoft.com/office/drawing/2014/main" id="{0F375A1E-81A5-DC4F-B426-C933204E3B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81A748-FC88-D14C-8609-4535A3A78F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16C817-BE71-DD4B-A052-64C06DBB12C1}" type="datetimeFigureOut">
              <a:rPr lang="en-US" smtClean="0"/>
              <a:t>9/20/19</a:t>
            </a:fld>
            <a:endParaRPr lang="en-US"/>
          </a:p>
        </p:txBody>
      </p:sp>
      <p:sp>
        <p:nvSpPr>
          <p:cNvPr id="5" name="Footer Placeholder 4">
            <a:extLst>
              <a:ext uri="{FF2B5EF4-FFF2-40B4-BE49-F238E27FC236}">
                <a16:creationId xmlns:a16="http://schemas.microsoft.com/office/drawing/2014/main" id="{DF64A57A-C7E8-A44D-BC50-8CDD5A7141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47AFD5-319F-2E43-965F-B4B8ABB162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AF39C6-2BC5-6D4C-8BEA-16290D086F0E}" type="slidenum">
              <a:rPr lang="en-US" smtClean="0"/>
              <a:t>‹#›</a:t>
            </a:fld>
            <a:endParaRPr lang="en-US"/>
          </a:p>
        </p:txBody>
      </p:sp>
    </p:spTree>
    <p:extLst>
      <p:ext uri="{BB962C8B-B14F-4D97-AF65-F5344CB8AC3E}">
        <p14:creationId xmlns:p14="http://schemas.microsoft.com/office/powerpoint/2010/main" val="548439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indent="0" algn="l" defTabSz="914400" rtl="0" eaLnBrk="1" fontAlgn="auto" latinLnBrk="0" hangingPunct="1">
        <a:lnSpc>
          <a:spcPct val="100000"/>
        </a:lnSpc>
        <a:spcBef>
          <a:spcPts val="0"/>
        </a:spcBef>
        <a:spcAft>
          <a:spcPts val="0"/>
        </a:spcAft>
        <a:buClr>
          <a:srgbClr val="000000"/>
        </a:buClr>
        <a:buSzTx/>
        <a:buFont typeface="Arial"/>
        <a:buNone/>
        <a:tabLst/>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education.nh.gov/data/attendance.htm#district" TargetMode="External"/><Relationship Id="rId2" Type="http://schemas.openxmlformats.org/officeDocument/2006/relationships/hyperlink" Target="https://www.newenglandssc.org/resources/common-data-project/" TargetMode="External"/><Relationship Id="rId1" Type="http://schemas.openxmlformats.org/officeDocument/2006/relationships/slideLayout" Target="../slideLayouts/slideLayout2.xml"/><Relationship Id="rId4" Type="http://schemas.openxmlformats.org/officeDocument/2006/relationships/hyperlink" Target="https://www2.ed.gov/about/offices/list/ocr/docs/crdc-2015-16.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8FFF-FAF8-A142-A8B0-157C21533A63}"/>
              </a:ext>
            </a:extLst>
          </p:cNvPr>
          <p:cNvSpPr>
            <a:spLocks noGrp="1"/>
          </p:cNvSpPr>
          <p:nvPr>
            <p:ph type="ctrTitle"/>
          </p:nvPr>
        </p:nvSpPr>
        <p:spPr>
          <a:xfrm>
            <a:off x="1523999" y="1122363"/>
            <a:ext cx="9934575" cy="2387600"/>
          </a:xfrm>
        </p:spPr>
        <p:txBody>
          <a:bodyPr>
            <a:normAutofit/>
          </a:bodyPr>
          <a:lstStyle/>
          <a:p>
            <a:pPr lvl="0"/>
            <a:r>
              <a:rPr lang="en-US" b="1" dirty="0">
                <a:solidFill>
                  <a:schemeClr val="lt1"/>
                </a:solidFill>
                <a:latin typeface="Lato"/>
                <a:ea typeface="Lato"/>
                <a:cs typeface="Lato"/>
                <a:sym typeface="Lato"/>
              </a:rPr>
              <a:t>NH’s College and Career Readiness Research	</a:t>
            </a:r>
            <a:endParaRPr lang="en-US" sz="8800" b="1" dirty="0">
              <a:solidFill>
                <a:schemeClr val="lt1"/>
              </a:solidFill>
              <a:latin typeface="Lato"/>
              <a:ea typeface="Lato"/>
              <a:cs typeface="Lato"/>
              <a:sym typeface="Lato"/>
            </a:endParaRPr>
          </a:p>
        </p:txBody>
      </p:sp>
      <p:sp>
        <p:nvSpPr>
          <p:cNvPr id="3" name="Subtitle 2">
            <a:extLst>
              <a:ext uri="{FF2B5EF4-FFF2-40B4-BE49-F238E27FC236}">
                <a16:creationId xmlns:a16="http://schemas.microsoft.com/office/drawing/2014/main" id="{C93DB3F4-0025-2B40-8A96-554659C6551F}"/>
              </a:ext>
            </a:extLst>
          </p:cNvPr>
          <p:cNvSpPr>
            <a:spLocks noGrp="1"/>
          </p:cNvSpPr>
          <p:nvPr>
            <p:ph type="subTitle" idx="1"/>
          </p:nvPr>
        </p:nvSpPr>
        <p:spPr/>
        <p:txBody>
          <a:bodyPr/>
          <a:lstStyle/>
          <a:p>
            <a:r>
              <a:rPr lang="en-US" sz="2800" b="1" i="1" dirty="0"/>
              <a:t>Fall 2019</a:t>
            </a:r>
          </a:p>
          <a:p>
            <a:r>
              <a:rPr lang="en-US" sz="2800" i="1" dirty="0">
                <a:solidFill>
                  <a:srgbClr val="C00000"/>
                </a:solidFill>
              </a:rPr>
              <a:t>Preliminary Findings </a:t>
            </a:r>
          </a:p>
          <a:p>
            <a:endParaRPr lang="en-US" i="1" dirty="0">
              <a:solidFill>
                <a:srgbClr val="C00000"/>
              </a:solidFill>
            </a:endParaRPr>
          </a:p>
        </p:txBody>
      </p:sp>
    </p:spTree>
    <p:extLst>
      <p:ext uri="{BB962C8B-B14F-4D97-AF65-F5344CB8AC3E}">
        <p14:creationId xmlns:p14="http://schemas.microsoft.com/office/powerpoint/2010/main" val="2285850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B9554-F41E-2649-ADD3-D84C0A60FA8D}"/>
              </a:ext>
            </a:extLst>
          </p:cNvPr>
          <p:cNvSpPr>
            <a:spLocks noGrp="1"/>
          </p:cNvSpPr>
          <p:nvPr>
            <p:ph type="ctrTitle"/>
          </p:nvPr>
        </p:nvSpPr>
        <p:spPr/>
        <p:txBody>
          <a:bodyPr/>
          <a:lstStyle/>
          <a:p>
            <a:r>
              <a:rPr lang="en-US" dirty="0"/>
              <a:t>NH Graduation Rates </a:t>
            </a:r>
          </a:p>
        </p:txBody>
      </p:sp>
    </p:spTree>
    <p:extLst>
      <p:ext uri="{BB962C8B-B14F-4D97-AF65-F5344CB8AC3E}">
        <p14:creationId xmlns:p14="http://schemas.microsoft.com/office/powerpoint/2010/main" val="3741958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6579F0-22D8-D54E-95F2-52F1A040FEEF}"/>
              </a:ext>
            </a:extLst>
          </p:cNvPr>
          <p:cNvPicPr>
            <a:picLocks noChangeAspect="1"/>
          </p:cNvPicPr>
          <p:nvPr/>
        </p:nvPicPr>
        <p:blipFill>
          <a:blip r:embed="rId3"/>
          <a:stretch>
            <a:fillRect/>
          </a:stretch>
        </p:blipFill>
        <p:spPr>
          <a:xfrm>
            <a:off x="0" y="0"/>
            <a:ext cx="12350750" cy="6858000"/>
          </a:xfrm>
          <a:prstGeom prst="rect">
            <a:avLst/>
          </a:prstGeom>
        </p:spPr>
      </p:pic>
    </p:spTree>
    <p:extLst>
      <p:ext uri="{BB962C8B-B14F-4D97-AF65-F5344CB8AC3E}">
        <p14:creationId xmlns:p14="http://schemas.microsoft.com/office/powerpoint/2010/main" val="417492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507EA4-F4E9-0344-9ABF-9CB643377907}"/>
              </a:ext>
            </a:extLst>
          </p:cNvPr>
          <p:cNvSpPr>
            <a:spLocks noChangeArrowheads="1"/>
          </p:cNvSpPr>
          <p:nvPr/>
        </p:nvSpPr>
        <p:spPr bwMode="auto">
          <a:xfrm>
            <a:off x="0" y="-1"/>
            <a:ext cx="281147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01A13487-81BB-3A49-8AE4-99674C06C7A0}"/>
              </a:ext>
            </a:extLst>
          </p:cNvPr>
          <p:cNvPicPr>
            <a:picLocks noChangeAspect="1"/>
          </p:cNvPicPr>
          <p:nvPr/>
        </p:nvPicPr>
        <p:blipFill>
          <a:blip r:embed="rId3"/>
          <a:stretch>
            <a:fillRect/>
          </a:stretch>
        </p:blipFill>
        <p:spPr>
          <a:xfrm>
            <a:off x="-71439" y="45718"/>
            <a:ext cx="12334877" cy="6858001"/>
          </a:xfrm>
          <a:prstGeom prst="rect">
            <a:avLst/>
          </a:prstGeom>
        </p:spPr>
      </p:pic>
    </p:spTree>
    <p:extLst>
      <p:ext uri="{BB962C8B-B14F-4D97-AF65-F5344CB8AC3E}">
        <p14:creationId xmlns:p14="http://schemas.microsoft.com/office/powerpoint/2010/main" val="328507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81220-EF9B-C246-AAA1-8672A01AD60B}"/>
              </a:ext>
            </a:extLst>
          </p:cNvPr>
          <p:cNvSpPr>
            <a:spLocks noGrp="1"/>
          </p:cNvSpPr>
          <p:nvPr>
            <p:ph type="ctrTitle"/>
          </p:nvPr>
        </p:nvSpPr>
        <p:spPr/>
        <p:txBody>
          <a:bodyPr/>
          <a:lstStyle/>
          <a:p>
            <a:r>
              <a:rPr lang="en-US" dirty="0"/>
              <a:t>College Enrollment, Persistence, &amp; Completion </a:t>
            </a:r>
          </a:p>
        </p:txBody>
      </p:sp>
    </p:spTree>
    <p:extLst>
      <p:ext uri="{BB962C8B-B14F-4D97-AF65-F5344CB8AC3E}">
        <p14:creationId xmlns:p14="http://schemas.microsoft.com/office/powerpoint/2010/main" val="3741373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37375BE-9CDC-9D4D-A91D-DE6C40B46A2B}"/>
              </a:ext>
            </a:extLst>
          </p:cNvPr>
          <p:cNvPicPr>
            <a:picLocks noChangeAspect="1"/>
          </p:cNvPicPr>
          <p:nvPr/>
        </p:nvPicPr>
        <p:blipFill>
          <a:blip r:embed="rId3"/>
          <a:stretch>
            <a:fillRect/>
          </a:stretch>
        </p:blipFill>
        <p:spPr>
          <a:xfrm>
            <a:off x="-1" y="0"/>
            <a:ext cx="12350750" cy="6858000"/>
          </a:xfrm>
          <a:prstGeom prst="rect">
            <a:avLst/>
          </a:prstGeom>
        </p:spPr>
      </p:pic>
    </p:spTree>
    <p:extLst>
      <p:ext uri="{BB962C8B-B14F-4D97-AF65-F5344CB8AC3E}">
        <p14:creationId xmlns:p14="http://schemas.microsoft.com/office/powerpoint/2010/main" val="2620432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BB682CE-7762-5447-8E1C-CDB8FFC5055F}"/>
              </a:ext>
            </a:extLst>
          </p:cNvPr>
          <p:cNvPicPr>
            <a:picLocks noChangeAspect="1"/>
          </p:cNvPicPr>
          <p:nvPr/>
        </p:nvPicPr>
        <p:blipFill>
          <a:blip r:embed="rId3"/>
          <a:stretch>
            <a:fillRect/>
          </a:stretch>
        </p:blipFill>
        <p:spPr>
          <a:xfrm>
            <a:off x="-32085" y="0"/>
            <a:ext cx="12319000" cy="6858000"/>
          </a:xfrm>
          <a:prstGeom prst="rect">
            <a:avLst/>
          </a:prstGeom>
        </p:spPr>
      </p:pic>
    </p:spTree>
    <p:extLst>
      <p:ext uri="{BB962C8B-B14F-4D97-AF65-F5344CB8AC3E}">
        <p14:creationId xmlns:p14="http://schemas.microsoft.com/office/powerpoint/2010/main" val="2437828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032D406-8757-024B-BD9B-E4A7281AE89E}"/>
              </a:ext>
            </a:extLst>
          </p:cNvPr>
          <p:cNvPicPr>
            <a:picLocks noChangeAspect="1"/>
          </p:cNvPicPr>
          <p:nvPr/>
        </p:nvPicPr>
        <p:blipFill>
          <a:blip r:embed="rId3"/>
          <a:stretch>
            <a:fillRect/>
          </a:stretch>
        </p:blipFill>
        <p:spPr>
          <a:xfrm>
            <a:off x="-1" y="0"/>
            <a:ext cx="12334875" cy="6858000"/>
          </a:xfrm>
          <a:prstGeom prst="rect">
            <a:avLst/>
          </a:prstGeom>
        </p:spPr>
      </p:pic>
    </p:spTree>
    <p:extLst>
      <p:ext uri="{BB962C8B-B14F-4D97-AF65-F5344CB8AC3E}">
        <p14:creationId xmlns:p14="http://schemas.microsoft.com/office/powerpoint/2010/main" val="2152783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7051-F046-A140-852E-5920ADAD45CE}"/>
              </a:ext>
            </a:extLst>
          </p:cNvPr>
          <p:cNvSpPr>
            <a:spLocks noGrp="1"/>
          </p:cNvSpPr>
          <p:nvPr>
            <p:ph type="ctrTitle"/>
          </p:nvPr>
        </p:nvSpPr>
        <p:spPr/>
        <p:txBody>
          <a:bodyPr/>
          <a:lstStyle/>
          <a:p>
            <a:r>
              <a:rPr lang="en-US" dirty="0"/>
              <a:t>2018 SAT Data</a:t>
            </a:r>
          </a:p>
        </p:txBody>
      </p:sp>
      <p:sp>
        <p:nvSpPr>
          <p:cNvPr id="3" name="Subtitle 2">
            <a:extLst>
              <a:ext uri="{FF2B5EF4-FFF2-40B4-BE49-F238E27FC236}">
                <a16:creationId xmlns:a16="http://schemas.microsoft.com/office/drawing/2014/main" id="{7AB0E647-402E-B441-ACD5-DAFC4A55C7D7}"/>
              </a:ext>
            </a:extLst>
          </p:cNvPr>
          <p:cNvSpPr>
            <a:spLocks noGrp="1"/>
          </p:cNvSpPr>
          <p:nvPr>
            <p:ph type="subTitle" idx="1"/>
          </p:nvPr>
        </p:nvSpPr>
        <p:spPr/>
        <p:txBody>
          <a:bodyPr/>
          <a:lstStyle/>
          <a:p>
            <a:r>
              <a:rPr lang="en-US" dirty="0"/>
              <a:t>Junior Test day </a:t>
            </a:r>
          </a:p>
        </p:txBody>
      </p:sp>
    </p:spTree>
    <p:extLst>
      <p:ext uri="{BB962C8B-B14F-4D97-AF65-F5344CB8AC3E}">
        <p14:creationId xmlns:p14="http://schemas.microsoft.com/office/powerpoint/2010/main" val="2791238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ell phone&#10;&#10;Description automatically generated">
            <a:extLst>
              <a:ext uri="{FF2B5EF4-FFF2-40B4-BE49-F238E27FC236}">
                <a16:creationId xmlns:a16="http://schemas.microsoft.com/office/drawing/2014/main" id="{1CC1C9B3-081C-7641-8F36-423D229F958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43467" y="1111672"/>
            <a:ext cx="10905066" cy="4634655"/>
          </a:xfrm>
          <a:prstGeom prst="rect">
            <a:avLst/>
          </a:prstGeom>
        </p:spPr>
      </p:pic>
      <p:sp>
        <p:nvSpPr>
          <p:cNvPr id="3" name="TextBox 2">
            <a:extLst>
              <a:ext uri="{FF2B5EF4-FFF2-40B4-BE49-F238E27FC236}">
                <a16:creationId xmlns:a16="http://schemas.microsoft.com/office/drawing/2014/main" id="{FC1AED73-6357-B44B-9F20-43A902B9D7CC}"/>
              </a:ext>
            </a:extLst>
          </p:cNvPr>
          <p:cNvSpPr txBox="1"/>
          <p:nvPr/>
        </p:nvSpPr>
        <p:spPr>
          <a:xfrm>
            <a:off x="2849217" y="715617"/>
            <a:ext cx="5499653" cy="1384995"/>
          </a:xfrm>
          <a:prstGeom prst="rect">
            <a:avLst/>
          </a:prstGeom>
          <a:noFill/>
        </p:spPr>
        <p:txBody>
          <a:bodyPr wrap="square" rtlCol="0">
            <a:spAutoFit/>
          </a:bodyPr>
          <a:lstStyle/>
          <a:p>
            <a:pPr algn="ctr"/>
            <a:r>
              <a:rPr lang="en-US" sz="3200" b="1" dirty="0"/>
              <a:t>NH SAT Data</a:t>
            </a:r>
          </a:p>
          <a:p>
            <a:pPr algn="ctr"/>
            <a:r>
              <a:rPr lang="en-US" sz="2000" dirty="0"/>
              <a:t>Sub-Group Reporting </a:t>
            </a:r>
          </a:p>
          <a:p>
            <a:pPr algn="ctr"/>
            <a:r>
              <a:rPr lang="en-US" sz="3200" b="1" dirty="0"/>
              <a:t> </a:t>
            </a:r>
          </a:p>
        </p:txBody>
      </p:sp>
    </p:spTree>
    <p:extLst>
      <p:ext uri="{BB962C8B-B14F-4D97-AF65-F5344CB8AC3E}">
        <p14:creationId xmlns:p14="http://schemas.microsoft.com/office/powerpoint/2010/main" val="1910210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B5F0123E-D2F6-AA4E-A74A-50A2B847DC2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07390" y="387457"/>
            <a:ext cx="8973518" cy="6183823"/>
          </a:xfrm>
          <a:prstGeom prst="rect">
            <a:avLst/>
          </a:prstGeom>
        </p:spPr>
      </p:pic>
    </p:spTree>
    <p:extLst>
      <p:ext uri="{BB962C8B-B14F-4D97-AF65-F5344CB8AC3E}">
        <p14:creationId xmlns:p14="http://schemas.microsoft.com/office/powerpoint/2010/main" val="1775887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CC2AE-3B6C-0949-9365-5C1271E4AB2D}"/>
              </a:ext>
            </a:extLst>
          </p:cNvPr>
          <p:cNvSpPr>
            <a:spLocks noGrp="1"/>
          </p:cNvSpPr>
          <p:nvPr>
            <p:ph type="title"/>
          </p:nvPr>
        </p:nvSpPr>
        <p:spPr/>
        <p:txBody>
          <a:bodyPr/>
          <a:lstStyle/>
          <a:p>
            <a:pPr algn="ctr"/>
            <a:r>
              <a:rPr lang="en-US" b="1" dirty="0"/>
              <a:t>Executive Summary of Key Findings </a:t>
            </a:r>
          </a:p>
        </p:txBody>
      </p:sp>
      <p:sp>
        <p:nvSpPr>
          <p:cNvPr id="3" name="Content Placeholder 2">
            <a:extLst>
              <a:ext uri="{FF2B5EF4-FFF2-40B4-BE49-F238E27FC236}">
                <a16:creationId xmlns:a16="http://schemas.microsoft.com/office/drawing/2014/main" id="{84C56DBE-DCBC-DB4C-9826-68279BAE12D5}"/>
              </a:ext>
            </a:extLst>
          </p:cNvPr>
          <p:cNvSpPr>
            <a:spLocks noGrp="1"/>
          </p:cNvSpPr>
          <p:nvPr>
            <p:ph idx="1"/>
          </p:nvPr>
        </p:nvSpPr>
        <p:spPr>
          <a:xfrm>
            <a:off x="523460" y="1359211"/>
            <a:ext cx="10515600" cy="4351338"/>
          </a:xfrm>
        </p:spPr>
        <p:txBody>
          <a:bodyPr/>
          <a:lstStyle/>
          <a:p>
            <a:pPr lvl="0"/>
            <a:r>
              <a:rPr lang="en-US" dirty="0"/>
              <a:t>New Hampshire’s high school graduation rates exceed New England and national rates, but the percent of graduates going to college dropped 4% between 2014-16 and is well below the national average.</a:t>
            </a:r>
          </a:p>
          <a:p>
            <a:pPr lvl="0"/>
            <a:r>
              <a:rPr lang="en-US" dirty="0"/>
              <a:t>Due to demographic shifts, between the 2008-09 and 2018-19 academic years, high school enrollment dropped 14% statewide, with some rural communities seeing declines of 20% or more.</a:t>
            </a:r>
          </a:p>
          <a:p>
            <a:pPr lvl="0"/>
            <a:r>
              <a:rPr lang="en-US" dirty="0"/>
              <a:t>The decline in the number of students continues at younger ages. Between the 2008-09 and 2018-19 academic years, middle school (Grades 5-8) enrollment dropped 11% statewide and elementary school (Grades 1-4) dropped 12%. </a:t>
            </a:r>
          </a:p>
          <a:p>
            <a:pPr marL="0" indent="0">
              <a:buNone/>
            </a:pPr>
            <a:endParaRPr lang="en-US" dirty="0"/>
          </a:p>
        </p:txBody>
      </p:sp>
    </p:spTree>
    <p:extLst>
      <p:ext uri="{BB962C8B-B14F-4D97-AF65-F5344CB8AC3E}">
        <p14:creationId xmlns:p14="http://schemas.microsoft.com/office/powerpoint/2010/main" val="1152631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ell phone&#10;&#10;Description automatically generated">
            <a:extLst>
              <a:ext uri="{FF2B5EF4-FFF2-40B4-BE49-F238E27FC236}">
                <a16:creationId xmlns:a16="http://schemas.microsoft.com/office/drawing/2014/main" id="{F1447E48-EED1-DC4F-B931-1B7DAEA84DB8}"/>
              </a:ext>
            </a:extLst>
          </p:cNvPr>
          <p:cNvPicPr/>
          <p:nvPr/>
        </p:nvPicPr>
        <p:blipFill rotWithShape="1">
          <a:blip r:embed="rId2" cstate="print">
            <a:extLst>
              <a:ext uri="{28A0092B-C50C-407E-A947-70E740481C1C}">
                <a14:useLocalDpi xmlns:a14="http://schemas.microsoft.com/office/drawing/2010/main" val="0"/>
              </a:ext>
            </a:extLst>
          </a:blip>
          <a:srcRect r="10183"/>
          <a:stretch/>
        </p:blipFill>
        <p:spPr bwMode="auto">
          <a:xfrm>
            <a:off x="643467" y="1319424"/>
            <a:ext cx="10905066" cy="4219150"/>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705477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45D80-5A44-7A45-A267-1490D511EE09}"/>
              </a:ext>
            </a:extLst>
          </p:cNvPr>
          <p:cNvSpPr>
            <a:spLocks noGrp="1"/>
          </p:cNvSpPr>
          <p:nvPr>
            <p:ph type="ctrTitle"/>
          </p:nvPr>
        </p:nvSpPr>
        <p:spPr/>
        <p:txBody>
          <a:bodyPr/>
          <a:lstStyle/>
          <a:p>
            <a:r>
              <a:rPr lang="en-US" dirty="0"/>
              <a:t>Access to Rigorous Coursework </a:t>
            </a:r>
          </a:p>
        </p:txBody>
      </p:sp>
    </p:spTree>
    <p:extLst>
      <p:ext uri="{BB962C8B-B14F-4D97-AF65-F5344CB8AC3E}">
        <p14:creationId xmlns:p14="http://schemas.microsoft.com/office/powerpoint/2010/main" val="3836371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8" name="Rectangle 7">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2D8EE0-546A-5340-9735-8ED0E91FD15B}"/>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en-US" sz="3200" b="1">
                <a:solidFill>
                  <a:srgbClr val="262626"/>
                </a:solidFill>
              </a:rPr>
              <a:t>Advanced Placement in New Hampshire</a:t>
            </a:r>
          </a:p>
        </p:txBody>
      </p:sp>
      <p:sp>
        <p:nvSpPr>
          <p:cNvPr id="3" name="Content Placeholder 2">
            <a:extLst>
              <a:ext uri="{FF2B5EF4-FFF2-40B4-BE49-F238E27FC236}">
                <a16:creationId xmlns:a16="http://schemas.microsoft.com/office/drawing/2014/main" id="{AC27ED46-43A6-6344-88F1-33E3E44CB67A}"/>
              </a:ext>
            </a:extLst>
          </p:cNvPr>
          <p:cNvSpPr>
            <a:spLocks noGrp="1"/>
          </p:cNvSpPr>
          <p:nvPr>
            <p:ph idx="1"/>
          </p:nvPr>
        </p:nvSpPr>
        <p:spPr>
          <a:xfrm>
            <a:off x="6049182" y="802638"/>
            <a:ext cx="5408696" cy="5252722"/>
          </a:xfrm>
        </p:spPr>
        <p:txBody>
          <a:bodyPr anchor="ctr">
            <a:normAutofit/>
          </a:bodyPr>
          <a:lstStyle/>
          <a:p>
            <a:pPr marL="0" indent="0">
              <a:buNone/>
            </a:pPr>
            <a:r>
              <a:rPr lang="en-US" sz="2400" dirty="0"/>
              <a:t>74 of 92 high schools (80%) had students enrolled in Advanced Placement courses. </a:t>
            </a:r>
          </a:p>
          <a:p>
            <a:pPr marL="0" indent="0">
              <a:buNone/>
            </a:pPr>
            <a:endParaRPr lang="en-US" sz="2400" dirty="0"/>
          </a:p>
        </p:txBody>
      </p:sp>
    </p:spTree>
    <p:extLst>
      <p:ext uri="{BB962C8B-B14F-4D97-AF65-F5344CB8AC3E}">
        <p14:creationId xmlns:p14="http://schemas.microsoft.com/office/powerpoint/2010/main" val="2161803444"/>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D720-45DC-3846-AF8B-2065352A1BE4}"/>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nSpc>
                <a:spcPct val="90000"/>
              </a:lnSpc>
              <a:spcBef>
                <a:spcPct val="0"/>
              </a:spcBef>
            </a:pPr>
            <a:r>
              <a:rPr lang="en-US" b="1" kern="1200">
                <a:solidFill>
                  <a:schemeClr val="tx1"/>
                </a:solidFill>
                <a:latin typeface="+mj-lt"/>
                <a:ea typeface="+mj-ea"/>
                <a:cs typeface="+mj-cs"/>
              </a:rPr>
              <a:t>Advanced Placement in New Hampshire</a:t>
            </a:r>
          </a:p>
        </p:txBody>
      </p:sp>
      <p:graphicFrame>
        <p:nvGraphicFramePr>
          <p:cNvPr id="4" name="Table 3">
            <a:extLst>
              <a:ext uri="{FF2B5EF4-FFF2-40B4-BE49-F238E27FC236}">
                <a16:creationId xmlns:a16="http://schemas.microsoft.com/office/drawing/2014/main" id="{3A9013A6-647E-1746-87B4-F0691A551E7A}"/>
              </a:ext>
            </a:extLst>
          </p:cNvPr>
          <p:cNvGraphicFramePr>
            <a:graphicFrameLocks noGrp="1"/>
          </p:cNvGraphicFramePr>
          <p:nvPr>
            <p:extLst>
              <p:ext uri="{D42A27DB-BD31-4B8C-83A1-F6EECF244321}">
                <p14:modId xmlns:p14="http://schemas.microsoft.com/office/powerpoint/2010/main" val="821480700"/>
              </p:ext>
            </p:extLst>
          </p:nvPr>
        </p:nvGraphicFramePr>
        <p:xfrm>
          <a:off x="828675" y="2455371"/>
          <a:ext cx="10525127" cy="3091850"/>
        </p:xfrm>
        <a:graphic>
          <a:graphicData uri="http://schemas.openxmlformats.org/drawingml/2006/table">
            <a:tbl>
              <a:tblPr firstRow="1" firstCol="1" bandRow="1">
                <a:tableStyleId>{8EC20E35-A176-4012-BC5E-935CFFF8708E}</a:tableStyleId>
              </a:tblPr>
              <a:tblGrid>
                <a:gridCol w="2074663">
                  <a:extLst>
                    <a:ext uri="{9D8B030D-6E8A-4147-A177-3AD203B41FA5}">
                      <a16:colId xmlns:a16="http://schemas.microsoft.com/office/drawing/2014/main" val="1086698546"/>
                    </a:ext>
                  </a:extLst>
                </a:gridCol>
                <a:gridCol w="1722222">
                  <a:extLst>
                    <a:ext uri="{9D8B030D-6E8A-4147-A177-3AD203B41FA5}">
                      <a16:colId xmlns:a16="http://schemas.microsoft.com/office/drawing/2014/main" val="3033679244"/>
                    </a:ext>
                  </a:extLst>
                </a:gridCol>
                <a:gridCol w="2022392">
                  <a:extLst>
                    <a:ext uri="{9D8B030D-6E8A-4147-A177-3AD203B41FA5}">
                      <a16:colId xmlns:a16="http://schemas.microsoft.com/office/drawing/2014/main" val="3487273565"/>
                    </a:ext>
                  </a:extLst>
                </a:gridCol>
                <a:gridCol w="2352925">
                  <a:extLst>
                    <a:ext uri="{9D8B030D-6E8A-4147-A177-3AD203B41FA5}">
                      <a16:colId xmlns:a16="http://schemas.microsoft.com/office/drawing/2014/main" val="1582246911"/>
                    </a:ext>
                  </a:extLst>
                </a:gridCol>
                <a:gridCol w="2352925">
                  <a:extLst>
                    <a:ext uri="{9D8B030D-6E8A-4147-A177-3AD203B41FA5}">
                      <a16:colId xmlns:a16="http://schemas.microsoft.com/office/drawing/2014/main" val="273001118"/>
                    </a:ext>
                  </a:extLst>
                </a:gridCol>
              </a:tblGrid>
              <a:tr h="618370">
                <a:tc>
                  <a:txBody>
                    <a:bodyPr/>
                    <a:lstStyle/>
                    <a:p>
                      <a:pPr algn="ctr"/>
                      <a:r>
                        <a:rPr lang="en-US" sz="1600"/>
                        <a:t>2015-2016</a:t>
                      </a:r>
                    </a:p>
                  </a:txBody>
                  <a:tcPr marL="83563" marR="83563" marT="41782" marB="41782"/>
                </a:tc>
                <a:tc>
                  <a:txBody>
                    <a:bodyPr/>
                    <a:lstStyle/>
                    <a:p>
                      <a:pPr algn="ctr"/>
                      <a:r>
                        <a:rPr lang="en-US" sz="1600"/>
                        <a:t>Total Students</a:t>
                      </a:r>
                    </a:p>
                  </a:txBody>
                  <a:tcPr marL="83563" marR="83563" marT="41782" marB="41782"/>
                </a:tc>
                <a:tc>
                  <a:txBody>
                    <a:bodyPr/>
                    <a:lstStyle/>
                    <a:p>
                      <a:pPr algn="ctr"/>
                      <a:r>
                        <a:rPr lang="en-US" sz="1600"/>
                        <a:t>% of students enrolled in AP</a:t>
                      </a:r>
                    </a:p>
                  </a:txBody>
                  <a:tcPr marL="83563" marR="83563" marT="41782" marB="41782"/>
                </a:tc>
                <a:tc>
                  <a:txBody>
                    <a:bodyPr/>
                    <a:lstStyle/>
                    <a:p>
                      <a:pPr algn="ctr"/>
                      <a:r>
                        <a:rPr lang="en-US" sz="1600" dirty="0"/>
                        <a:t>% of total high school students</a:t>
                      </a:r>
                    </a:p>
                  </a:txBody>
                  <a:tcPr marL="83563" marR="83563" marT="41782" marB="41782"/>
                </a:tc>
                <a:tc>
                  <a:txBody>
                    <a:bodyPr/>
                    <a:lstStyle/>
                    <a:p>
                      <a:pPr algn="ctr"/>
                      <a:r>
                        <a:rPr lang="en-US" sz="1600"/>
                        <a:t>% of specific cohort in state</a:t>
                      </a:r>
                    </a:p>
                  </a:txBody>
                  <a:tcPr marL="83563" marR="83563" marT="41782" marB="41782"/>
                </a:tc>
                <a:extLst>
                  <a:ext uri="{0D108BD9-81ED-4DB2-BD59-A6C34878D82A}">
                    <a16:rowId xmlns:a16="http://schemas.microsoft.com/office/drawing/2014/main" val="455126842"/>
                  </a:ext>
                </a:extLst>
              </a:tr>
              <a:tr h="618370">
                <a:tc>
                  <a:txBody>
                    <a:bodyPr/>
                    <a:lstStyle/>
                    <a:p>
                      <a:r>
                        <a:rPr lang="en-US" sz="1600"/>
                        <a:t>Total High School Students</a:t>
                      </a:r>
                    </a:p>
                  </a:txBody>
                  <a:tcPr marL="83563" marR="83563" marT="41782" marB="41782"/>
                </a:tc>
                <a:tc>
                  <a:txBody>
                    <a:bodyPr/>
                    <a:lstStyle/>
                    <a:p>
                      <a:pPr algn="ctr"/>
                      <a:r>
                        <a:rPr lang="en-US" sz="1600"/>
                        <a:t>57,435</a:t>
                      </a:r>
                    </a:p>
                  </a:txBody>
                  <a:tcPr marL="83563" marR="83563" marT="41782" marB="41782"/>
                </a:tc>
                <a:tc>
                  <a:txBody>
                    <a:bodyPr/>
                    <a:lstStyle/>
                    <a:p>
                      <a:pPr algn="ctr"/>
                      <a:endParaRPr lang="en-US" sz="1600"/>
                    </a:p>
                  </a:txBody>
                  <a:tcPr marL="83563" marR="83563" marT="41782" marB="41782"/>
                </a:tc>
                <a:tc>
                  <a:txBody>
                    <a:bodyPr/>
                    <a:lstStyle/>
                    <a:p>
                      <a:pPr algn="ctr"/>
                      <a:endParaRPr lang="en-US" sz="1600" dirty="0"/>
                    </a:p>
                  </a:txBody>
                  <a:tcPr marL="83563" marR="83563" marT="41782" marB="41782"/>
                </a:tc>
                <a:tc>
                  <a:txBody>
                    <a:bodyPr/>
                    <a:lstStyle/>
                    <a:p>
                      <a:pPr algn="ctr"/>
                      <a:endParaRPr lang="en-US" sz="1600"/>
                    </a:p>
                  </a:txBody>
                  <a:tcPr marL="83563" marR="83563" marT="41782" marB="41782"/>
                </a:tc>
                <a:extLst>
                  <a:ext uri="{0D108BD9-81ED-4DB2-BD59-A6C34878D82A}">
                    <a16:rowId xmlns:a16="http://schemas.microsoft.com/office/drawing/2014/main" val="2207977249"/>
                  </a:ext>
                </a:extLst>
              </a:tr>
              <a:tr h="618370">
                <a:tc>
                  <a:txBody>
                    <a:bodyPr/>
                    <a:lstStyle/>
                    <a:p>
                      <a:r>
                        <a:rPr lang="en-US" sz="1600"/>
                        <a:t>Students enrolled in AP courses</a:t>
                      </a:r>
                    </a:p>
                  </a:txBody>
                  <a:tcPr marL="83563" marR="83563" marT="41782" marB="41782"/>
                </a:tc>
                <a:tc>
                  <a:txBody>
                    <a:bodyPr/>
                    <a:lstStyle/>
                    <a:p>
                      <a:pPr algn="ctr"/>
                      <a:r>
                        <a:rPr lang="en-US" sz="1600"/>
                        <a:t>7,762</a:t>
                      </a:r>
                    </a:p>
                  </a:txBody>
                  <a:tcPr marL="83563" marR="83563" marT="41782" marB="41782"/>
                </a:tc>
                <a:tc>
                  <a:txBody>
                    <a:bodyPr/>
                    <a:lstStyle/>
                    <a:p>
                      <a:pPr algn="ctr"/>
                      <a:endParaRPr lang="en-US" sz="1600"/>
                    </a:p>
                  </a:txBody>
                  <a:tcPr marL="83563" marR="83563" marT="41782" marB="41782"/>
                </a:tc>
                <a:tc>
                  <a:txBody>
                    <a:bodyPr/>
                    <a:lstStyle/>
                    <a:p>
                      <a:pPr algn="ctr"/>
                      <a:r>
                        <a:rPr lang="en-US" sz="1600"/>
                        <a:t>13.5%</a:t>
                      </a:r>
                    </a:p>
                  </a:txBody>
                  <a:tcPr marL="83563" marR="83563" marT="41782" marB="41782"/>
                </a:tc>
                <a:tc>
                  <a:txBody>
                    <a:bodyPr/>
                    <a:lstStyle/>
                    <a:p>
                      <a:pPr algn="ctr"/>
                      <a:endParaRPr lang="en-US" sz="1600"/>
                    </a:p>
                  </a:txBody>
                  <a:tcPr marL="83563" marR="83563" marT="41782" marB="41782"/>
                </a:tc>
                <a:extLst>
                  <a:ext uri="{0D108BD9-81ED-4DB2-BD59-A6C34878D82A}">
                    <a16:rowId xmlns:a16="http://schemas.microsoft.com/office/drawing/2014/main" val="792689618"/>
                  </a:ext>
                </a:extLst>
              </a:tr>
              <a:tr h="618370">
                <a:tc>
                  <a:txBody>
                    <a:bodyPr/>
                    <a:lstStyle/>
                    <a:p>
                      <a:r>
                        <a:rPr lang="en-US" sz="1600"/>
                        <a:t>Limited English Proficient Students</a:t>
                      </a:r>
                    </a:p>
                  </a:txBody>
                  <a:tcPr marL="83563" marR="83563" marT="41782" marB="41782"/>
                </a:tc>
                <a:tc>
                  <a:txBody>
                    <a:bodyPr/>
                    <a:lstStyle/>
                    <a:p>
                      <a:pPr algn="ctr"/>
                      <a:r>
                        <a:rPr lang="en-US" sz="1600"/>
                        <a:t>41</a:t>
                      </a:r>
                    </a:p>
                  </a:txBody>
                  <a:tcPr marL="83563" marR="83563" marT="41782" marB="41782"/>
                </a:tc>
                <a:tc>
                  <a:txBody>
                    <a:bodyPr/>
                    <a:lstStyle/>
                    <a:p>
                      <a:pPr algn="ctr"/>
                      <a:r>
                        <a:rPr lang="en-US" sz="1600"/>
                        <a:t>0.5%</a:t>
                      </a:r>
                    </a:p>
                  </a:txBody>
                  <a:tcPr marL="83563" marR="83563" marT="41782" marB="4178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0.07%</a:t>
                      </a:r>
                    </a:p>
                    <a:p>
                      <a:pPr algn="ctr"/>
                      <a:endParaRPr lang="en-US" sz="1600"/>
                    </a:p>
                  </a:txBody>
                  <a:tcPr marL="83563" marR="83563" marT="41782" marB="41782"/>
                </a:tc>
                <a:tc>
                  <a:txBody>
                    <a:bodyPr/>
                    <a:lstStyle/>
                    <a:p>
                      <a:pPr algn="ctr"/>
                      <a:endParaRPr lang="en-US" sz="1600"/>
                    </a:p>
                  </a:txBody>
                  <a:tcPr marL="83563" marR="83563" marT="41782" marB="41782"/>
                </a:tc>
                <a:extLst>
                  <a:ext uri="{0D108BD9-81ED-4DB2-BD59-A6C34878D82A}">
                    <a16:rowId xmlns:a16="http://schemas.microsoft.com/office/drawing/2014/main" val="4098185101"/>
                  </a:ext>
                </a:extLst>
              </a:tr>
              <a:tr h="618370">
                <a:tc>
                  <a:txBody>
                    <a:bodyPr/>
                    <a:lstStyle/>
                    <a:p>
                      <a:r>
                        <a:rPr lang="en-US" sz="1600"/>
                        <a:t>Students with disabilities</a:t>
                      </a:r>
                    </a:p>
                  </a:txBody>
                  <a:tcPr marL="83563" marR="83563" marT="41782" marB="41782"/>
                </a:tc>
                <a:tc>
                  <a:txBody>
                    <a:bodyPr/>
                    <a:lstStyle/>
                    <a:p>
                      <a:pPr algn="ctr"/>
                      <a:r>
                        <a:rPr lang="en-US" sz="1600"/>
                        <a:t>106</a:t>
                      </a:r>
                    </a:p>
                  </a:txBody>
                  <a:tcPr marL="83563" marR="83563" marT="41782" marB="41782"/>
                </a:tc>
                <a:tc>
                  <a:txBody>
                    <a:bodyPr/>
                    <a:lstStyle/>
                    <a:p>
                      <a:pPr algn="ctr"/>
                      <a:r>
                        <a:rPr lang="en-US" sz="1600"/>
                        <a:t>1.4%</a:t>
                      </a:r>
                    </a:p>
                  </a:txBody>
                  <a:tcPr marL="83563" marR="83563" marT="41782" marB="41782"/>
                </a:tc>
                <a:tc>
                  <a:txBody>
                    <a:bodyPr/>
                    <a:lstStyle/>
                    <a:p>
                      <a:pPr algn="ctr"/>
                      <a:r>
                        <a:rPr lang="en-US" sz="1600"/>
                        <a:t>0.02%</a:t>
                      </a:r>
                    </a:p>
                  </a:txBody>
                  <a:tcPr marL="83563" marR="83563" marT="41782" marB="41782"/>
                </a:tc>
                <a:tc>
                  <a:txBody>
                    <a:bodyPr/>
                    <a:lstStyle/>
                    <a:p>
                      <a:pPr algn="ctr"/>
                      <a:r>
                        <a:rPr lang="en-US" sz="1600" dirty="0"/>
                        <a:t>0.9%</a:t>
                      </a:r>
                    </a:p>
                  </a:txBody>
                  <a:tcPr marL="83563" marR="83563" marT="41782" marB="41782"/>
                </a:tc>
                <a:extLst>
                  <a:ext uri="{0D108BD9-81ED-4DB2-BD59-A6C34878D82A}">
                    <a16:rowId xmlns:a16="http://schemas.microsoft.com/office/drawing/2014/main" val="1826778691"/>
                  </a:ext>
                </a:extLst>
              </a:tr>
            </a:tbl>
          </a:graphicData>
        </a:graphic>
      </p:graphicFrame>
    </p:spTree>
    <p:extLst>
      <p:ext uri="{BB962C8B-B14F-4D97-AF65-F5344CB8AC3E}">
        <p14:creationId xmlns:p14="http://schemas.microsoft.com/office/powerpoint/2010/main" val="4118508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74CC5BCC-0CDE-A140-865E-1A5B2614408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781586" y="294468"/>
            <a:ext cx="4541004" cy="6431796"/>
          </a:xfrm>
          <a:prstGeom prst="rect">
            <a:avLst/>
          </a:prstGeom>
        </p:spPr>
      </p:pic>
    </p:spTree>
    <p:extLst>
      <p:ext uri="{BB962C8B-B14F-4D97-AF65-F5344CB8AC3E}">
        <p14:creationId xmlns:p14="http://schemas.microsoft.com/office/powerpoint/2010/main" val="153136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text, map&#10;&#10;Description automatically generated">
            <a:extLst>
              <a:ext uri="{FF2B5EF4-FFF2-40B4-BE49-F238E27FC236}">
                <a16:creationId xmlns:a16="http://schemas.microsoft.com/office/drawing/2014/main" id="{A76EE738-FFF9-BE48-B28F-4A455549C6D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890075" y="185980"/>
            <a:ext cx="3642101" cy="6540284"/>
          </a:xfrm>
          <a:prstGeom prst="rect">
            <a:avLst/>
          </a:prstGeom>
        </p:spPr>
      </p:pic>
    </p:spTree>
    <p:extLst>
      <p:ext uri="{BB962C8B-B14F-4D97-AF65-F5344CB8AC3E}">
        <p14:creationId xmlns:p14="http://schemas.microsoft.com/office/powerpoint/2010/main" val="777378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6B8ED-E0E0-154D-839F-CE4D88EE4EA9}"/>
              </a:ext>
            </a:extLst>
          </p:cNvPr>
          <p:cNvSpPr>
            <a:spLocks noGrp="1"/>
          </p:cNvSpPr>
          <p:nvPr>
            <p:ph type="title"/>
          </p:nvPr>
        </p:nvSpPr>
        <p:spPr/>
        <p:txBody>
          <a:bodyPr/>
          <a:lstStyle/>
          <a:p>
            <a:r>
              <a:rPr lang="en-US" b="1" dirty="0"/>
              <a:t>Dual Enrollment</a:t>
            </a:r>
          </a:p>
        </p:txBody>
      </p:sp>
      <p:sp>
        <p:nvSpPr>
          <p:cNvPr id="3" name="Content Placeholder 2">
            <a:extLst>
              <a:ext uri="{FF2B5EF4-FFF2-40B4-BE49-F238E27FC236}">
                <a16:creationId xmlns:a16="http://schemas.microsoft.com/office/drawing/2014/main" id="{F7177137-336F-954F-84F4-927E67D1472A}"/>
              </a:ext>
            </a:extLst>
          </p:cNvPr>
          <p:cNvSpPr>
            <a:spLocks noGrp="1"/>
          </p:cNvSpPr>
          <p:nvPr>
            <p:ph idx="1"/>
          </p:nvPr>
        </p:nvSpPr>
        <p:spPr/>
        <p:txBody>
          <a:bodyPr>
            <a:normAutofit/>
          </a:bodyPr>
          <a:lstStyle/>
          <a:p>
            <a:r>
              <a:rPr lang="en-US" dirty="0"/>
              <a:t>56 schools, or about 60% of New Hampshire’s high schools, reported that they offered dual enrollment courses in 2015-16. </a:t>
            </a:r>
          </a:p>
          <a:p>
            <a:r>
              <a:rPr lang="en-US" dirty="0"/>
              <a:t>5% of high school students statewide participated in dual enrollment.</a:t>
            </a:r>
          </a:p>
          <a:p>
            <a:pPr fontAlgn="base"/>
            <a:r>
              <a:rPr lang="en-US" dirty="0"/>
              <a:t>2% of students with disabilities (IDEA) participated in dual enrollment, less than half of the state average rate.</a:t>
            </a:r>
          </a:p>
          <a:p>
            <a:r>
              <a:rPr lang="en-US" dirty="0"/>
              <a:t>No schools reported Limited English proficient (LEP) students participating in dual enrollment courses.</a:t>
            </a:r>
          </a:p>
          <a:p>
            <a:endParaRPr lang="en-US" dirty="0"/>
          </a:p>
        </p:txBody>
      </p:sp>
    </p:spTree>
    <p:extLst>
      <p:ext uri="{BB962C8B-B14F-4D97-AF65-F5344CB8AC3E}">
        <p14:creationId xmlns:p14="http://schemas.microsoft.com/office/powerpoint/2010/main" val="2405617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3ECA6-7F8B-F54F-993B-7F8F7F39B158}"/>
              </a:ext>
            </a:extLst>
          </p:cNvPr>
          <p:cNvSpPr>
            <a:spLocks noGrp="1"/>
          </p:cNvSpPr>
          <p:nvPr>
            <p:ph type="title"/>
          </p:nvPr>
        </p:nvSpPr>
        <p:spPr/>
        <p:txBody>
          <a:bodyPr/>
          <a:lstStyle/>
          <a:p>
            <a:r>
              <a:rPr lang="en-US" b="1" dirty="0"/>
              <a:t>High School Calculus</a:t>
            </a:r>
          </a:p>
        </p:txBody>
      </p:sp>
      <p:sp>
        <p:nvSpPr>
          <p:cNvPr id="3" name="Content Placeholder 2">
            <a:extLst>
              <a:ext uri="{FF2B5EF4-FFF2-40B4-BE49-F238E27FC236}">
                <a16:creationId xmlns:a16="http://schemas.microsoft.com/office/drawing/2014/main" id="{B3EF2D24-7D07-6448-90F8-F145BF9DACC3}"/>
              </a:ext>
            </a:extLst>
          </p:cNvPr>
          <p:cNvSpPr>
            <a:spLocks noGrp="1"/>
          </p:cNvSpPr>
          <p:nvPr>
            <p:ph idx="1"/>
          </p:nvPr>
        </p:nvSpPr>
        <p:spPr/>
        <p:txBody>
          <a:bodyPr>
            <a:normAutofit lnSpcReduction="10000"/>
          </a:bodyPr>
          <a:lstStyle/>
          <a:p>
            <a:r>
              <a:rPr lang="en-US" dirty="0"/>
              <a:t>81 of 92 New Hampshire high schools (88%) surveyed by the Office of Civil Rights reported that they offer at least one Calculus course. This is much higher than the national average of 50% of all high schools offering Calculus.</a:t>
            </a:r>
          </a:p>
          <a:p>
            <a:r>
              <a:rPr lang="en-US" dirty="0"/>
              <a:t>A reported 2,881 students were enrolled in Calculus courses in 2015-16, about 5% of all high school students. Nationwide, 4% of all students were enrolled in Calculus.</a:t>
            </a:r>
          </a:p>
          <a:p>
            <a:pPr fontAlgn="base"/>
            <a:r>
              <a:rPr lang="en-US" dirty="0"/>
              <a:t>Twelve Limited English Proficient students statewide (1%) were enrolled in Calculus in 2015-16.</a:t>
            </a:r>
          </a:p>
          <a:p>
            <a:pPr fontAlgn="base"/>
            <a:r>
              <a:rPr lang="en-US" dirty="0"/>
              <a:t>Schools reported 66 students with disabilities statewide (1%) enrolled in Calculus.</a:t>
            </a:r>
          </a:p>
        </p:txBody>
      </p:sp>
    </p:spTree>
    <p:extLst>
      <p:ext uri="{BB962C8B-B14F-4D97-AF65-F5344CB8AC3E}">
        <p14:creationId xmlns:p14="http://schemas.microsoft.com/office/powerpoint/2010/main" val="377569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C4B2C-760F-8040-A2EA-27C65445E1CE}"/>
              </a:ext>
            </a:extLst>
          </p:cNvPr>
          <p:cNvSpPr>
            <a:spLocks noGrp="1"/>
          </p:cNvSpPr>
          <p:nvPr>
            <p:ph type="title"/>
          </p:nvPr>
        </p:nvSpPr>
        <p:spPr/>
        <p:txBody>
          <a:bodyPr/>
          <a:lstStyle/>
          <a:p>
            <a:r>
              <a:rPr lang="en-US" b="1" dirty="0"/>
              <a:t>Middle School Algebra</a:t>
            </a:r>
          </a:p>
        </p:txBody>
      </p:sp>
      <p:sp>
        <p:nvSpPr>
          <p:cNvPr id="3" name="Content Placeholder 2">
            <a:extLst>
              <a:ext uri="{FF2B5EF4-FFF2-40B4-BE49-F238E27FC236}">
                <a16:creationId xmlns:a16="http://schemas.microsoft.com/office/drawing/2014/main" id="{86F13348-5290-4F40-BAEB-15DBA9220779}"/>
              </a:ext>
            </a:extLst>
          </p:cNvPr>
          <p:cNvSpPr>
            <a:spLocks noGrp="1"/>
          </p:cNvSpPr>
          <p:nvPr>
            <p:ph idx="1"/>
          </p:nvPr>
        </p:nvSpPr>
        <p:spPr/>
        <p:txBody>
          <a:bodyPr/>
          <a:lstStyle/>
          <a:p>
            <a:r>
              <a:rPr lang="en-US" dirty="0"/>
              <a:t>88 of 146 New Hampshire middle schools (60%) reported that they offered </a:t>
            </a:r>
            <a:r>
              <a:rPr lang="en-US" b="1" dirty="0"/>
              <a:t>at least one algebra course</a:t>
            </a:r>
            <a:r>
              <a:rPr lang="en-US" dirty="0"/>
              <a:t> in 2015-2016.</a:t>
            </a:r>
          </a:p>
          <a:p>
            <a:r>
              <a:rPr lang="en-US" dirty="0"/>
              <a:t>3,374 8</a:t>
            </a:r>
            <a:r>
              <a:rPr lang="en-US" baseline="30000" dirty="0"/>
              <a:t>th</a:t>
            </a:r>
            <a:r>
              <a:rPr lang="en-US" dirty="0"/>
              <a:t> graders (</a:t>
            </a:r>
            <a:r>
              <a:rPr lang="en-US" b="1" dirty="0"/>
              <a:t>23.8% </a:t>
            </a:r>
            <a:r>
              <a:rPr lang="en-US" dirty="0"/>
              <a:t>of all 8</a:t>
            </a:r>
            <a:r>
              <a:rPr lang="en-US" baseline="30000" dirty="0"/>
              <a:t>th</a:t>
            </a:r>
            <a:r>
              <a:rPr lang="en-US" dirty="0"/>
              <a:t> graders) were enrolled in Algebra in 2015-2016.</a:t>
            </a:r>
          </a:p>
          <a:p>
            <a:r>
              <a:rPr lang="en-US" dirty="0"/>
              <a:t>81% of 8th graders enrolled in algebra in 8th grade passed the course.</a:t>
            </a:r>
          </a:p>
        </p:txBody>
      </p:sp>
    </p:spTree>
    <p:extLst>
      <p:ext uri="{BB962C8B-B14F-4D97-AF65-F5344CB8AC3E}">
        <p14:creationId xmlns:p14="http://schemas.microsoft.com/office/powerpoint/2010/main" val="285193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7654DA6-DB7E-6F47-A874-E307FEC4AA39}"/>
              </a:ext>
            </a:extLst>
          </p:cNvPr>
          <p:cNvGraphicFramePr>
            <a:graphicFrameLocks noGrp="1"/>
          </p:cNvGraphicFramePr>
          <p:nvPr/>
        </p:nvGraphicFramePr>
        <p:xfrm>
          <a:off x="1552817" y="272714"/>
          <a:ext cx="9211436" cy="5775158"/>
        </p:xfrm>
        <a:graphic>
          <a:graphicData uri="http://schemas.openxmlformats.org/drawingml/2006/table">
            <a:tbl>
              <a:tblPr/>
              <a:tblGrid>
                <a:gridCol w="1638573">
                  <a:extLst>
                    <a:ext uri="{9D8B030D-6E8A-4147-A177-3AD203B41FA5}">
                      <a16:colId xmlns:a16="http://schemas.microsoft.com/office/drawing/2014/main" val="210568855"/>
                    </a:ext>
                  </a:extLst>
                </a:gridCol>
                <a:gridCol w="2051906">
                  <a:extLst>
                    <a:ext uri="{9D8B030D-6E8A-4147-A177-3AD203B41FA5}">
                      <a16:colId xmlns:a16="http://schemas.microsoft.com/office/drawing/2014/main" val="4170135199"/>
                    </a:ext>
                  </a:extLst>
                </a:gridCol>
                <a:gridCol w="1919049">
                  <a:extLst>
                    <a:ext uri="{9D8B030D-6E8A-4147-A177-3AD203B41FA5}">
                      <a16:colId xmlns:a16="http://schemas.microsoft.com/office/drawing/2014/main" val="3985913800"/>
                    </a:ext>
                  </a:extLst>
                </a:gridCol>
                <a:gridCol w="1800954">
                  <a:extLst>
                    <a:ext uri="{9D8B030D-6E8A-4147-A177-3AD203B41FA5}">
                      <a16:colId xmlns:a16="http://schemas.microsoft.com/office/drawing/2014/main" val="1802340813"/>
                    </a:ext>
                  </a:extLst>
                </a:gridCol>
                <a:gridCol w="1800954">
                  <a:extLst>
                    <a:ext uri="{9D8B030D-6E8A-4147-A177-3AD203B41FA5}">
                      <a16:colId xmlns:a16="http://schemas.microsoft.com/office/drawing/2014/main" val="1405444262"/>
                    </a:ext>
                  </a:extLst>
                </a:gridCol>
              </a:tblGrid>
              <a:tr h="1304702">
                <a:tc>
                  <a:txBody>
                    <a:bodyPr/>
                    <a:lstStyle/>
                    <a:p>
                      <a:pPr marL="171450" rtl="0" fontAlgn="t">
                        <a:spcBef>
                          <a:spcPts val="0"/>
                        </a:spcBef>
                        <a:spcAft>
                          <a:spcPts val="0"/>
                        </a:spcAft>
                      </a:pPr>
                      <a:r>
                        <a:rPr lang="en-US" sz="1800" b="1" i="0" u="none" strike="noStrike" dirty="0">
                          <a:solidFill>
                            <a:schemeClr val="bg1">
                              <a:lumMod val="95000"/>
                            </a:schemeClr>
                          </a:solidFill>
                          <a:effectLst/>
                          <a:latin typeface="Arial" panose="020B0604020202020204" pitchFamily="34" charset="0"/>
                        </a:rPr>
                        <a:t>Student Group</a:t>
                      </a:r>
                      <a:endParaRPr lang="en-US" sz="3600" dirty="0">
                        <a:solidFill>
                          <a:schemeClr val="bg1">
                            <a:lumMod val="95000"/>
                          </a:schemeClr>
                        </a:solidFill>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marL="171450" algn="ctr" rtl="0" fontAlgn="t">
                        <a:spcBef>
                          <a:spcPts val="0"/>
                        </a:spcBef>
                        <a:spcAft>
                          <a:spcPts val="0"/>
                        </a:spcAft>
                      </a:pPr>
                      <a:r>
                        <a:rPr lang="en-US" sz="1800" b="1" i="0" u="none" strike="noStrike">
                          <a:solidFill>
                            <a:schemeClr val="bg1">
                              <a:lumMod val="95000"/>
                            </a:schemeClr>
                          </a:solidFill>
                          <a:effectLst/>
                          <a:latin typeface="Arial" panose="020B0604020202020204" pitchFamily="34" charset="0"/>
                        </a:rPr>
                        <a:t>Number enrolled in Algebra in 8th grade</a:t>
                      </a:r>
                      <a:endParaRPr lang="en-US" sz="3600">
                        <a:solidFill>
                          <a:schemeClr val="bg1">
                            <a:lumMod val="95000"/>
                          </a:schemeClr>
                        </a:solidFill>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marL="171450" algn="ctr" rtl="0" fontAlgn="t">
                        <a:spcBef>
                          <a:spcPts val="0"/>
                        </a:spcBef>
                        <a:spcAft>
                          <a:spcPts val="0"/>
                        </a:spcAft>
                      </a:pPr>
                      <a:r>
                        <a:rPr lang="en-US" sz="1800" b="1" i="0" u="none" strike="noStrike" dirty="0">
                          <a:solidFill>
                            <a:schemeClr val="bg1">
                              <a:lumMod val="95000"/>
                            </a:schemeClr>
                          </a:solidFill>
                          <a:effectLst/>
                          <a:latin typeface="Arial" panose="020B0604020202020204" pitchFamily="34" charset="0"/>
                        </a:rPr>
                        <a:t>% of all 8th graders enrolled in Algebra </a:t>
                      </a:r>
                      <a:endParaRPr lang="en-US" sz="3600" dirty="0">
                        <a:solidFill>
                          <a:schemeClr val="bg1">
                            <a:lumMod val="95000"/>
                          </a:schemeClr>
                        </a:solidFill>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marL="171450" algn="ctr" rtl="0" fontAlgn="t">
                        <a:spcBef>
                          <a:spcPts val="0"/>
                        </a:spcBef>
                        <a:spcAft>
                          <a:spcPts val="0"/>
                        </a:spcAft>
                      </a:pPr>
                      <a:r>
                        <a:rPr lang="en-US" sz="1800" b="1" i="0" u="none" strike="noStrike" dirty="0">
                          <a:solidFill>
                            <a:schemeClr val="bg1">
                              <a:lumMod val="95000"/>
                            </a:schemeClr>
                          </a:solidFill>
                          <a:effectLst/>
                          <a:latin typeface="Arial" panose="020B0604020202020204" pitchFamily="34" charset="0"/>
                        </a:rPr>
                        <a:t>N/% Passing Algebra of those enrolled</a:t>
                      </a:r>
                      <a:endParaRPr lang="en-US" sz="3600" dirty="0">
                        <a:solidFill>
                          <a:schemeClr val="bg1">
                            <a:lumMod val="95000"/>
                          </a:schemeClr>
                        </a:solidFill>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marL="171450" algn="ctr" rtl="0" fontAlgn="t">
                        <a:spcBef>
                          <a:spcPts val="0"/>
                        </a:spcBef>
                        <a:spcAft>
                          <a:spcPts val="0"/>
                        </a:spcAft>
                      </a:pPr>
                      <a:r>
                        <a:rPr lang="en-US" sz="1800" b="1" i="0" u="none" strike="noStrike" dirty="0">
                          <a:solidFill>
                            <a:schemeClr val="bg1">
                              <a:lumMod val="95000"/>
                            </a:schemeClr>
                          </a:solidFill>
                          <a:effectLst/>
                          <a:latin typeface="Arial" panose="020B0604020202020204" pitchFamily="34" charset="0"/>
                        </a:rPr>
                        <a:t>% of all 8th graders passing Algebra</a:t>
                      </a:r>
                      <a:endParaRPr lang="en-US" sz="3600" dirty="0">
                        <a:solidFill>
                          <a:schemeClr val="bg1">
                            <a:lumMod val="95000"/>
                          </a:schemeClr>
                        </a:solidFill>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978597023"/>
                  </a:ext>
                </a:extLst>
              </a:tr>
              <a:tr h="820800">
                <a:tc>
                  <a:txBody>
                    <a:bodyPr/>
                    <a:lstStyle/>
                    <a:p>
                      <a:pPr marL="171450" rtl="0" fontAlgn="t">
                        <a:spcBef>
                          <a:spcPts val="0"/>
                        </a:spcBef>
                        <a:spcAft>
                          <a:spcPts val="0"/>
                        </a:spcAft>
                      </a:pPr>
                      <a:r>
                        <a:rPr lang="en-US" sz="1800" b="0" i="0" u="none" strike="noStrike" dirty="0">
                          <a:solidFill>
                            <a:srgbClr val="000000"/>
                          </a:solidFill>
                          <a:effectLst/>
                          <a:latin typeface="Arial" panose="020B0604020202020204" pitchFamily="34" charset="0"/>
                        </a:rPr>
                        <a:t>Female</a:t>
                      </a:r>
                      <a:endParaRPr lang="en-US" sz="3600" dirty="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171450" algn="ctr" rtl="0" fontAlgn="t">
                        <a:spcBef>
                          <a:spcPts val="0"/>
                        </a:spcBef>
                        <a:spcAft>
                          <a:spcPts val="0"/>
                        </a:spcAft>
                      </a:pPr>
                      <a:r>
                        <a:rPr lang="en-US" sz="1800" b="0" i="0" u="none" strike="noStrike" dirty="0">
                          <a:solidFill>
                            <a:srgbClr val="000000"/>
                          </a:solidFill>
                          <a:effectLst/>
                          <a:latin typeface="Arial" panose="020B0604020202020204" pitchFamily="34" charset="0"/>
                        </a:rPr>
                        <a:t>1,784</a:t>
                      </a:r>
                      <a:endParaRPr lang="en-US" sz="3600" dirty="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171450" algn="ctr" rtl="0" fontAlgn="t">
                        <a:spcBef>
                          <a:spcPts val="0"/>
                        </a:spcBef>
                        <a:spcAft>
                          <a:spcPts val="0"/>
                        </a:spcAft>
                      </a:pPr>
                      <a:r>
                        <a:rPr lang="en-US" sz="1800" b="0" i="0" u="none" strike="noStrike" dirty="0">
                          <a:solidFill>
                            <a:srgbClr val="000000"/>
                          </a:solidFill>
                          <a:effectLst/>
                          <a:latin typeface="Arial" panose="020B0604020202020204" pitchFamily="34" charset="0"/>
                        </a:rPr>
                        <a:t>12.5%</a:t>
                      </a:r>
                      <a:endParaRPr lang="en-US" sz="3600" dirty="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171450" algn="ctr" rtl="0" fontAlgn="t">
                        <a:spcBef>
                          <a:spcPts val="0"/>
                        </a:spcBef>
                        <a:spcAft>
                          <a:spcPts val="0"/>
                        </a:spcAft>
                      </a:pPr>
                      <a:r>
                        <a:rPr lang="en-US" sz="1800" b="0" i="0" u="none" strike="noStrike" dirty="0">
                          <a:solidFill>
                            <a:srgbClr val="000000"/>
                          </a:solidFill>
                          <a:effectLst/>
                          <a:latin typeface="Arial" panose="020B0604020202020204" pitchFamily="34" charset="0"/>
                        </a:rPr>
                        <a:t>1,450</a:t>
                      </a:r>
                      <a:endParaRPr lang="en-US" sz="3600" dirty="0">
                        <a:effectLst/>
                      </a:endParaRPr>
                    </a:p>
                    <a:p>
                      <a:pPr marL="171450" algn="ctr" rtl="0" fontAlgn="t">
                        <a:spcBef>
                          <a:spcPts val="0"/>
                        </a:spcBef>
                        <a:spcAft>
                          <a:spcPts val="0"/>
                        </a:spcAft>
                      </a:pPr>
                      <a:r>
                        <a:rPr lang="en-US" sz="1800" b="0" i="0" u="none" strike="noStrike" dirty="0">
                          <a:solidFill>
                            <a:srgbClr val="000000"/>
                          </a:solidFill>
                          <a:effectLst/>
                          <a:latin typeface="Arial" panose="020B0604020202020204" pitchFamily="34" charset="0"/>
                        </a:rPr>
                        <a:t>81%</a:t>
                      </a:r>
                      <a:endParaRPr lang="en-US" sz="3600" dirty="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171450" algn="ctr" rtl="0" fontAlgn="t">
                        <a:spcBef>
                          <a:spcPts val="0"/>
                        </a:spcBef>
                        <a:spcAft>
                          <a:spcPts val="0"/>
                        </a:spcAft>
                      </a:pPr>
                      <a:r>
                        <a:rPr lang="en-US" sz="1800" b="0" i="0" u="none" strike="noStrike" dirty="0">
                          <a:solidFill>
                            <a:srgbClr val="000000"/>
                          </a:solidFill>
                          <a:effectLst/>
                          <a:latin typeface="Arial" panose="020B0604020202020204" pitchFamily="34" charset="0"/>
                        </a:rPr>
                        <a:t>10.2%</a:t>
                      </a:r>
                      <a:endParaRPr lang="en-US" sz="3600" dirty="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46069938"/>
                  </a:ext>
                </a:extLst>
              </a:tr>
              <a:tr h="820800">
                <a:tc>
                  <a:txBody>
                    <a:bodyPr/>
                    <a:lstStyle/>
                    <a:p>
                      <a:pPr marL="171450" rtl="0" fontAlgn="t">
                        <a:spcBef>
                          <a:spcPts val="0"/>
                        </a:spcBef>
                        <a:spcAft>
                          <a:spcPts val="0"/>
                        </a:spcAft>
                      </a:pPr>
                      <a:r>
                        <a:rPr lang="en-US" sz="1800" b="0" i="0" u="none" strike="noStrike">
                          <a:solidFill>
                            <a:srgbClr val="000000"/>
                          </a:solidFill>
                          <a:effectLst/>
                          <a:latin typeface="Arial" panose="020B0604020202020204" pitchFamily="34" charset="0"/>
                        </a:rPr>
                        <a:t>Male</a:t>
                      </a:r>
                      <a:endParaRPr lang="en-US" sz="360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171450" algn="ctr" rtl="0" fontAlgn="t">
                        <a:spcBef>
                          <a:spcPts val="0"/>
                        </a:spcBef>
                        <a:spcAft>
                          <a:spcPts val="0"/>
                        </a:spcAft>
                      </a:pPr>
                      <a:r>
                        <a:rPr lang="en-US" sz="1800" b="0" i="0" u="none" strike="noStrike">
                          <a:solidFill>
                            <a:srgbClr val="000000"/>
                          </a:solidFill>
                          <a:effectLst/>
                          <a:latin typeface="Arial" panose="020B0604020202020204" pitchFamily="34" charset="0"/>
                        </a:rPr>
                        <a:t>1,590</a:t>
                      </a:r>
                      <a:endParaRPr lang="en-US" sz="360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171450" algn="ctr" rtl="0" fontAlgn="t">
                        <a:spcBef>
                          <a:spcPts val="0"/>
                        </a:spcBef>
                        <a:spcAft>
                          <a:spcPts val="0"/>
                        </a:spcAft>
                      </a:pPr>
                      <a:r>
                        <a:rPr lang="en-US" sz="1800" b="0" i="0" u="none" strike="noStrike" dirty="0">
                          <a:solidFill>
                            <a:srgbClr val="000000"/>
                          </a:solidFill>
                          <a:effectLst/>
                          <a:latin typeface="Arial" panose="020B0604020202020204" pitchFamily="34" charset="0"/>
                        </a:rPr>
                        <a:t>11.2%</a:t>
                      </a:r>
                      <a:endParaRPr lang="en-US" sz="3600" dirty="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171450" algn="ctr" rtl="0" fontAlgn="t">
                        <a:spcBef>
                          <a:spcPts val="0"/>
                        </a:spcBef>
                        <a:spcAft>
                          <a:spcPts val="0"/>
                        </a:spcAft>
                      </a:pPr>
                      <a:r>
                        <a:rPr lang="en-US" sz="1800" b="0" i="0" u="none" strike="noStrike" dirty="0">
                          <a:solidFill>
                            <a:srgbClr val="000000"/>
                          </a:solidFill>
                          <a:effectLst/>
                          <a:latin typeface="Arial" panose="020B0604020202020204" pitchFamily="34" charset="0"/>
                        </a:rPr>
                        <a:t>1,285</a:t>
                      </a:r>
                      <a:endParaRPr lang="en-US" sz="3600" dirty="0">
                        <a:effectLst/>
                      </a:endParaRPr>
                    </a:p>
                    <a:p>
                      <a:pPr marL="171450" algn="ctr" rtl="0" fontAlgn="t">
                        <a:spcBef>
                          <a:spcPts val="0"/>
                        </a:spcBef>
                        <a:spcAft>
                          <a:spcPts val="0"/>
                        </a:spcAft>
                      </a:pPr>
                      <a:r>
                        <a:rPr lang="en-US" sz="1800" b="0" i="0" u="none" strike="noStrike" dirty="0">
                          <a:solidFill>
                            <a:srgbClr val="000000"/>
                          </a:solidFill>
                          <a:effectLst/>
                          <a:latin typeface="Arial" panose="020B0604020202020204" pitchFamily="34" charset="0"/>
                        </a:rPr>
                        <a:t>81%</a:t>
                      </a:r>
                      <a:endParaRPr lang="en-US" sz="3600" dirty="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171450" algn="ctr" rtl="0" fontAlgn="t">
                        <a:spcBef>
                          <a:spcPts val="0"/>
                        </a:spcBef>
                        <a:spcAft>
                          <a:spcPts val="0"/>
                        </a:spcAft>
                      </a:pPr>
                      <a:r>
                        <a:rPr lang="en-US" sz="1800" b="0" i="0" u="none" strike="noStrike" dirty="0">
                          <a:solidFill>
                            <a:srgbClr val="000000"/>
                          </a:solidFill>
                          <a:effectLst/>
                          <a:latin typeface="Arial" panose="020B0604020202020204" pitchFamily="34" charset="0"/>
                        </a:rPr>
                        <a:t>9.0%</a:t>
                      </a:r>
                      <a:endParaRPr lang="en-US" sz="3600" dirty="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00837019"/>
                  </a:ext>
                </a:extLst>
              </a:tr>
              <a:tr h="1004028">
                <a:tc>
                  <a:txBody>
                    <a:bodyPr/>
                    <a:lstStyle/>
                    <a:p>
                      <a:pPr marL="171450" rtl="0" fontAlgn="t">
                        <a:spcBef>
                          <a:spcPts val="0"/>
                        </a:spcBef>
                        <a:spcAft>
                          <a:spcPts val="0"/>
                        </a:spcAft>
                      </a:pPr>
                      <a:r>
                        <a:rPr lang="en-US" sz="1800" b="0" i="0" u="none" strike="noStrike" dirty="0">
                          <a:solidFill>
                            <a:srgbClr val="000000"/>
                          </a:solidFill>
                          <a:effectLst/>
                          <a:latin typeface="Arial" panose="020B0604020202020204" pitchFamily="34" charset="0"/>
                        </a:rPr>
                        <a:t>Limited English Proficient</a:t>
                      </a:r>
                      <a:endParaRPr lang="en-US" sz="3600" dirty="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171450" algn="ctr" rtl="0" fontAlgn="t">
                        <a:spcBef>
                          <a:spcPts val="0"/>
                        </a:spcBef>
                        <a:spcAft>
                          <a:spcPts val="0"/>
                        </a:spcAft>
                      </a:pPr>
                      <a:r>
                        <a:rPr lang="en-US" sz="1800" b="0" i="0" u="none" strike="noStrike">
                          <a:solidFill>
                            <a:srgbClr val="000000"/>
                          </a:solidFill>
                          <a:effectLst/>
                          <a:latin typeface="Arial" panose="020B0604020202020204" pitchFamily="34" charset="0"/>
                        </a:rPr>
                        <a:t>8</a:t>
                      </a:r>
                      <a:endParaRPr lang="en-US" sz="360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171450" algn="ctr" rtl="0" fontAlgn="t">
                        <a:spcBef>
                          <a:spcPts val="0"/>
                        </a:spcBef>
                        <a:spcAft>
                          <a:spcPts val="0"/>
                        </a:spcAft>
                      </a:pPr>
                      <a:r>
                        <a:rPr lang="en-US" sz="1800" b="0" i="0" u="none" strike="noStrike" dirty="0">
                          <a:solidFill>
                            <a:srgbClr val="000000"/>
                          </a:solidFill>
                          <a:effectLst/>
                          <a:latin typeface="Arial" panose="020B0604020202020204" pitchFamily="34" charset="0"/>
                        </a:rPr>
                        <a:t>0.1%</a:t>
                      </a:r>
                      <a:endParaRPr lang="en-US" sz="3600" dirty="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171450" algn="ctr" rtl="0" fontAlgn="t">
                        <a:spcBef>
                          <a:spcPts val="0"/>
                        </a:spcBef>
                        <a:spcAft>
                          <a:spcPts val="0"/>
                        </a:spcAft>
                      </a:pPr>
                      <a:r>
                        <a:rPr lang="en-US" sz="1800" b="0" i="0" u="none" strike="noStrike" dirty="0">
                          <a:solidFill>
                            <a:srgbClr val="000000"/>
                          </a:solidFill>
                          <a:effectLst/>
                          <a:latin typeface="Arial" panose="020B0604020202020204" pitchFamily="34" charset="0"/>
                        </a:rPr>
                        <a:t>not reported</a:t>
                      </a:r>
                      <a:endParaRPr lang="en-US" sz="3600" dirty="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171450" algn="ctr" rtl="0" fontAlgn="t">
                        <a:spcBef>
                          <a:spcPts val="0"/>
                        </a:spcBef>
                        <a:spcAft>
                          <a:spcPts val="0"/>
                        </a:spcAft>
                      </a:pPr>
                      <a:r>
                        <a:rPr lang="en-US" sz="1800" b="0" i="0" u="none" strike="noStrike" dirty="0">
                          <a:solidFill>
                            <a:srgbClr val="000000"/>
                          </a:solidFill>
                          <a:effectLst/>
                          <a:latin typeface="Arial" panose="020B0604020202020204" pitchFamily="34" charset="0"/>
                        </a:rPr>
                        <a:t>not reported</a:t>
                      </a:r>
                      <a:endParaRPr lang="en-US" sz="3600" dirty="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851290964"/>
                  </a:ext>
                </a:extLst>
              </a:tr>
              <a:tr h="1004028">
                <a:tc>
                  <a:txBody>
                    <a:bodyPr/>
                    <a:lstStyle/>
                    <a:p>
                      <a:pPr marL="171450" rtl="0" fontAlgn="t">
                        <a:spcBef>
                          <a:spcPts val="0"/>
                        </a:spcBef>
                        <a:spcAft>
                          <a:spcPts val="0"/>
                        </a:spcAft>
                      </a:pPr>
                      <a:r>
                        <a:rPr lang="en-US" sz="1800" b="0" i="0" u="none" strike="noStrike" dirty="0">
                          <a:solidFill>
                            <a:srgbClr val="000000"/>
                          </a:solidFill>
                          <a:effectLst/>
                          <a:latin typeface="Arial" panose="020B0604020202020204" pitchFamily="34" charset="0"/>
                        </a:rPr>
                        <a:t>Students with Disabilities</a:t>
                      </a:r>
                      <a:endParaRPr lang="en-US" sz="3600" dirty="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171450" algn="ctr" rtl="0" fontAlgn="t">
                        <a:spcBef>
                          <a:spcPts val="0"/>
                        </a:spcBef>
                        <a:spcAft>
                          <a:spcPts val="0"/>
                        </a:spcAft>
                      </a:pPr>
                      <a:r>
                        <a:rPr lang="en-US" sz="1800" b="0" i="0" u="none" strike="noStrike" dirty="0">
                          <a:solidFill>
                            <a:srgbClr val="000000"/>
                          </a:solidFill>
                          <a:effectLst/>
                          <a:latin typeface="Arial" panose="020B0604020202020204" pitchFamily="34" charset="0"/>
                        </a:rPr>
                        <a:t>75</a:t>
                      </a:r>
                      <a:endParaRPr lang="en-US" sz="3600" dirty="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171450" algn="ctr" rtl="0" fontAlgn="t">
                        <a:spcBef>
                          <a:spcPts val="0"/>
                        </a:spcBef>
                        <a:spcAft>
                          <a:spcPts val="0"/>
                        </a:spcAft>
                      </a:pPr>
                      <a:r>
                        <a:rPr lang="en-US" sz="1800" b="0" i="0" u="none" strike="noStrike" dirty="0">
                          <a:solidFill>
                            <a:srgbClr val="000000"/>
                          </a:solidFill>
                          <a:effectLst/>
                          <a:latin typeface="Arial" panose="020B0604020202020204" pitchFamily="34" charset="0"/>
                        </a:rPr>
                        <a:t>0.5%</a:t>
                      </a:r>
                      <a:endParaRPr lang="en-US" sz="3600" dirty="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171450" algn="ctr" rtl="0" fontAlgn="t">
                        <a:spcBef>
                          <a:spcPts val="0"/>
                        </a:spcBef>
                        <a:spcAft>
                          <a:spcPts val="0"/>
                        </a:spcAft>
                      </a:pPr>
                      <a:r>
                        <a:rPr lang="en-US" sz="1800" b="0" i="0" u="none" strike="noStrike">
                          <a:solidFill>
                            <a:srgbClr val="000000"/>
                          </a:solidFill>
                          <a:effectLst/>
                          <a:latin typeface="Arial" panose="020B0604020202020204" pitchFamily="34" charset="0"/>
                        </a:rPr>
                        <a:t>46</a:t>
                      </a:r>
                      <a:endParaRPr lang="en-US" sz="3600">
                        <a:effectLst/>
                      </a:endParaRPr>
                    </a:p>
                    <a:p>
                      <a:pPr marL="171450" algn="ctr" rtl="0" fontAlgn="t">
                        <a:spcBef>
                          <a:spcPts val="0"/>
                        </a:spcBef>
                        <a:spcAft>
                          <a:spcPts val="0"/>
                        </a:spcAft>
                      </a:pPr>
                      <a:r>
                        <a:rPr lang="en-US" sz="1800" b="0" i="0" u="none" strike="noStrike">
                          <a:solidFill>
                            <a:srgbClr val="000000"/>
                          </a:solidFill>
                          <a:effectLst/>
                          <a:latin typeface="Arial" panose="020B0604020202020204" pitchFamily="34" charset="0"/>
                        </a:rPr>
                        <a:t>61%</a:t>
                      </a:r>
                      <a:endParaRPr lang="en-US" sz="360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171450" algn="ctr" rtl="0" fontAlgn="t">
                        <a:spcBef>
                          <a:spcPts val="0"/>
                        </a:spcBef>
                        <a:spcAft>
                          <a:spcPts val="0"/>
                        </a:spcAft>
                      </a:pPr>
                      <a:r>
                        <a:rPr lang="en-US" sz="1800" b="0" i="0" u="none" strike="noStrike" dirty="0">
                          <a:solidFill>
                            <a:srgbClr val="000000"/>
                          </a:solidFill>
                          <a:effectLst/>
                          <a:latin typeface="Arial" panose="020B0604020202020204" pitchFamily="34" charset="0"/>
                        </a:rPr>
                        <a:t>0.3%</a:t>
                      </a:r>
                      <a:endParaRPr lang="en-US" sz="3600" dirty="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26050898"/>
                  </a:ext>
                </a:extLst>
              </a:tr>
              <a:tr h="820800">
                <a:tc>
                  <a:txBody>
                    <a:bodyPr/>
                    <a:lstStyle/>
                    <a:p>
                      <a:pPr marL="171450" rtl="0" fontAlgn="t">
                        <a:spcBef>
                          <a:spcPts val="0"/>
                        </a:spcBef>
                        <a:spcAft>
                          <a:spcPts val="0"/>
                        </a:spcAft>
                      </a:pPr>
                      <a:r>
                        <a:rPr lang="en-US" sz="1800" b="1" i="0" u="none" strike="noStrike" dirty="0">
                          <a:solidFill>
                            <a:srgbClr val="000000"/>
                          </a:solidFill>
                          <a:effectLst/>
                          <a:latin typeface="Arial" panose="020B0604020202020204" pitchFamily="34" charset="0"/>
                        </a:rPr>
                        <a:t>TOTAL</a:t>
                      </a:r>
                      <a:endParaRPr lang="en-US" sz="3600" dirty="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marL="171450" algn="ctr" rtl="0" fontAlgn="t">
                        <a:spcBef>
                          <a:spcPts val="0"/>
                        </a:spcBef>
                        <a:spcAft>
                          <a:spcPts val="0"/>
                        </a:spcAft>
                      </a:pPr>
                      <a:r>
                        <a:rPr lang="en-US" sz="1800" b="1" i="0" u="none" strike="noStrike">
                          <a:solidFill>
                            <a:srgbClr val="000000"/>
                          </a:solidFill>
                          <a:effectLst/>
                          <a:latin typeface="Arial" panose="020B0604020202020204" pitchFamily="34" charset="0"/>
                        </a:rPr>
                        <a:t>3,374</a:t>
                      </a:r>
                      <a:endParaRPr lang="en-US" sz="360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marL="171450" algn="ctr" rtl="0" fontAlgn="t">
                        <a:spcBef>
                          <a:spcPts val="0"/>
                        </a:spcBef>
                        <a:spcAft>
                          <a:spcPts val="0"/>
                        </a:spcAft>
                      </a:pPr>
                      <a:r>
                        <a:rPr lang="en-US" sz="1800" b="1" i="0" u="none" strike="noStrike" dirty="0">
                          <a:solidFill>
                            <a:srgbClr val="000000"/>
                          </a:solidFill>
                          <a:effectLst/>
                          <a:latin typeface="Arial" panose="020B0604020202020204" pitchFamily="34" charset="0"/>
                        </a:rPr>
                        <a:t>23.7%</a:t>
                      </a:r>
                      <a:endParaRPr lang="en-US" sz="3600" dirty="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marL="171450" algn="ctr" rtl="0" fontAlgn="t">
                        <a:spcBef>
                          <a:spcPts val="0"/>
                        </a:spcBef>
                        <a:spcAft>
                          <a:spcPts val="0"/>
                        </a:spcAft>
                      </a:pPr>
                      <a:r>
                        <a:rPr lang="en-US" sz="1800" b="1" i="0" u="none" strike="noStrike">
                          <a:solidFill>
                            <a:srgbClr val="000000"/>
                          </a:solidFill>
                          <a:effectLst/>
                          <a:latin typeface="Arial" panose="020B0604020202020204" pitchFamily="34" charset="0"/>
                        </a:rPr>
                        <a:t>2,735</a:t>
                      </a:r>
                      <a:endParaRPr lang="en-US" sz="3600">
                        <a:effectLst/>
                      </a:endParaRPr>
                    </a:p>
                    <a:p>
                      <a:pPr marL="171450" algn="ctr" rtl="0" fontAlgn="t">
                        <a:spcBef>
                          <a:spcPts val="0"/>
                        </a:spcBef>
                        <a:spcAft>
                          <a:spcPts val="0"/>
                        </a:spcAft>
                      </a:pPr>
                      <a:r>
                        <a:rPr lang="en-US" sz="1800" b="1" i="0" u="none" strike="noStrike">
                          <a:solidFill>
                            <a:srgbClr val="000000"/>
                          </a:solidFill>
                          <a:effectLst/>
                          <a:latin typeface="Arial" panose="020B0604020202020204" pitchFamily="34" charset="0"/>
                        </a:rPr>
                        <a:t>81%</a:t>
                      </a:r>
                      <a:endParaRPr lang="en-US" sz="360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marL="171450" algn="ctr" rtl="0" fontAlgn="t">
                        <a:spcBef>
                          <a:spcPts val="0"/>
                        </a:spcBef>
                        <a:spcAft>
                          <a:spcPts val="0"/>
                        </a:spcAft>
                      </a:pPr>
                      <a:r>
                        <a:rPr lang="en-US" sz="1800" b="1" i="0" u="none" strike="noStrike" dirty="0">
                          <a:solidFill>
                            <a:srgbClr val="000000"/>
                          </a:solidFill>
                          <a:effectLst/>
                          <a:latin typeface="Arial" panose="020B0604020202020204" pitchFamily="34" charset="0"/>
                        </a:rPr>
                        <a:t>19.2%</a:t>
                      </a:r>
                      <a:endParaRPr lang="en-US" sz="3600" dirty="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9621961"/>
                  </a:ext>
                </a:extLst>
              </a:tr>
            </a:tbl>
          </a:graphicData>
        </a:graphic>
      </p:graphicFrame>
    </p:spTree>
    <p:extLst>
      <p:ext uri="{BB962C8B-B14F-4D97-AF65-F5344CB8AC3E}">
        <p14:creationId xmlns:p14="http://schemas.microsoft.com/office/powerpoint/2010/main" val="3275017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C910E-28BA-504F-AA58-BE69E7E11D09}"/>
              </a:ext>
            </a:extLst>
          </p:cNvPr>
          <p:cNvSpPr>
            <a:spLocks noGrp="1"/>
          </p:cNvSpPr>
          <p:nvPr>
            <p:ph type="title"/>
          </p:nvPr>
        </p:nvSpPr>
        <p:spPr/>
        <p:txBody>
          <a:bodyPr/>
          <a:lstStyle/>
          <a:p>
            <a:pPr algn="ctr"/>
            <a:r>
              <a:rPr lang="en-US" b="1" dirty="0"/>
              <a:t>Executive Summary of Key Findings </a:t>
            </a:r>
            <a:endParaRPr lang="en-US" dirty="0"/>
          </a:p>
        </p:txBody>
      </p:sp>
      <p:sp>
        <p:nvSpPr>
          <p:cNvPr id="3" name="Content Placeholder 2">
            <a:extLst>
              <a:ext uri="{FF2B5EF4-FFF2-40B4-BE49-F238E27FC236}">
                <a16:creationId xmlns:a16="http://schemas.microsoft.com/office/drawing/2014/main" id="{E16206A9-AA41-004F-BA7E-C11E18084083}"/>
              </a:ext>
            </a:extLst>
          </p:cNvPr>
          <p:cNvSpPr>
            <a:spLocks noGrp="1"/>
          </p:cNvSpPr>
          <p:nvPr>
            <p:ph idx="1"/>
          </p:nvPr>
        </p:nvSpPr>
        <p:spPr/>
        <p:txBody>
          <a:bodyPr/>
          <a:lstStyle/>
          <a:p>
            <a:pPr lvl="0"/>
            <a:r>
              <a:rPr lang="en-US" dirty="0"/>
              <a:t>The non-white school-age population has grown from 8% of the total 10 years ago to 15% today. There has been a similar percentage growth in children with disabilities.</a:t>
            </a:r>
          </a:p>
          <a:p>
            <a:pPr lvl="0"/>
            <a:r>
              <a:rPr lang="en-US" dirty="0"/>
              <a:t>On average, New Hampshire students outperform other New England states with mandatory SAT requirements, but less than half of the test takers are meeting the math benchmark.</a:t>
            </a:r>
          </a:p>
          <a:p>
            <a:pPr lvl="0"/>
            <a:r>
              <a:rPr lang="en-US" dirty="0"/>
              <a:t>The vast majority of high schools offer calculus, physics and dual enrollment courses, 5% of students take calculus, 13% take physics in New Hampshire and 5% enroll in dual enrollment classes.</a:t>
            </a:r>
          </a:p>
          <a:p>
            <a:pPr marL="0" indent="0">
              <a:buNone/>
            </a:pPr>
            <a:endParaRPr lang="en-US" dirty="0"/>
          </a:p>
        </p:txBody>
      </p:sp>
    </p:spTree>
    <p:extLst>
      <p:ext uri="{BB962C8B-B14F-4D97-AF65-F5344CB8AC3E}">
        <p14:creationId xmlns:p14="http://schemas.microsoft.com/office/powerpoint/2010/main" val="1621633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7654DA6-DB7E-6F47-A874-E307FEC4AA39}"/>
              </a:ext>
            </a:extLst>
          </p:cNvPr>
          <p:cNvGraphicFramePr>
            <a:graphicFrameLocks noGrp="1"/>
          </p:cNvGraphicFramePr>
          <p:nvPr/>
        </p:nvGraphicFramePr>
        <p:xfrm>
          <a:off x="2360567" y="272715"/>
          <a:ext cx="7470867" cy="5649087"/>
        </p:xfrm>
        <a:graphic>
          <a:graphicData uri="http://schemas.openxmlformats.org/drawingml/2006/table">
            <a:tbl>
              <a:tblPr firstRow="1" firstCol="1" bandRow="1"/>
              <a:tblGrid>
                <a:gridCol w="2182280">
                  <a:extLst>
                    <a:ext uri="{9D8B030D-6E8A-4147-A177-3AD203B41FA5}">
                      <a16:colId xmlns:a16="http://schemas.microsoft.com/office/drawing/2014/main" val="210568855"/>
                    </a:ext>
                  </a:extLst>
                </a:gridCol>
                <a:gridCol w="2732764">
                  <a:extLst>
                    <a:ext uri="{9D8B030D-6E8A-4147-A177-3AD203B41FA5}">
                      <a16:colId xmlns:a16="http://schemas.microsoft.com/office/drawing/2014/main" val="4170135199"/>
                    </a:ext>
                  </a:extLst>
                </a:gridCol>
                <a:gridCol w="2555823">
                  <a:extLst>
                    <a:ext uri="{9D8B030D-6E8A-4147-A177-3AD203B41FA5}">
                      <a16:colId xmlns:a16="http://schemas.microsoft.com/office/drawing/2014/main" val="3985913800"/>
                    </a:ext>
                  </a:extLst>
                </a:gridCol>
              </a:tblGrid>
              <a:tr h="995505">
                <a:tc>
                  <a:txBody>
                    <a:bodyPr/>
                    <a:lstStyle/>
                    <a:p>
                      <a:pPr marL="171450" rtl="0" fontAlgn="t">
                        <a:spcBef>
                          <a:spcPts val="0"/>
                        </a:spcBef>
                        <a:spcAft>
                          <a:spcPts val="0"/>
                        </a:spcAft>
                      </a:pPr>
                      <a:r>
                        <a:rPr lang="en-US" sz="1800" b="1" i="0" u="none" strike="noStrike" dirty="0">
                          <a:solidFill>
                            <a:schemeClr val="bg1">
                              <a:lumMod val="95000"/>
                            </a:schemeClr>
                          </a:solidFill>
                          <a:effectLst/>
                          <a:latin typeface="Arial" panose="020B0604020202020204" pitchFamily="34" charset="0"/>
                        </a:rPr>
                        <a:t>Student Group</a:t>
                      </a:r>
                      <a:endParaRPr lang="en-US" sz="1800" dirty="0">
                        <a:solidFill>
                          <a:schemeClr val="bg1">
                            <a:lumMod val="95000"/>
                          </a:schemeClr>
                        </a:solidFill>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marL="171450" algn="ctr" rtl="0" fontAlgn="t">
                        <a:spcBef>
                          <a:spcPts val="0"/>
                        </a:spcBef>
                        <a:spcAft>
                          <a:spcPts val="0"/>
                        </a:spcAft>
                      </a:pPr>
                      <a:r>
                        <a:rPr lang="en-US" sz="1800" b="1" i="0" u="none" strike="noStrike">
                          <a:solidFill>
                            <a:schemeClr val="bg1">
                              <a:lumMod val="95000"/>
                            </a:schemeClr>
                          </a:solidFill>
                          <a:effectLst/>
                          <a:latin typeface="Arial" panose="020B0604020202020204" pitchFamily="34" charset="0"/>
                        </a:rPr>
                        <a:t>Number enrolled in Algebra in 8th grade</a:t>
                      </a:r>
                      <a:endParaRPr lang="en-US" sz="1800">
                        <a:solidFill>
                          <a:schemeClr val="bg1">
                            <a:lumMod val="95000"/>
                          </a:schemeClr>
                        </a:solidFill>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marL="171450" algn="ctr" rtl="0" fontAlgn="t">
                        <a:spcBef>
                          <a:spcPts val="0"/>
                        </a:spcBef>
                        <a:spcAft>
                          <a:spcPts val="0"/>
                        </a:spcAft>
                      </a:pPr>
                      <a:r>
                        <a:rPr lang="en-US" sz="1800" b="1" i="0" u="none" strike="noStrike" dirty="0">
                          <a:solidFill>
                            <a:schemeClr val="bg1">
                              <a:lumMod val="95000"/>
                            </a:schemeClr>
                          </a:solidFill>
                          <a:effectLst/>
                          <a:latin typeface="Arial" panose="020B0604020202020204" pitchFamily="34" charset="0"/>
                        </a:rPr>
                        <a:t>% of all 8th graders enrolled in Algebra </a:t>
                      </a:r>
                      <a:endParaRPr lang="en-US" sz="1800" dirty="0">
                        <a:solidFill>
                          <a:schemeClr val="bg1">
                            <a:lumMod val="95000"/>
                          </a:schemeClr>
                        </a:solidFill>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978597023"/>
                  </a:ext>
                </a:extLst>
              </a:tr>
              <a:tr h="881900">
                <a:tc>
                  <a:txBody>
                    <a:bodyPr/>
                    <a:lstStyle/>
                    <a:p>
                      <a:pPr marL="171450" rtl="0" fontAlgn="t">
                        <a:spcBef>
                          <a:spcPts val="0"/>
                        </a:spcBef>
                        <a:spcAft>
                          <a:spcPts val="0"/>
                        </a:spcAft>
                      </a:pPr>
                      <a:r>
                        <a:rPr lang="en-US" sz="1800" b="0" i="0" u="none" strike="noStrike" dirty="0">
                          <a:solidFill>
                            <a:srgbClr val="000000"/>
                          </a:solidFill>
                          <a:effectLst/>
                          <a:latin typeface="Arial" panose="020B0604020202020204" pitchFamily="34" charset="0"/>
                        </a:rPr>
                        <a:t>Asian/Pacific Islander</a:t>
                      </a:r>
                      <a:endParaRPr lang="en-US" sz="1800" dirty="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171450" algn="ctr" rtl="0" fontAlgn="t">
                        <a:spcBef>
                          <a:spcPts val="0"/>
                        </a:spcBef>
                        <a:spcAft>
                          <a:spcPts val="0"/>
                        </a:spcAft>
                      </a:pPr>
                      <a:r>
                        <a:rPr lang="en-US" sz="1800" b="0" i="0" u="none" strike="noStrike">
                          <a:solidFill>
                            <a:srgbClr val="000000"/>
                          </a:solidFill>
                          <a:effectLst/>
                          <a:latin typeface="Arial" panose="020B0604020202020204" pitchFamily="34" charset="0"/>
                        </a:rPr>
                        <a:t>127</a:t>
                      </a:r>
                      <a:endParaRPr lang="en-US" sz="180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171450" algn="ctr" rtl="0" fontAlgn="t">
                        <a:spcBef>
                          <a:spcPts val="0"/>
                        </a:spcBef>
                        <a:spcAft>
                          <a:spcPts val="0"/>
                        </a:spcAft>
                      </a:pPr>
                      <a:r>
                        <a:rPr lang="en-US" sz="1800" b="0" i="0" u="none" strike="noStrike">
                          <a:solidFill>
                            <a:srgbClr val="000000"/>
                          </a:solidFill>
                          <a:effectLst/>
                          <a:latin typeface="Arial" panose="020B0604020202020204" pitchFamily="34" charset="0"/>
                        </a:rPr>
                        <a:t>0.9%</a:t>
                      </a:r>
                      <a:endParaRPr lang="en-US" sz="1800" dirty="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29579425"/>
                  </a:ext>
                </a:extLst>
              </a:tr>
              <a:tr h="621484">
                <a:tc>
                  <a:txBody>
                    <a:bodyPr/>
                    <a:lstStyle/>
                    <a:p>
                      <a:pPr marL="171450" rtl="0" fontAlgn="t">
                        <a:spcBef>
                          <a:spcPts val="0"/>
                        </a:spcBef>
                        <a:spcAft>
                          <a:spcPts val="0"/>
                        </a:spcAft>
                      </a:pPr>
                      <a:r>
                        <a:rPr lang="en-US" sz="1800" b="0" i="0" u="none" strike="noStrike">
                          <a:solidFill>
                            <a:srgbClr val="000000"/>
                          </a:solidFill>
                          <a:effectLst/>
                          <a:latin typeface="Arial" panose="020B0604020202020204" pitchFamily="34" charset="0"/>
                        </a:rPr>
                        <a:t>Black</a:t>
                      </a:r>
                      <a:endParaRPr lang="en-US" sz="1800" dirty="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171450" algn="ctr" rtl="0" fontAlgn="t">
                        <a:spcBef>
                          <a:spcPts val="0"/>
                        </a:spcBef>
                        <a:spcAft>
                          <a:spcPts val="0"/>
                        </a:spcAft>
                      </a:pPr>
                      <a:r>
                        <a:rPr lang="en-US" sz="1800" b="0" i="0" u="none" strike="noStrike">
                          <a:solidFill>
                            <a:srgbClr val="000000"/>
                          </a:solidFill>
                          <a:effectLst/>
                          <a:latin typeface="Arial" panose="020B0604020202020204" pitchFamily="34" charset="0"/>
                        </a:rPr>
                        <a:t>34</a:t>
                      </a:r>
                      <a:endParaRPr lang="en-US" sz="1800" dirty="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171450" algn="ctr" rtl="0" fontAlgn="t">
                        <a:spcBef>
                          <a:spcPts val="0"/>
                        </a:spcBef>
                        <a:spcAft>
                          <a:spcPts val="0"/>
                        </a:spcAft>
                      </a:pPr>
                      <a:r>
                        <a:rPr lang="en-US" sz="1800" b="0" i="0" u="none" strike="noStrike">
                          <a:solidFill>
                            <a:srgbClr val="000000"/>
                          </a:solidFill>
                          <a:effectLst/>
                          <a:latin typeface="Arial" panose="020B0604020202020204" pitchFamily="34" charset="0"/>
                        </a:rPr>
                        <a:t>0.2%</a:t>
                      </a:r>
                      <a:endParaRPr lang="en-US" sz="1800" dirty="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509037756"/>
                  </a:ext>
                </a:extLst>
              </a:tr>
              <a:tr h="621484">
                <a:tc>
                  <a:txBody>
                    <a:bodyPr/>
                    <a:lstStyle/>
                    <a:p>
                      <a:pPr marL="171450" rtl="0" fontAlgn="t">
                        <a:spcBef>
                          <a:spcPts val="0"/>
                        </a:spcBef>
                        <a:spcAft>
                          <a:spcPts val="0"/>
                        </a:spcAft>
                      </a:pPr>
                      <a:r>
                        <a:rPr lang="en-US" sz="1800" b="0" i="0" u="none" strike="noStrike">
                          <a:solidFill>
                            <a:srgbClr val="000000"/>
                          </a:solidFill>
                          <a:effectLst/>
                          <a:latin typeface="Arial" panose="020B0604020202020204" pitchFamily="34" charset="0"/>
                        </a:rPr>
                        <a:t>Hispanic</a:t>
                      </a:r>
                      <a:endParaRPr lang="en-US" sz="180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171450" algn="ctr" rtl="0" fontAlgn="t">
                        <a:spcBef>
                          <a:spcPts val="0"/>
                        </a:spcBef>
                        <a:spcAft>
                          <a:spcPts val="0"/>
                        </a:spcAft>
                      </a:pPr>
                      <a:r>
                        <a:rPr lang="en-US" sz="1800" b="0" i="0" u="none" strike="noStrike" dirty="0">
                          <a:solidFill>
                            <a:srgbClr val="000000"/>
                          </a:solidFill>
                          <a:effectLst/>
                          <a:latin typeface="Arial" panose="020B0604020202020204" pitchFamily="34" charset="0"/>
                        </a:rPr>
                        <a:t>76</a:t>
                      </a:r>
                      <a:endParaRPr lang="en-US" sz="1800" dirty="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171450" algn="ctr" rtl="0" fontAlgn="t">
                        <a:spcBef>
                          <a:spcPts val="0"/>
                        </a:spcBef>
                        <a:spcAft>
                          <a:spcPts val="0"/>
                        </a:spcAft>
                      </a:pPr>
                      <a:r>
                        <a:rPr lang="en-US" sz="1800" b="0" i="0" u="none" strike="noStrike">
                          <a:solidFill>
                            <a:srgbClr val="000000"/>
                          </a:solidFill>
                          <a:effectLst/>
                          <a:latin typeface="Arial" panose="020B0604020202020204" pitchFamily="34" charset="0"/>
                        </a:rPr>
                        <a:t>0.5%</a:t>
                      </a:r>
                      <a:endParaRPr lang="en-US" sz="1800" dirty="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329296756"/>
                  </a:ext>
                </a:extLst>
              </a:tr>
              <a:tr h="626282">
                <a:tc>
                  <a:txBody>
                    <a:bodyPr/>
                    <a:lstStyle/>
                    <a:p>
                      <a:pPr marL="171450" rtl="0" fontAlgn="t">
                        <a:spcBef>
                          <a:spcPts val="0"/>
                        </a:spcBef>
                        <a:spcAft>
                          <a:spcPts val="0"/>
                        </a:spcAft>
                      </a:pPr>
                      <a:r>
                        <a:rPr lang="en-US" sz="1800" b="0" i="0" u="none" strike="noStrike">
                          <a:solidFill>
                            <a:srgbClr val="000000"/>
                          </a:solidFill>
                          <a:effectLst/>
                          <a:latin typeface="Arial" panose="020B0604020202020204" pitchFamily="34" charset="0"/>
                        </a:rPr>
                        <a:t>Native American</a:t>
                      </a:r>
                      <a:endParaRPr lang="en-US" sz="180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171450" algn="ctr" rtl="0" fontAlgn="t">
                        <a:spcBef>
                          <a:spcPts val="0"/>
                        </a:spcBef>
                        <a:spcAft>
                          <a:spcPts val="0"/>
                        </a:spcAft>
                      </a:pPr>
                      <a:r>
                        <a:rPr lang="en-US" sz="1800" b="0" i="0" u="none" strike="noStrike">
                          <a:solidFill>
                            <a:srgbClr val="000000"/>
                          </a:solidFill>
                          <a:effectLst/>
                          <a:latin typeface="Arial" panose="020B0604020202020204" pitchFamily="34" charset="0"/>
                        </a:rPr>
                        <a:t>16</a:t>
                      </a:r>
                      <a:endParaRPr lang="en-US" sz="180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171450" algn="ctr" rtl="0" fontAlgn="t">
                        <a:spcBef>
                          <a:spcPts val="0"/>
                        </a:spcBef>
                        <a:spcAft>
                          <a:spcPts val="0"/>
                        </a:spcAft>
                      </a:pPr>
                      <a:r>
                        <a:rPr lang="en-US" sz="1800" b="0" i="0" u="none" strike="noStrike">
                          <a:solidFill>
                            <a:srgbClr val="000000"/>
                          </a:solidFill>
                          <a:effectLst/>
                          <a:latin typeface="Arial" panose="020B0604020202020204" pitchFamily="34" charset="0"/>
                        </a:rPr>
                        <a:t>0.1%</a:t>
                      </a:r>
                      <a:endParaRPr lang="en-US" sz="180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297487521"/>
                  </a:ext>
                </a:extLst>
              </a:tr>
              <a:tr h="604274">
                <a:tc>
                  <a:txBody>
                    <a:bodyPr/>
                    <a:lstStyle/>
                    <a:p>
                      <a:pPr marL="171450" rtl="0" fontAlgn="t">
                        <a:spcBef>
                          <a:spcPts val="0"/>
                        </a:spcBef>
                        <a:spcAft>
                          <a:spcPts val="0"/>
                        </a:spcAft>
                      </a:pPr>
                      <a:r>
                        <a:rPr lang="en-US" sz="1800" b="0" i="0" u="none" strike="noStrike">
                          <a:solidFill>
                            <a:srgbClr val="000000"/>
                          </a:solidFill>
                          <a:effectLst/>
                          <a:latin typeface="Arial" panose="020B0604020202020204" pitchFamily="34" charset="0"/>
                        </a:rPr>
                        <a:t>Two or More Races</a:t>
                      </a:r>
                      <a:endParaRPr lang="en-US" sz="180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171450" algn="ctr" rtl="0" fontAlgn="t">
                        <a:spcBef>
                          <a:spcPts val="0"/>
                        </a:spcBef>
                        <a:spcAft>
                          <a:spcPts val="0"/>
                        </a:spcAft>
                      </a:pPr>
                      <a:r>
                        <a:rPr lang="en-US" sz="1800" b="0" i="0" u="none" strike="noStrike">
                          <a:solidFill>
                            <a:srgbClr val="000000"/>
                          </a:solidFill>
                          <a:effectLst/>
                          <a:latin typeface="Arial" panose="020B0604020202020204" pitchFamily="34" charset="0"/>
                        </a:rPr>
                        <a:t>61</a:t>
                      </a:r>
                      <a:endParaRPr lang="en-US" sz="1800" dirty="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171450" algn="ctr" rtl="0" fontAlgn="t">
                        <a:spcBef>
                          <a:spcPts val="0"/>
                        </a:spcBef>
                        <a:spcAft>
                          <a:spcPts val="0"/>
                        </a:spcAft>
                      </a:pPr>
                      <a:r>
                        <a:rPr lang="en-US" sz="1800" b="0" i="0" u="none" strike="noStrike">
                          <a:solidFill>
                            <a:srgbClr val="000000"/>
                          </a:solidFill>
                          <a:effectLst/>
                          <a:latin typeface="Arial" panose="020B0604020202020204" pitchFamily="34" charset="0"/>
                        </a:rPr>
                        <a:t>0.4%</a:t>
                      </a:r>
                      <a:endParaRPr lang="en-US" sz="180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94293965"/>
                  </a:ext>
                </a:extLst>
              </a:tr>
              <a:tr h="621484">
                <a:tc>
                  <a:txBody>
                    <a:bodyPr/>
                    <a:lstStyle/>
                    <a:p>
                      <a:pPr marL="171450" rtl="0" fontAlgn="t">
                        <a:spcBef>
                          <a:spcPts val="0"/>
                        </a:spcBef>
                        <a:spcAft>
                          <a:spcPts val="0"/>
                        </a:spcAft>
                      </a:pPr>
                      <a:r>
                        <a:rPr lang="en-US" sz="1800" b="0" i="0" u="none" strike="noStrike">
                          <a:solidFill>
                            <a:srgbClr val="000000"/>
                          </a:solidFill>
                          <a:effectLst/>
                          <a:latin typeface="Arial" panose="020B0604020202020204" pitchFamily="34" charset="0"/>
                        </a:rPr>
                        <a:t>White</a:t>
                      </a:r>
                      <a:endParaRPr lang="en-US" sz="180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171450" algn="ctr" rtl="0" fontAlgn="t">
                        <a:spcBef>
                          <a:spcPts val="0"/>
                        </a:spcBef>
                        <a:spcAft>
                          <a:spcPts val="0"/>
                        </a:spcAft>
                      </a:pPr>
                      <a:r>
                        <a:rPr lang="en-US" sz="1800" b="0" i="0" u="none" strike="noStrike">
                          <a:solidFill>
                            <a:srgbClr val="000000"/>
                          </a:solidFill>
                          <a:effectLst/>
                          <a:latin typeface="Arial" panose="020B0604020202020204" pitchFamily="34" charset="0"/>
                        </a:rPr>
                        <a:t>3,060</a:t>
                      </a:r>
                      <a:endParaRPr lang="en-US" sz="180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171450" algn="ctr" rtl="0" fontAlgn="t">
                        <a:spcBef>
                          <a:spcPts val="0"/>
                        </a:spcBef>
                        <a:spcAft>
                          <a:spcPts val="0"/>
                        </a:spcAft>
                      </a:pPr>
                      <a:r>
                        <a:rPr lang="en-US" sz="1800" b="0" i="0" u="none" strike="noStrike">
                          <a:solidFill>
                            <a:srgbClr val="000000"/>
                          </a:solidFill>
                          <a:effectLst/>
                          <a:latin typeface="Arial" panose="020B0604020202020204" pitchFamily="34" charset="0"/>
                        </a:rPr>
                        <a:t>21.5%</a:t>
                      </a:r>
                      <a:endParaRPr lang="en-US" sz="180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384469988"/>
                  </a:ext>
                </a:extLst>
              </a:tr>
              <a:tr h="626282">
                <a:tc>
                  <a:txBody>
                    <a:bodyPr/>
                    <a:lstStyle/>
                    <a:p>
                      <a:pPr marL="171450" rtl="0" fontAlgn="t">
                        <a:spcBef>
                          <a:spcPts val="0"/>
                        </a:spcBef>
                        <a:spcAft>
                          <a:spcPts val="0"/>
                        </a:spcAft>
                      </a:pPr>
                      <a:r>
                        <a:rPr lang="en-US" sz="1800" b="1" i="0" u="none" strike="noStrike">
                          <a:solidFill>
                            <a:srgbClr val="000000"/>
                          </a:solidFill>
                          <a:effectLst/>
                          <a:latin typeface="Arial" panose="020B0604020202020204" pitchFamily="34" charset="0"/>
                        </a:rPr>
                        <a:t>TOTAL</a:t>
                      </a:r>
                      <a:endParaRPr lang="en-US" sz="180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marL="171450" algn="ctr" rtl="0" fontAlgn="t">
                        <a:spcBef>
                          <a:spcPts val="0"/>
                        </a:spcBef>
                        <a:spcAft>
                          <a:spcPts val="0"/>
                        </a:spcAft>
                      </a:pPr>
                      <a:r>
                        <a:rPr lang="en-US" sz="1800" b="1" i="0" u="none" strike="noStrike">
                          <a:solidFill>
                            <a:srgbClr val="000000"/>
                          </a:solidFill>
                          <a:effectLst/>
                          <a:latin typeface="Arial" panose="020B0604020202020204" pitchFamily="34" charset="0"/>
                        </a:rPr>
                        <a:t>3,374</a:t>
                      </a:r>
                      <a:endParaRPr lang="en-US" sz="180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marL="171450" algn="ctr" rtl="0" fontAlgn="t">
                        <a:spcBef>
                          <a:spcPts val="0"/>
                        </a:spcBef>
                        <a:spcAft>
                          <a:spcPts val="0"/>
                        </a:spcAft>
                      </a:pPr>
                      <a:r>
                        <a:rPr lang="en-US" sz="1800" b="1" i="0" u="none" strike="noStrike" dirty="0">
                          <a:solidFill>
                            <a:srgbClr val="000000"/>
                          </a:solidFill>
                          <a:effectLst/>
                          <a:latin typeface="Arial" panose="020B0604020202020204" pitchFamily="34" charset="0"/>
                        </a:rPr>
                        <a:t>23.7%</a:t>
                      </a:r>
                      <a:endParaRPr lang="en-US" sz="1800" dirty="0">
                        <a:effectLst/>
                      </a:endParaRPr>
                    </a:p>
                  </a:txBody>
                  <a:tcPr marL="53013" marR="53013" marT="53013" marB="5301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9621961"/>
                  </a:ext>
                </a:extLst>
              </a:tr>
            </a:tbl>
          </a:graphicData>
        </a:graphic>
      </p:graphicFrame>
    </p:spTree>
    <p:extLst>
      <p:ext uri="{BB962C8B-B14F-4D97-AF65-F5344CB8AC3E}">
        <p14:creationId xmlns:p14="http://schemas.microsoft.com/office/powerpoint/2010/main" val="1333535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FA391-E71F-7140-B4EF-BCA16192DAAC}"/>
              </a:ext>
            </a:extLst>
          </p:cNvPr>
          <p:cNvSpPr>
            <a:spLocks noGrp="1"/>
          </p:cNvSpPr>
          <p:nvPr>
            <p:ph type="title"/>
          </p:nvPr>
        </p:nvSpPr>
        <p:spPr/>
        <p:txBody>
          <a:bodyPr/>
          <a:lstStyle/>
          <a:p>
            <a:r>
              <a:rPr lang="en-US" b="1" dirty="0"/>
              <a:t>Questions to Consider</a:t>
            </a:r>
          </a:p>
        </p:txBody>
      </p:sp>
      <p:sp>
        <p:nvSpPr>
          <p:cNvPr id="3" name="Content Placeholder 2">
            <a:extLst>
              <a:ext uri="{FF2B5EF4-FFF2-40B4-BE49-F238E27FC236}">
                <a16:creationId xmlns:a16="http://schemas.microsoft.com/office/drawing/2014/main" id="{BBA00556-FBFE-9449-AD59-BE38B8D6EE2F}"/>
              </a:ext>
            </a:extLst>
          </p:cNvPr>
          <p:cNvSpPr>
            <a:spLocks noGrp="1"/>
          </p:cNvSpPr>
          <p:nvPr>
            <p:ph idx="1"/>
          </p:nvPr>
        </p:nvSpPr>
        <p:spPr/>
        <p:txBody>
          <a:bodyPr/>
          <a:lstStyle/>
          <a:p>
            <a:r>
              <a:rPr lang="en-US" dirty="0"/>
              <a:t>What intersections do we see between education and other public policy areas?</a:t>
            </a:r>
          </a:p>
          <a:p>
            <a:pPr marL="0" indent="0">
              <a:buNone/>
            </a:pPr>
            <a:endParaRPr lang="en-US" dirty="0"/>
          </a:p>
          <a:p>
            <a:r>
              <a:rPr lang="en-US" dirty="0"/>
              <a:t>What other data and information would be helpful to know?</a:t>
            </a:r>
          </a:p>
          <a:p>
            <a:pPr marL="0" indent="0">
              <a:buNone/>
            </a:pPr>
            <a:endParaRPr lang="en-US" dirty="0"/>
          </a:p>
        </p:txBody>
      </p:sp>
    </p:spTree>
    <p:extLst>
      <p:ext uri="{BB962C8B-B14F-4D97-AF65-F5344CB8AC3E}">
        <p14:creationId xmlns:p14="http://schemas.microsoft.com/office/powerpoint/2010/main" val="149757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25A80-F6C6-3245-9C35-6EF8910747AF}"/>
              </a:ext>
            </a:extLst>
          </p:cNvPr>
          <p:cNvSpPr>
            <a:spLocks noGrp="1"/>
          </p:cNvSpPr>
          <p:nvPr>
            <p:ph type="title"/>
          </p:nvPr>
        </p:nvSpPr>
        <p:spPr/>
        <p:txBody>
          <a:bodyPr/>
          <a:lstStyle/>
          <a:p>
            <a:r>
              <a:rPr lang="en-US" b="1" dirty="0"/>
              <a:t>Sources, References, and Thanks</a:t>
            </a:r>
          </a:p>
        </p:txBody>
      </p:sp>
      <p:sp>
        <p:nvSpPr>
          <p:cNvPr id="3" name="Content Placeholder 2">
            <a:extLst>
              <a:ext uri="{FF2B5EF4-FFF2-40B4-BE49-F238E27FC236}">
                <a16:creationId xmlns:a16="http://schemas.microsoft.com/office/drawing/2014/main" id="{4B1B55C0-E217-0341-B645-38519C727F1B}"/>
              </a:ext>
            </a:extLst>
          </p:cNvPr>
          <p:cNvSpPr>
            <a:spLocks noGrp="1"/>
          </p:cNvSpPr>
          <p:nvPr>
            <p:ph idx="1"/>
          </p:nvPr>
        </p:nvSpPr>
        <p:spPr/>
        <p:txBody>
          <a:bodyPr/>
          <a:lstStyle/>
          <a:p>
            <a:r>
              <a:rPr lang="en-US" sz="1800" dirty="0"/>
              <a:t>New England Secondary School Consortium, Common Data Project, </a:t>
            </a:r>
            <a:r>
              <a:rPr lang="en-US" sz="1800" u="sng" dirty="0">
                <a:hlinkClick r:id="rId2"/>
              </a:rPr>
              <a:t>https://www.newenglandssc.org/resources/common-data-project/</a:t>
            </a:r>
            <a:endParaRPr lang="en-US" sz="1800" dirty="0"/>
          </a:p>
          <a:p>
            <a:r>
              <a:rPr lang="en-US" sz="1800" dirty="0"/>
              <a:t>NH Department of Education, Attendance and Enrollment Reports, </a:t>
            </a:r>
            <a:r>
              <a:rPr lang="en-US" sz="1800" dirty="0">
                <a:hlinkClick r:id="rId3"/>
              </a:rPr>
              <a:t>https://www.education.nh.gov/data/attendance.htm#district</a:t>
            </a:r>
            <a:endParaRPr lang="en-US" sz="1800" dirty="0"/>
          </a:p>
          <a:p>
            <a:r>
              <a:rPr lang="en-US" sz="1800" dirty="0"/>
              <a:t>U.S. Department of Education’s Office of Civil Rights Data Collection for 2015-16,  </a:t>
            </a:r>
            <a:r>
              <a:rPr lang="en-US" sz="1800" dirty="0">
                <a:hlinkClick r:id="rId4"/>
              </a:rPr>
              <a:t>https://www2.ed.gov/about/offices/list/ocr/docs/crdc-2015-16.html</a:t>
            </a:r>
            <a:endParaRPr lang="en-US" sz="1800" dirty="0"/>
          </a:p>
          <a:p>
            <a:r>
              <a:rPr lang="en-US" sz="1800" dirty="0"/>
              <a:t>Plimpton Research</a:t>
            </a:r>
            <a:endParaRPr lang="en-US" sz="1200" dirty="0"/>
          </a:p>
          <a:p>
            <a:pPr marL="0" indent="0">
              <a:buNone/>
            </a:pPr>
            <a:endParaRPr lang="en-US" dirty="0"/>
          </a:p>
          <a:p>
            <a:endParaRPr lang="en-US" dirty="0"/>
          </a:p>
        </p:txBody>
      </p:sp>
    </p:spTree>
    <p:extLst>
      <p:ext uri="{BB962C8B-B14F-4D97-AF65-F5344CB8AC3E}">
        <p14:creationId xmlns:p14="http://schemas.microsoft.com/office/powerpoint/2010/main" val="3563161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A1F38-3D88-914B-9D33-0B17252C35A3}"/>
              </a:ext>
            </a:extLst>
          </p:cNvPr>
          <p:cNvSpPr>
            <a:spLocks noGrp="1"/>
          </p:cNvSpPr>
          <p:nvPr>
            <p:ph type="ctrTitle"/>
          </p:nvPr>
        </p:nvSpPr>
        <p:spPr/>
        <p:txBody>
          <a:bodyPr>
            <a:normAutofit/>
          </a:bodyPr>
          <a:lstStyle/>
          <a:p>
            <a:br>
              <a:rPr lang="en-US" sz="5400" dirty="0"/>
            </a:br>
            <a:r>
              <a:rPr lang="en-US" sz="5400" dirty="0"/>
              <a:t>NH Enrollment Data</a:t>
            </a:r>
          </a:p>
        </p:txBody>
      </p:sp>
    </p:spTree>
    <p:extLst>
      <p:ext uri="{BB962C8B-B14F-4D97-AF65-F5344CB8AC3E}">
        <p14:creationId xmlns:p14="http://schemas.microsoft.com/office/powerpoint/2010/main" val="1693569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F991431-FD6A-424C-98A0-4FE024F2749E}"/>
              </a:ext>
            </a:extLst>
          </p:cNvPr>
          <p:cNvGraphicFramePr>
            <a:graphicFrameLocks noGrp="1"/>
          </p:cNvGraphicFramePr>
          <p:nvPr>
            <p:extLst>
              <p:ext uri="{D42A27DB-BD31-4B8C-83A1-F6EECF244321}">
                <p14:modId xmlns:p14="http://schemas.microsoft.com/office/powerpoint/2010/main" val="1249410201"/>
              </p:ext>
            </p:extLst>
          </p:nvPr>
        </p:nvGraphicFramePr>
        <p:xfrm>
          <a:off x="892098" y="80210"/>
          <a:ext cx="8865218" cy="6625393"/>
        </p:xfrm>
        <a:graphic>
          <a:graphicData uri="http://schemas.openxmlformats.org/drawingml/2006/table">
            <a:tbl>
              <a:tblPr firstRow="1" bandRow="1">
                <a:tableStyleId>{5C22544A-7EE6-4342-B048-85BDC9FD1C3A}</a:tableStyleId>
              </a:tblPr>
              <a:tblGrid>
                <a:gridCol w="3812104">
                  <a:extLst>
                    <a:ext uri="{9D8B030D-6E8A-4147-A177-3AD203B41FA5}">
                      <a16:colId xmlns:a16="http://schemas.microsoft.com/office/drawing/2014/main" val="1321363733"/>
                    </a:ext>
                  </a:extLst>
                </a:gridCol>
                <a:gridCol w="2377292">
                  <a:extLst>
                    <a:ext uri="{9D8B030D-6E8A-4147-A177-3AD203B41FA5}">
                      <a16:colId xmlns:a16="http://schemas.microsoft.com/office/drawing/2014/main" val="2610572019"/>
                    </a:ext>
                  </a:extLst>
                </a:gridCol>
                <a:gridCol w="2675822">
                  <a:extLst>
                    <a:ext uri="{9D8B030D-6E8A-4147-A177-3AD203B41FA5}">
                      <a16:colId xmlns:a16="http://schemas.microsoft.com/office/drawing/2014/main" val="1023866010"/>
                    </a:ext>
                  </a:extLst>
                </a:gridCol>
              </a:tblGrid>
              <a:tr h="444152">
                <a:tc>
                  <a:txBody>
                    <a:bodyPr/>
                    <a:lstStyle/>
                    <a:p>
                      <a:r>
                        <a:rPr lang="en-US" dirty="0"/>
                        <a:t>2018-2019 School Year</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dirty="0"/>
                        <a:t># of students</a:t>
                      </a:r>
                    </a:p>
                  </a:txBody>
                  <a:tcPr>
                    <a:lnT w="12700" cap="flat" cmpd="sng" algn="ctr">
                      <a:solidFill>
                        <a:schemeClr val="tx1"/>
                      </a:solidFill>
                      <a:prstDash val="solid"/>
                      <a:round/>
                      <a:headEnd type="none" w="med" len="med"/>
                      <a:tailEnd type="none" w="med" len="med"/>
                    </a:lnT>
                  </a:tcPr>
                </a:tc>
                <a:tc>
                  <a:txBody>
                    <a:bodyPr/>
                    <a:lstStyle/>
                    <a:p>
                      <a:pPr algn="ctr"/>
                      <a:r>
                        <a:rPr lang="en-US" dirty="0"/>
                        <a:t>% of students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57465346"/>
                  </a:ext>
                </a:extLst>
              </a:tr>
              <a:tr h="444152">
                <a:tc>
                  <a:txBody>
                    <a:bodyPr/>
                    <a:lstStyle/>
                    <a:p>
                      <a:r>
                        <a:rPr lang="en-US" dirty="0"/>
                        <a:t>Student Enrollment: Pre-K - 12</a:t>
                      </a:r>
                    </a:p>
                  </a:txBody>
                  <a:tcPr>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n-US" sz="1800" kern="1200" dirty="0">
                          <a:solidFill>
                            <a:schemeClr val="dk1"/>
                          </a:solidFill>
                          <a:latin typeface="+mn-lt"/>
                          <a:ea typeface="+mn-ea"/>
                          <a:cs typeface="+mn-cs"/>
                        </a:rPr>
                        <a:t>177,369</a:t>
                      </a:r>
                    </a:p>
                  </a:txBody>
                  <a:tcPr marL="9525" marR="9525" marT="9525" marB="0" anchor="b">
                    <a:solidFill>
                      <a:schemeClr val="accent5">
                        <a:lumMod val="20000"/>
                        <a:lumOff val="80000"/>
                      </a:schemeClr>
                    </a:solidFill>
                  </a:tcPr>
                </a:tc>
                <a:tc>
                  <a:txBody>
                    <a:bodyPr/>
                    <a:lstStyle/>
                    <a:p>
                      <a:pPr algn="ctr"/>
                      <a:endParaRPr lang="en-US" sz="1800" kern="1200" dirty="0">
                        <a:solidFill>
                          <a:schemeClr val="dk1"/>
                        </a:solidFill>
                        <a:latin typeface="+mn-lt"/>
                        <a:ea typeface="+mn-ea"/>
                        <a:cs typeface="+mn-cs"/>
                      </a:endParaRPr>
                    </a:p>
                  </a:txBody>
                  <a:tcPr>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1354658605"/>
                  </a:ext>
                </a:extLst>
              </a:tr>
              <a:tr h="444152">
                <a:tc>
                  <a:txBody>
                    <a:bodyPr/>
                    <a:lstStyle/>
                    <a:p>
                      <a:r>
                        <a:rPr lang="en-US" dirty="0"/>
                        <a:t>Student Enrollment: K - 12</a:t>
                      </a:r>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pPr algn="ctr" fontAlgn="b"/>
                      <a:r>
                        <a:rPr lang="en-US" sz="1800" kern="1200" dirty="0">
                          <a:solidFill>
                            <a:schemeClr val="dk1"/>
                          </a:solidFill>
                          <a:latin typeface="+mn-lt"/>
                          <a:ea typeface="+mn-ea"/>
                          <a:cs typeface="+mn-cs"/>
                        </a:rPr>
                        <a:t>173,138</a:t>
                      </a:r>
                    </a:p>
                  </a:txBody>
                  <a:tcPr marL="9525" marR="9525" marT="9525" marB="0" anchor="b">
                    <a:solidFill>
                      <a:schemeClr val="accent4">
                        <a:lumMod val="20000"/>
                        <a:lumOff val="80000"/>
                      </a:schemeClr>
                    </a:solidFill>
                  </a:tcPr>
                </a:tc>
                <a:tc>
                  <a:txBody>
                    <a:bodyPr/>
                    <a:lstStyle/>
                    <a:p>
                      <a:pPr algn="ctr"/>
                      <a:endParaRPr lang="en-US" sz="1800" kern="1200" dirty="0">
                        <a:solidFill>
                          <a:schemeClr val="dk1"/>
                        </a:solidFill>
                        <a:latin typeface="+mn-lt"/>
                        <a:ea typeface="+mn-ea"/>
                        <a:cs typeface="+mn-cs"/>
                      </a:endParaRPr>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1202039991"/>
                  </a:ext>
                </a:extLst>
              </a:tr>
              <a:tr h="444152">
                <a:tc>
                  <a:txBody>
                    <a:bodyPr/>
                    <a:lstStyle/>
                    <a:p>
                      <a:r>
                        <a:rPr lang="en-US" dirty="0"/>
                        <a:t>Student Enrollment: 1 - 12</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800" kern="1200" dirty="0">
                          <a:solidFill>
                            <a:schemeClr val="dk1"/>
                          </a:solidFill>
                          <a:latin typeface="+mn-lt"/>
                          <a:ea typeface="+mn-ea"/>
                          <a:cs typeface="+mn-cs"/>
                        </a:rPr>
                        <a:t>158,229</a:t>
                      </a:r>
                    </a:p>
                  </a:txBody>
                  <a:tcPr marL="9525" marR="9525" marT="9525"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1800" kern="1200" dirty="0">
                        <a:solidFill>
                          <a:schemeClr val="dk1"/>
                        </a:solidFill>
                        <a:latin typeface="+mn-lt"/>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66618605"/>
                  </a:ext>
                </a:extLst>
              </a:tr>
              <a:tr h="525365">
                <a:tc>
                  <a:txBody>
                    <a:bodyPr/>
                    <a:lstStyle/>
                    <a:p>
                      <a:r>
                        <a:rPr lang="en-US" dirty="0"/>
                        <a:t>Free/Reduced Lunch Eligible (1 – 12)</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r>
                        <a:rPr lang="en-US" dirty="0"/>
                        <a:t>42,981</a:t>
                      </a:r>
                    </a:p>
                  </a:txBody>
                  <a:tcP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r>
                        <a:rPr lang="en-US" dirty="0"/>
                        <a:t>27.2%</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800251118"/>
                  </a:ext>
                </a:extLst>
              </a:tr>
              <a:tr h="548269">
                <a:tc>
                  <a:txBody>
                    <a:bodyPr/>
                    <a:lstStyle/>
                    <a:p>
                      <a:r>
                        <a:rPr lang="en-US" dirty="0"/>
                        <a:t>Students with Disabilities (K - 12)</a:t>
                      </a:r>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pPr algn="ctr"/>
                      <a:r>
                        <a:rPr lang="en-US" dirty="0"/>
                        <a:t>27,645</a:t>
                      </a:r>
                    </a:p>
                  </a:txBody>
                  <a:tcPr>
                    <a:solidFill>
                      <a:schemeClr val="accent4">
                        <a:lumMod val="20000"/>
                        <a:lumOff val="80000"/>
                      </a:schemeClr>
                    </a:solidFill>
                  </a:tcPr>
                </a:tc>
                <a:tc>
                  <a:txBody>
                    <a:bodyPr/>
                    <a:lstStyle/>
                    <a:p>
                      <a:pPr algn="ctr"/>
                      <a:r>
                        <a:rPr lang="en-US" dirty="0"/>
                        <a:t>16.0%</a:t>
                      </a:r>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2619894335"/>
                  </a:ext>
                </a:extLst>
              </a:tr>
              <a:tr h="766618">
                <a:tc>
                  <a:txBody>
                    <a:bodyPr/>
                    <a:lstStyle/>
                    <a:p>
                      <a:r>
                        <a:rPr lang="en-US" dirty="0"/>
                        <a:t>Limited English Proficiency </a:t>
                      </a:r>
                    </a:p>
                    <a:p>
                      <a:r>
                        <a:rPr lang="en-US" dirty="0"/>
                        <a:t>(Pre-K- 12)</a:t>
                      </a:r>
                    </a:p>
                  </a:txBody>
                  <a:tcPr>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a:r>
                        <a:rPr lang="en-US" dirty="0"/>
                        <a:t>4,938</a:t>
                      </a:r>
                    </a:p>
                  </a:txBody>
                  <a:tcPr>
                    <a:solidFill>
                      <a:schemeClr val="accent5">
                        <a:lumMod val="20000"/>
                        <a:lumOff val="80000"/>
                      </a:schemeClr>
                    </a:solidFill>
                  </a:tcPr>
                </a:tc>
                <a:tc>
                  <a:txBody>
                    <a:bodyPr/>
                    <a:lstStyle/>
                    <a:p>
                      <a:pPr algn="ctr"/>
                      <a:r>
                        <a:rPr lang="en-US" dirty="0"/>
                        <a:t>2.8%</a:t>
                      </a:r>
                    </a:p>
                  </a:txBody>
                  <a:tcPr>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3466292493"/>
                  </a:ext>
                </a:extLst>
              </a:tr>
              <a:tr h="794744">
                <a:tc>
                  <a:txBody>
                    <a:bodyPr/>
                    <a:lstStyle/>
                    <a:p>
                      <a:r>
                        <a:rPr lang="en-US" dirty="0"/>
                        <a:t>American Indian or Alaskan Native </a:t>
                      </a:r>
                    </a:p>
                    <a:p>
                      <a:r>
                        <a:rPr lang="en-US" dirty="0"/>
                        <a:t>(Pre-K - 12)</a:t>
                      </a:r>
                    </a:p>
                  </a:txBody>
                  <a:tcPr>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a:r>
                        <a:rPr lang="en-US" dirty="0"/>
                        <a:t>440</a:t>
                      </a:r>
                    </a:p>
                  </a:txBody>
                  <a:tcPr>
                    <a:solidFill>
                      <a:schemeClr val="accent5">
                        <a:lumMod val="20000"/>
                        <a:lumOff val="80000"/>
                      </a:schemeClr>
                    </a:solidFill>
                  </a:tcPr>
                </a:tc>
                <a:tc>
                  <a:txBody>
                    <a:bodyPr/>
                    <a:lstStyle/>
                    <a:p>
                      <a:pPr algn="ctr"/>
                      <a:r>
                        <a:rPr lang="en-US" dirty="0"/>
                        <a:t>0.2%</a:t>
                      </a:r>
                    </a:p>
                  </a:txBody>
                  <a:tcPr>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2084177978"/>
                  </a:ext>
                </a:extLst>
              </a:tr>
              <a:tr h="437181">
                <a:tc>
                  <a:txBody>
                    <a:bodyPr/>
                    <a:lstStyle/>
                    <a:p>
                      <a:r>
                        <a:rPr lang="en-US" dirty="0"/>
                        <a:t>Asian or Pacific Islander (Pre-K - 12)</a:t>
                      </a:r>
                    </a:p>
                  </a:txBody>
                  <a:tcPr>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a:r>
                        <a:rPr lang="en-US" dirty="0"/>
                        <a:t>6,022</a:t>
                      </a:r>
                    </a:p>
                  </a:txBody>
                  <a:tcPr>
                    <a:solidFill>
                      <a:schemeClr val="accent5">
                        <a:lumMod val="20000"/>
                        <a:lumOff val="80000"/>
                      </a:schemeClr>
                    </a:solidFill>
                  </a:tcPr>
                </a:tc>
                <a:tc>
                  <a:txBody>
                    <a:bodyPr/>
                    <a:lstStyle/>
                    <a:p>
                      <a:pPr algn="ctr"/>
                      <a:r>
                        <a:rPr lang="en-US" dirty="0"/>
                        <a:t>3.4%</a:t>
                      </a:r>
                    </a:p>
                  </a:txBody>
                  <a:tcPr>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6469513"/>
                  </a:ext>
                </a:extLst>
              </a:tr>
              <a:tr h="444152">
                <a:tc>
                  <a:txBody>
                    <a:bodyPr/>
                    <a:lstStyle/>
                    <a:p>
                      <a:r>
                        <a:rPr lang="en-US" dirty="0"/>
                        <a:t>Hispanic (Pre-K - 12)</a:t>
                      </a:r>
                    </a:p>
                  </a:txBody>
                  <a:tcPr>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a:r>
                        <a:rPr lang="en-US" dirty="0"/>
                        <a:t>11,567</a:t>
                      </a:r>
                    </a:p>
                  </a:txBody>
                  <a:tcPr>
                    <a:solidFill>
                      <a:schemeClr val="accent5">
                        <a:lumMod val="20000"/>
                        <a:lumOff val="80000"/>
                      </a:schemeClr>
                    </a:solidFill>
                  </a:tcPr>
                </a:tc>
                <a:tc>
                  <a:txBody>
                    <a:bodyPr/>
                    <a:lstStyle/>
                    <a:p>
                      <a:pPr algn="ctr"/>
                      <a:r>
                        <a:rPr lang="en-US" dirty="0"/>
                        <a:t>6.5%</a:t>
                      </a:r>
                    </a:p>
                  </a:txBody>
                  <a:tcPr>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2379027460"/>
                  </a:ext>
                </a:extLst>
              </a:tr>
              <a:tr h="444152">
                <a:tc>
                  <a:txBody>
                    <a:bodyPr/>
                    <a:lstStyle/>
                    <a:p>
                      <a:r>
                        <a:rPr lang="en-US" dirty="0"/>
                        <a:t>Black (Pre-K - 12)</a:t>
                      </a:r>
                    </a:p>
                  </a:txBody>
                  <a:tcPr>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a:r>
                        <a:rPr lang="en-US" dirty="0"/>
                        <a:t>3,695</a:t>
                      </a:r>
                    </a:p>
                  </a:txBody>
                  <a:tcPr>
                    <a:solidFill>
                      <a:schemeClr val="accent5">
                        <a:lumMod val="20000"/>
                        <a:lumOff val="80000"/>
                      </a:schemeClr>
                    </a:solidFill>
                  </a:tcPr>
                </a:tc>
                <a:tc>
                  <a:txBody>
                    <a:bodyPr/>
                    <a:lstStyle/>
                    <a:p>
                      <a:pPr algn="ctr"/>
                      <a:r>
                        <a:rPr lang="en-US" dirty="0"/>
                        <a:t>2.1%</a:t>
                      </a:r>
                    </a:p>
                  </a:txBody>
                  <a:tcPr>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50739301"/>
                  </a:ext>
                </a:extLst>
              </a:tr>
              <a:tr h="444152">
                <a:tc>
                  <a:txBody>
                    <a:bodyPr/>
                    <a:lstStyle/>
                    <a:p>
                      <a:r>
                        <a:rPr lang="en-US" dirty="0"/>
                        <a:t>White (Pre-K - 12)</a:t>
                      </a:r>
                    </a:p>
                  </a:txBody>
                  <a:tcPr>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a:r>
                        <a:rPr lang="en-US" dirty="0"/>
                        <a:t>150,666</a:t>
                      </a:r>
                    </a:p>
                  </a:txBody>
                  <a:tcPr>
                    <a:solidFill>
                      <a:schemeClr val="accent5">
                        <a:lumMod val="20000"/>
                        <a:lumOff val="80000"/>
                      </a:schemeClr>
                    </a:solidFill>
                  </a:tcPr>
                </a:tc>
                <a:tc>
                  <a:txBody>
                    <a:bodyPr/>
                    <a:lstStyle/>
                    <a:p>
                      <a:pPr algn="ctr"/>
                      <a:r>
                        <a:rPr lang="en-US" dirty="0"/>
                        <a:t>84.9%</a:t>
                      </a:r>
                    </a:p>
                  </a:txBody>
                  <a:tcPr>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3628451684"/>
                  </a:ext>
                </a:extLst>
              </a:tr>
              <a:tr h="444152">
                <a:tc>
                  <a:txBody>
                    <a:bodyPr/>
                    <a:lstStyle/>
                    <a:p>
                      <a:r>
                        <a:rPr lang="en-US" dirty="0"/>
                        <a:t>Multi-Race (Pre-K - 12)</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a:t>4,976</a:t>
                      </a:r>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a:t>2.8%</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66901761"/>
                  </a:ext>
                </a:extLst>
              </a:tr>
            </a:tbl>
          </a:graphicData>
        </a:graphic>
      </p:graphicFrame>
      <p:pic>
        <p:nvPicPr>
          <p:cNvPr id="3" name="Picture 2">
            <a:extLst>
              <a:ext uri="{FF2B5EF4-FFF2-40B4-BE49-F238E27FC236}">
                <a16:creationId xmlns:a16="http://schemas.microsoft.com/office/drawing/2014/main" id="{7F69CD30-55AD-8D4D-A5EE-F282183882E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72847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53A1F-EA3E-0F42-8873-232C24A67B2A}"/>
              </a:ext>
            </a:extLst>
          </p:cNvPr>
          <p:cNvSpPr>
            <a:spLocks noGrp="1"/>
          </p:cNvSpPr>
          <p:nvPr>
            <p:ph type="title"/>
          </p:nvPr>
        </p:nvSpPr>
        <p:spPr/>
        <p:txBody>
          <a:bodyPr/>
          <a:lstStyle/>
          <a:p>
            <a:pPr algn="ctr"/>
            <a:r>
              <a:rPr lang="en-US" b="1" dirty="0"/>
              <a:t>NH High School Enrollment</a:t>
            </a:r>
          </a:p>
        </p:txBody>
      </p:sp>
      <p:sp>
        <p:nvSpPr>
          <p:cNvPr id="3" name="Content Placeholder 2">
            <a:extLst>
              <a:ext uri="{FF2B5EF4-FFF2-40B4-BE49-F238E27FC236}">
                <a16:creationId xmlns:a16="http://schemas.microsoft.com/office/drawing/2014/main" id="{90FE62CF-9DFC-B744-8271-BB6E5CDBDD08}"/>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New Hampshire’s public and charter schools enroll 55,757 students in grades 9 to 12, down 14% from 64,939 students in 2008-09.</a:t>
            </a:r>
          </a:p>
          <a:p>
            <a:pPr marL="0" indent="0">
              <a:buNone/>
            </a:pPr>
            <a:endParaRPr lang="en-US" dirty="0"/>
          </a:p>
        </p:txBody>
      </p:sp>
    </p:spTree>
    <p:extLst>
      <p:ext uri="{BB962C8B-B14F-4D97-AF65-F5344CB8AC3E}">
        <p14:creationId xmlns:p14="http://schemas.microsoft.com/office/powerpoint/2010/main" val="1126400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30B233E-6865-354A-BB73-A7896A7670F5}"/>
              </a:ext>
            </a:extLst>
          </p:cNvPr>
          <p:cNvGraphicFramePr>
            <a:graphicFrameLocks noGrp="1"/>
          </p:cNvGraphicFramePr>
          <p:nvPr>
            <p:extLst>
              <p:ext uri="{D42A27DB-BD31-4B8C-83A1-F6EECF244321}">
                <p14:modId xmlns:p14="http://schemas.microsoft.com/office/powerpoint/2010/main" val="2662813062"/>
              </p:ext>
            </p:extLst>
          </p:nvPr>
        </p:nvGraphicFramePr>
        <p:xfrm>
          <a:off x="2437570" y="242927"/>
          <a:ext cx="6735004" cy="6156001"/>
        </p:xfrm>
        <a:graphic>
          <a:graphicData uri="http://schemas.openxmlformats.org/drawingml/2006/table">
            <a:tbl>
              <a:tblPr firstRow="1" firstCol="1"/>
              <a:tblGrid>
                <a:gridCol w="1926238">
                  <a:extLst>
                    <a:ext uri="{9D8B030D-6E8A-4147-A177-3AD203B41FA5}">
                      <a16:colId xmlns:a16="http://schemas.microsoft.com/office/drawing/2014/main" val="2049863415"/>
                    </a:ext>
                  </a:extLst>
                </a:gridCol>
                <a:gridCol w="1351192">
                  <a:extLst>
                    <a:ext uri="{9D8B030D-6E8A-4147-A177-3AD203B41FA5}">
                      <a16:colId xmlns:a16="http://schemas.microsoft.com/office/drawing/2014/main" val="2164646354"/>
                    </a:ext>
                  </a:extLst>
                </a:gridCol>
                <a:gridCol w="1681609">
                  <a:extLst>
                    <a:ext uri="{9D8B030D-6E8A-4147-A177-3AD203B41FA5}">
                      <a16:colId xmlns:a16="http://schemas.microsoft.com/office/drawing/2014/main" val="2191229364"/>
                    </a:ext>
                  </a:extLst>
                </a:gridCol>
                <a:gridCol w="1775965">
                  <a:extLst>
                    <a:ext uri="{9D8B030D-6E8A-4147-A177-3AD203B41FA5}">
                      <a16:colId xmlns:a16="http://schemas.microsoft.com/office/drawing/2014/main" val="543832721"/>
                    </a:ext>
                  </a:extLst>
                </a:gridCol>
              </a:tblGrid>
              <a:tr h="425322">
                <a:tc rowSpan="2">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rPr>
                        <a:t>County</a:t>
                      </a:r>
                      <a:endParaRPr lang="en-US" sz="3200" dirty="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gridSpan="2">
                  <a:txBody>
                    <a:bodyPr/>
                    <a:lstStyle/>
                    <a:p>
                      <a:pPr algn="ctr" rtl="0" fontAlgn="t">
                        <a:spcBef>
                          <a:spcPts val="0"/>
                        </a:spcBef>
                        <a:spcAft>
                          <a:spcPts val="0"/>
                        </a:spcAft>
                      </a:pPr>
                      <a:r>
                        <a:rPr lang="en-US" sz="1800" b="1" i="0" u="none" strike="noStrike">
                          <a:solidFill>
                            <a:srgbClr val="000000"/>
                          </a:solidFill>
                          <a:effectLst/>
                          <a:latin typeface="Arial" panose="020B0604020202020204" pitchFamily="34" charset="0"/>
                        </a:rPr>
                        <a:t>High School Enrollment</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US"/>
                    </a:p>
                  </a:txBody>
                  <a:tcPr/>
                </a:tc>
                <a:tc rowSpan="2">
                  <a:txBody>
                    <a:bodyPr/>
                    <a:lstStyle/>
                    <a:p>
                      <a:pPr algn="ctr" rtl="0" fontAlgn="t">
                        <a:spcBef>
                          <a:spcPts val="0"/>
                        </a:spcBef>
                        <a:spcAft>
                          <a:spcPts val="0"/>
                        </a:spcAft>
                      </a:pPr>
                      <a:r>
                        <a:rPr lang="en-US" sz="1800" b="1" i="0" u="none" strike="noStrike">
                          <a:solidFill>
                            <a:srgbClr val="000000"/>
                          </a:solidFill>
                          <a:effectLst/>
                          <a:latin typeface="Arial" panose="020B0604020202020204" pitchFamily="34" charset="0"/>
                        </a:rPr>
                        <a:t>% change, 2008-09</a:t>
                      </a:r>
                      <a:endParaRPr lang="en-US" sz="3200">
                        <a:effectLst/>
                      </a:endParaRPr>
                    </a:p>
                    <a:p>
                      <a:pPr algn="ctr" rtl="0" fontAlgn="t">
                        <a:spcBef>
                          <a:spcPts val="0"/>
                        </a:spcBef>
                        <a:spcAft>
                          <a:spcPts val="0"/>
                        </a:spcAft>
                      </a:pPr>
                      <a:r>
                        <a:rPr lang="en-US" sz="1800" b="1" i="0" u="none" strike="noStrike">
                          <a:solidFill>
                            <a:srgbClr val="000000"/>
                          </a:solidFill>
                          <a:effectLst/>
                          <a:latin typeface="Arial" panose="020B0604020202020204" pitchFamily="34" charset="0"/>
                        </a:rPr>
                        <a:t>to 2018-19</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3518528543"/>
                  </a:ext>
                </a:extLst>
              </a:tr>
              <a:tr h="454856">
                <a:tc vMerge="1">
                  <a:txBody>
                    <a:bodyPr/>
                    <a:lstStyle/>
                    <a:p>
                      <a:endParaRPr lang="en-US"/>
                    </a:p>
                  </a:txBody>
                  <a:tcPr/>
                </a:tc>
                <a:tc>
                  <a:txBody>
                    <a:bodyPr/>
                    <a:lstStyle/>
                    <a:p>
                      <a:pPr algn="ctr" rtl="0" fontAlgn="t">
                        <a:spcBef>
                          <a:spcPts val="0"/>
                        </a:spcBef>
                        <a:spcAft>
                          <a:spcPts val="0"/>
                        </a:spcAft>
                      </a:pPr>
                      <a:r>
                        <a:rPr lang="en-US" sz="1800" b="1" i="0" u="none" strike="noStrike">
                          <a:solidFill>
                            <a:srgbClr val="000000"/>
                          </a:solidFill>
                          <a:effectLst/>
                          <a:latin typeface="Arial" panose="020B0604020202020204" pitchFamily="34" charset="0"/>
                        </a:rPr>
                        <a:t>2008-09</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B7B7"/>
                    </a:solidFill>
                  </a:tcPr>
                </a:tc>
                <a:tc>
                  <a:txBody>
                    <a:bodyPr/>
                    <a:lstStyle/>
                    <a:p>
                      <a:pPr algn="ctr" rtl="0" fontAlgn="t">
                        <a:spcBef>
                          <a:spcPts val="0"/>
                        </a:spcBef>
                        <a:spcAft>
                          <a:spcPts val="0"/>
                        </a:spcAft>
                      </a:pPr>
                      <a:r>
                        <a:rPr lang="en-US" sz="1800" b="1" i="0" u="none" strike="noStrike">
                          <a:solidFill>
                            <a:srgbClr val="000000"/>
                          </a:solidFill>
                          <a:effectLst/>
                          <a:latin typeface="Arial" panose="020B0604020202020204" pitchFamily="34" charset="0"/>
                        </a:rPr>
                        <a:t>2018-19</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B7B7"/>
                    </a:solidFill>
                  </a:tcPr>
                </a:tc>
                <a:tc vMerge="1">
                  <a:txBody>
                    <a:bodyPr/>
                    <a:lstStyle/>
                    <a:p>
                      <a:endParaRPr lang="en-US"/>
                    </a:p>
                  </a:txBody>
                  <a:tcPr/>
                </a:tc>
                <a:extLst>
                  <a:ext uri="{0D108BD9-81ED-4DB2-BD59-A6C34878D82A}">
                    <a16:rowId xmlns:a16="http://schemas.microsoft.com/office/drawing/2014/main" val="2091737297"/>
                  </a:ext>
                </a:extLst>
              </a:tr>
              <a:tr h="411538">
                <a:tc>
                  <a:txBody>
                    <a:bodyPr/>
                    <a:lstStyle/>
                    <a:p>
                      <a:pPr rtl="0" fontAlgn="t">
                        <a:spcBef>
                          <a:spcPts val="0"/>
                        </a:spcBef>
                        <a:spcAft>
                          <a:spcPts val="0"/>
                        </a:spcAft>
                      </a:pPr>
                      <a:r>
                        <a:rPr lang="en-US" sz="1800" b="0" i="0" u="none" strike="noStrike">
                          <a:solidFill>
                            <a:srgbClr val="000000"/>
                          </a:solidFill>
                          <a:effectLst/>
                          <a:latin typeface="Arial" panose="020B0604020202020204" pitchFamily="34" charset="0"/>
                        </a:rPr>
                        <a:t>Belknap</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800" b="1" i="0" u="none" strike="noStrike">
                          <a:solidFill>
                            <a:srgbClr val="000000"/>
                          </a:solidFill>
                          <a:effectLst/>
                          <a:latin typeface="Arial" panose="020B0604020202020204" pitchFamily="34" charset="0"/>
                        </a:rPr>
                        <a:t>        </a:t>
                      </a:r>
                      <a:r>
                        <a:rPr lang="en-US" sz="1800" b="0" i="0" u="none" strike="noStrike">
                          <a:solidFill>
                            <a:srgbClr val="000000"/>
                          </a:solidFill>
                          <a:effectLst/>
                          <a:latin typeface="Arial" panose="020B0604020202020204" pitchFamily="34" charset="0"/>
                        </a:rPr>
                        <a:t>3,308</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800" b="0" i="0" u="none" strike="noStrike">
                          <a:solidFill>
                            <a:srgbClr val="000000"/>
                          </a:solidFill>
                          <a:effectLst/>
                          <a:latin typeface="Arial" panose="020B0604020202020204" pitchFamily="34" charset="0"/>
                        </a:rPr>
                        <a:t>        2,642</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US" sz="1800" b="0" i="0" u="none" strike="noStrike">
                          <a:solidFill>
                            <a:srgbClr val="000000"/>
                          </a:solidFill>
                          <a:effectLst/>
                          <a:latin typeface="Arial" panose="020B0604020202020204" pitchFamily="34" charset="0"/>
                        </a:rPr>
                        <a:t>-20%</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1105537"/>
                  </a:ext>
                </a:extLst>
              </a:tr>
              <a:tr h="411538">
                <a:tc>
                  <a:txBody>
                    <a:bodyPr/>
                    <a:lstStyle/>
                    <a:p>
                      <a:pPr rtl="0" fontAlgn="t">
                        <a:spcBef>
                          <a:spcPts val="0"/>
                        </a:spcBef>
                        <a:spcAft>
                          <a:spcPts val="0"/>
                        </a:spcAft>
                      </a:pPr>
                      <a:r>
                        <a:rPr lang="en-US" sz="1800" b="0" i="0" u="none" strike="noStrike">
                          <a:solidFill>
                            <a:srgbClr val="000000"/>
                          </a:solidFill>
                          <a:effectLst/>
                          <a:latin typeface="Arial" panose="020B0604020202020204" pitchFamily="34" charset="0"/>
                        </a:rPr>
                        <a:t>Carroll</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800" b="0" i="0" u="none" strike="noStrike" dirty="0">
                          <a:solidFill>
                            <a:srgbClr val="000000"/>
                          </a:solidFill>
                          <a:effectLst/>
                          <a:latin typeface="Arial" panose="020B0604020202020204" pitchFamily="34" charset="0"/>
                        </a:rPr>
                        <a:t>        1,979</a:t>
                      </a:r>
                      <a:endParaRPr lang="en-US" sz="3200" dirty="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spcBef>
                          <a:spcPts val="0"/>
                        </a:spcBef>
                        <a:spcAft>
                          <a:spcPts val="0"/>
                        </a:spcAft>
                      </a:pPr>
                      <a:r>
                        <a:rPr lang="en-US" sz="1800" b="0" i="0" u="none" strike="noStrike">
                          <a:solidFill>
                            <a:srgbClr val="000000"/>
                          </a:solidFill>
                          <a:effectLst/>
                          <a:latin typeface="Arial" panose="020B0604020202020204" pitchFamily="34" charset="0"/>
                        </a:rPr>
                        <a:t>        1,651</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US" sz="1800" b="0" i="0" u="none" strike="noStrike">
                          <a:solidFill>
                            <a:srgbClr val="000000"/>
                          </a:solidFill>
                          <a:effectLst/>
                          <a:latin typeface="Arial" panose="020B0604020202020204" pitchFamily="34" charset="0"/>
                        </a:rPr>
                        <a:t>-17%</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3328767"/>
                  </a:ext>
                </a:extLst>
              </a:tr>
              <a:tr h="411538">
                <a:tc>
                  <a:txBody>
                    <a:bodyPr/>
                    <a:lstStyle/>
                    <a:p>
                      <a:pPr rtl="0" fontAlgn="t">
                        <a:spcBef>
                          <a:spcPts val="0"/>
                        </a:spcBef>
                        <a:spcAft>
                          <a:spcPts val="0"/>
                        </a:spcAft>
                      </a:pPr>
                      <a:r>
                        <a:rPr lang="en-US" sz="1800" b="0" i="0" u="none" strike="noStrike">
                          <a:solidFill>
                            <a:srgbClr val="000000"/>
                          </a:solidFill>
                          <a:effectLst/>
                          <a:latin typeface="Arial" panose="020B0604020202020204" pitchFamily="34" charset="0"/>
                        </a:rPr>
                        <a:t>Cheshire</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800" b="0" i="0" u="none" strike="noStrike">
                          <a:solidFill>
                            <a:srgbClr val="000000"/>
                          </a:solidFill>
                          <a:effectLst/>
                          <a:latin typeface="Arial" panose="020B0604020202020204" pitchFamily="34" charset="0"/>
                        </a:rPr>
                        <a:t>        3,109</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800" b="0" i="0" u="none" strike="noStrike">
                          <a:solidFill>
                            <a:srgbClr val="000000"/>
                          </a:solidFill>
                          <a:effectLst/>
                          <a:latin typeface="Arial" panose="020B0604020202020204" pitchFamily="34" charset="0"/>
                        </a:rPr>
                        <a:t>        2,448</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US" sz="1800" b="0" i="0" u="none" strike="noStrike">
                          <a:solidFill>
                            <a:srgbClr val="000000"/>
                          </a:solidFill>
                          <a:effectLst/>
                          <a:latin typeface="Arial" panose="020B0604020202020204" pitchFamily="34" charset="0"/>
                        </a:rPr>
                        <a:t>-21%</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596964"/>
                  </a:ext>
                </a:extLst>
              </a:tr>
              <a:tr h="411538">
                <a:tc>
                  <a:txBody>
                    <a:bodyPr/>
                    <a:lstStyle/>
                    <a:p>
                      <a:pPr rtl="0" fontAlgn="t">
                        <a:spcBef>
                          <a:spcPts val="0"/>
                        </a:spcBef>
                        <a:spcAft>
                          <a:spcPts val="0"/>
                        </a:spcAft>
                      </a:pPr>
                      <a:r>
                        <a:rPr lang="en-US" sz="1800" b="0" i="0" u="none" strike="noStrike">
                          <a:solidFill>
                            <a:srgbClr val="000000"/>
                          </a:solidFill>
                          <a:effectLst/>
                          <a:latin typeface="Arial" panose="020B0604020202020204" pitchFamily="34" charset="0"/>
                        </a:rPr>
                        <a:t>Coos</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800" b="0" i="0" u="none" strike="noStrike">
                          <a:solidFill>
                            <a:srgbClr val="000000"/>
                          </a:solidFill>
                          <a:effectLst/>
                          <a:latin typeface="Arial" panose="020B0604020202020204" pitchFamily="34" charset="0"/>
                        </a:rPr>
                        <a:t>        1,627</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800" b="0" i="0" u="none" strike="noStrike">
                          <a:solidFill>
                            <a:srgbClr val="000000"/>
                          </a:solidFill>
                          <a:effectLst/>
                          <a:latin typeface="Arial" panose="020B0604020202020204" pitchFamily="34" charset="0"/>
                        </a:rPr>
                        <a:t>        1,174</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US" sz="1800" b="0" i="0" u="none" strike="noStrike">
                          <a:solidFill>
                            <a:srgbClr val="000000"/>
                          </a:solidFill>
                          <a:effectLst/>
                          <a:latin typeface="Arial" panose="020B0604020202020204" pitchFamily="34" charset="0"/>
                        </a:rPr>
                        <a:t>-28%</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3215930"/>
                  </a:ext>
                </a:extLst>
              </a:tr>
              <a:tr h="411538">
                <a:tc>
                  <a:txBody>
                    <a:bodyPr/>
                    <a:lstStyle/>
                    <a:p>
                      <a:pPr rtl="0" fontAlgn="t">
                        <a:spcBef>
                          <a:spcPts val="0"/>
                        </a:spcBef>
                        <a:spcAft>
                          <a:spcPts val="0"/>
                        </a:spcAft>
                      </a:pPr>
                      <a:r>
                        <a:rPr lang="en-US" sz="1800" b="0" i="0" u="none" strike="noStrike">
                          <a:solidFill>
                            <a:srgbClr val="000000"/>
                          </a:solidFill>
                          <a:effectLst/>
                          <a:latin typeface="Arial" panose="020B0604020202020204" pitchFamily="34" charset="0"/>
                        </a:rPr>
                        <a:t>Grafton</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800" b="0" i="0" u="none" strike="noStrike">
                          <a:solidFill>
                            <a:srgbClr val="000000"/>
                          </a:solidFill>
                          <a:effectLst/>
                          <a:latin typeface="Arial" panose="020B0604020202020204" pitchFamily="34" charset="0"/>
                        </a:rPr>
                        <a:t>        4,142</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800" b="0" i="0" u="none" strike="noStrike">
                          <a:solidFill>
                            <a:srgbClr val="000000"/>
                          </a:solidFill>
                          <a:effectLst/>
                          <a:latin typeface="Arial" panose="020B0604020202020204" pitchFamily="34" charset="0"/>
                        </a:rPr>
                        <a:t>        3,472</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US" sz="1800" b="0" i="0" u="none" strike="noStrike">
                          <a:solidFill>
                            <a:srgbClr val="000000"/>
                          </a:solidFill>
                          <a:effectLst/>
                          <a:latin typeface="Arial" panose="020B0604020202020204" pitchFamily="34" charset="0"/>
                        </a:rPr>
                        <a:t>-16%</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6260420"/>
                  </a:ext>
                </a:extLst>
              </a:tr>
              <a:tr h="637983">
                <a:tc>
                  <a:txBody>
                    <a:bodyPr/>
                    <a:lstStyle/>
                    <a:p>
                      <a:pPr rtl="0" fontAlgn="t">
                        <a:spcBef>
                          <a:spcPts val="0"/>
                        </a:spcBef>
                        <a:spcAft>
                          <a:spcPts val="0"/>
                        </a:spcAft>
                      </a:pPr>
                      <a:r>
                        <a:rPr lang="en-US" sz="1800" b="0" i="0" u="none" strike="noStrike">
                          <a:solidFill>
                            <a:srgbClr val="000000"/>
                          </a:solidFill>
                          <a:effectLst/>
                          <a:latin typeface="Arial" panose="020B0604020202020204" pitchFamily="34" charset="0"/>
                        </a:rPr>
                        <a:t>Hillsborough</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800" b="0" i="0" u="none" strike="noStrike">
                          <a:solidFill>
                            <a:srgbClr val="000000"/>
                          </a:solidFill>
                          <a:effectLst/>
                          <a:latin typeface="Arial" panose="020B0604020202020204" pitchFamily="34" charset="0"/>
                        </a:rPr>
                        <a:t>        22,231</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800" b="0" i="0" u="none" strike="noStrike">
                          <a:solidFill>
                            <a:srgbClr val="000000"/>
                          </a:solidFill>
                          <a:effectLst/>
                          <a:latin typeface="Arial" panose="020B0604020202020204" pitchFamily="34" charset="0"/>
                        </a:rPr>
                        <a:t>        18,660</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US" sz="1800" b="0" i="0" u="none" strike="noStrike">
                          <a:solidFill>
                            <a:srgbClr val="000000"/>
                          </a:solidFill>
                          <a:effectLst/>
                          <a:latin typeface="Arial" panose="020B0604020202020204" pitchFamily="34" charset="0"/>
                        </a:rPr>
                        <a:t>-16%</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1744053"/>
                  </a:ext>
                </a:extLst>
              </a:tr>
              <a:tr h="411538">
                <a:tc>
                  <a:txBody>
                    <a:bodyPr/>
                    <a:lstStyle/>
                    <a:p>
                      <a:pPr rtl="0" fontAlgn="t">
                        <a:spcBef>
                          <a:spcPts val="0"/>
                        </a:spcBef>
                        <a:spcAft>
                          <a:spcPts val="0"/>
                        </a:spcAft>
                      </a:pPr>
                      <a:r>
                        <a:rPr lang="en-US" sz="1800" b="0" i="0" u="none" strike="noStrike">
                          <a:solidFill>
                            <a:srgbClr val="000000"/>
                          </a:solidFill>
                          <a:effectLst/>
                          <a:latin typeface="Arial" panose="020B0604020202020204" pitchFamily="34" charset="0"/>
                        </a:rPr>
                        <a:t>Merrimack</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800" b="0" i="0" u="none" strike="noStrike">
                          <a:solidFill>
                            <a:srgbClr val="000000"/>
                          </a:solidFill>
                          <a:effectLst/>
                          <a:latin typeface="Arial" panose="020B0604020202020204" pitchFamily="34" charset="0"/>
                        </a:rPr>
                        <a:t>        6,049</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800" b="0" i="0" u="none" strike="noStrike">
                          <a:solidFill>
                            <a:srgbClr val="000000"/>
                          </a:solidFill>
                          <a:effectLst/>
                          <a:latin typeface="Arial" panose="020B0604020202020204" pitchFamily="34" charset="0"/>
                        </a:rPr>
                        <a:t>        5,227</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US" sz="1800" b="0" i="0" u="none" strike="noStrike">
                          <a:solidFill>
                            <a:srgbClr val="000000"/>
                          </a:solidFill>
                          <a:effectLst/>
                          <a:latin typeface="Arial" panose="020B0604020202020204" pitchFamily="34" charset="0"/>
                        </a:rPr>
                        <a:t>-14%</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3436199"/>
                  </a:ext>
                </a:extLst>
              </a:tr>
              <a:tr h="637983">
                <a:tc>
                  <a:txBody>
                    <a:bodyPr/>
                    <a:lstStyle/>
                    <a:p>
                      <a:pPr rtl="0" fontAlgn="t">
                        <a:spcBef>
                          <a:spcPts val="0"/>
                        </a:spcBef>
                        <a:spcAft>
                          <a:spcPts val="0"/>
                        </a:spcAft>
                      </a:pPr>
                      <a:r>
                        <a:rPr lang="en-US" sz="1800" b="0" i="0" u="none" strike="noStrike">
                          <a:solidFill>
                            <a:srgbClr val="000000"/>
                          </a:solidFill>
                          <a:effectLst/>
                          <a:latin typeface="Arial" panose="020B0604020202020204" pitchFamily="34" charset="0"/>
                        </a:rPr>
                        <a:t>Rockingham</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800" b="0" i="0" u="none" strike="noStrike">
                          <a:solidFill>
                            <a:srgbClr val="000000"/>
                          </a:solidFill>
                          <a:effectLst/>
                          <a:latin typeface="Arial" panose="020B0604020202020204" pitchFamily="34" charset="0"/>
                        </a:rPr>
                        <a:t>        15,404</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800" b="0" i="0" u="none" strike="noStrike">
                          <a:solidFill>
                            <a:srgbClr val="000000"/>
                          </a:solidFill>
                          <a:effectLst/>
                          <a:latin typeface="Arial" panose="020B0604020202020204" pitchFamily="34" charset="0"/>
                        </a:rPr>
                        <a:t>        14,514</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US" sz="1800" b="0" i="0" u="none" strike="noStrike">
                          <a:solidFill>
                            <a:srgbClr val="000000"/>
                          </a:solidFill>
                          <a:effectLst/>
                          <a:latin typeface="Arial" panose="020B0604020202020204" pitchFamily="34" charset="0"/>
                        </a:rPr>
                        <a:t>-6%</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2312385"/>
                  </a:ext>
                </a:extLst>
              </a:tr>
              <a:tr h="411538">
                <a:tc>
                  <a:txBody>
                    <a:bodyPr/>
                    <a:lstStyle/>
                    <a:p>
                      <a:pPr rtl="0" fontAlgn="t">
                        <a:spcBef>
                          <a:spcPts val="0"/>
                        </a:spcBef>
                        <a:spcAft>
                          <a:spcPts val="0"/>
                        </a:spcAft>
                      </a:pPr>
                      <a:r>
                        <a:rPr lang="en-US" sz="1800" b="0" i="0" u="none" strike="noStrike">
                          <a:solidFill>
                            <a:srgbClr val="000000"/>
                          </a:solidFill>
                          <a:effectLst/>
                          <a:latin typeface="Arial" panose="020B0604020202020204" pitchFamily="34" charset="0"/>
                        </a:rPr>
                        <a:t>Strafford</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800" b="0" i="0" u="none" strike="noStrike">
                          <a:solidFill>
                            <a:srgbClr val="000000"/>
                          </a:solidFill>
                          <a:effectLst/>
                          <a:latin typeface="Arial" panose="020B0604020202020204" pitchFamily="34" charset="0"/>
                        </a:rPr>
                        <a:t>        5,231</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800" b="0" i="0" u="none" strike="noStrike">
                          <a:solidFill>
                            <a:srgbClr val="000000"/>
                          </a:solidFill>
                          <a:effectLst/>
                          <a:latin typeface="Arial" panose="020B0604020202020204" pitchFamily="34" charset="0"/>
                        </a:rPr>
                        <a:t>        4,477</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US" sz="1800" b="0" i="0" u="none" strike="noStrike">
                          <a:solidFill>
                            <a:srgbClr val="000000"/>
                          </a:solidFill>
                          <a:effectLst/>
                          <a:latin typeface="Arial" panose="020B0604020202020204" pitchFamily="34" charset="0"/>
                        </a:rPr>
                        <a:t>-14%</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3076377"/>
                  </a:ext>
                </a:extLst>
              </a:tr>
              <a:tr h="411538">
                <a:tc>
                  <a:txBody>
                    <a:bodyPr/>
                    <a:lstStyle/>
                    <a:p>
                      <a:pPr rtl="0" fontAlgn="t">
                        <a:spcBef>
                          <a:spcPts val="0"/>
                        </a:spcBef>
                        <a:spcAft>
                          <a:spcPts val="0"/>
                        </a:spcAft>
                      </a:pPr>
                      <a:r>
                        <a:rPr lang="en-US" sz="1800" b="0" i="0" u="none" strike="noStrike">
                          <a:solidFill>
                            <a:srgbClr val="000000"/>
                          </a:solidFill>
                          <a:effectLst/>
                          <a:latin typeface="Arial" panose="020B0604020202020204" pitchFamily="34" charset="0"/>
                        </a:rPr>
                        <a:t>Sullivan</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800" b="0" i="0" u="none" strike="noStrike">
                          <a:solidFill>
                            <a:srgbClr val="000000"/>
                          </a:solidFill>
                          <a:effectLst/>
                          <a:latin typeface="Arial" panose="020B0604020202020204" pitchFamily="34" charset="0"/>
                        </a:rPr>
                        <a:t>        1,859</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800" b="0" i="0" u="none" strike="noStrike">
                          <a:solidFill>
                            <a:srgbClr val="000000"/>
                          </a:solidFill>
                          <a:effectLst/>
                          <a:latin typeface="Arial" panose="020B0604020202020204" pitchFamily="34" charset="0"/>
                        </a:rPr>
                        <a:t>        1,492</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US" sz="1800" b="0" i="0" u="none" strike="noStrike">
                          <a:solidFill>
                            <a:srgbClr val="000000"/>
                          </a:solidFill>
                          <a:effectLst/>
                          <a:latin typeface="Arial" panose="020B0604020202020204" pitchFamily="34" charset="0"/>
                        </a:rPr>
                        <a:t>-20%</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4870883"/>
                  </a:ext>
                </a:extLst>
              </a:tr>
              <a:tr h="637983">
                <a:tc>
                  <a:txBody>
                    <a:bodyPr/>
                    <a:lstStyle/>
                    <a:p>
                      <a:pPr rtl="0" fontAlgn="t">
                        <a:spcBef>
                          <a:spcPts val="0"/>
                        </a:spcBef>
                        <a:spcAft>
                          <a:spcPts val="0"/>
                        </a:spcAft>
                      </a:pPr>
                      <a:r>
                        <a:rPr lang="en-US" sz="1800" b="1" i="0" u="none" strike="noStrike">
                          <a:solidFill>
                            <a:srgbClr val="000000"/>
                          </a:solidFill>
                          <a:effectLst/>
                          <a:latin typeface="Arial" panose="020B0604020202020204" pitchFamily="34" charset="0"/>
                        </a:rPr>
                        <a:t>Total</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800" b="1" i="0" u="none" strike="noStrike">
                          <a:solidFill>
                            <a:srgbClr val="000000"/>
                          </a:solidFill>
                          <a:effectLst/>
                          <a:latin typeface="Arial" panose="020B0604020202020204" pitchFamily="34" charset="0"/>
                        </a:rPr>
                        <a:t>        64,939</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800" b="1" i="0" u="none" strike="noStrike">
                          <a:solidFill>
                            <a:srgbClr val="000000"/>
                          </a:solidFill>
                          <a:effectLst/>
                          <a:latin typeface="Arial" panose="020B0604020202020204" pitchFamily="34" charset="0"/>
                        </a:rPr>
                        <a:t>        55,757</a:t>
                      </a:r>
                      <a:endParaRPr lang="en-US" sz="320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rPr>
                        <a:t>-14%</a:t>
                      </a:r>
                      <a:endParaRPr lang="en-US" sz="3200" dirty="0">
                        <a:effectLst/>
                      </a:endParaRPr>
                    </a:p>
                  </a:txBody>
                  <a:tcPr marL="63394" marR="63394" marT="63394" marB="633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1781452"/>
                  </a:ext>
                </a:extLst>
              </a:tr>
            </a:tbl>
          </a:graphicData>
        </a:graphic>
      </p:graphicFrame>
    </p:spTree>
    <p:extLst>
      <p:ext uri="{BB962C8B-B14F-4D97-AF65-F5344CB8AC3E}">
        <p14:creationId xmlns:p14="http://schemas.microsoft.com/office/powerpoint/2010/main" val="3520800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close up of a map&#10;&#10;Description automatically generated">
            <a:extLst>
              <a:ext uri="{FF2B5EF4-FFF2-40B4-BE49-F238E27FC236}">
                <a16:creationId xmlns:a16="http://schemas.microsoft.com/office/drawing/2014/main" id="{E6AB9AAD-D2FD-9C4C-9184-82BE97A7C94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758699" y="294468"/>
            <a:ext cx="5734372" cy="6292311"/>
          </a:xfrm>
          <a:prstGeom prst="rect">
            <a:avLst/>
          </a:prstGeom>
        </p:spPr>
      </p:pic>
      <p:sp>
        <p:nvSpPr>
          <p:cNvPr id="3" name="TextBox 2">
            <a:extLst>
              <a:ext uri="{FF2B5EF4-FFF2-40B4-BE49-F238E27FC236}">
                <a16:creationId xmlns:a16="http://schemas.microsoft.com/office/drawing/2014/main" id="{CFC5CC89-6CBB-6049-830D-D1BDE97246C0}"/>
              </a:ext>
            </a:extLst>
          </p:cNvPr>
          <p:cNvSpPr txBox="1"/>
          <p:nvPr/>
        </p:nvSpPr>
        <p:spPr>
          <a:xfrm>
            <a:off x="573436" y="294468"/>
            <a:ext cx="3595607" cy="461665"/>
          </a:xfrm>
          <a:prstGeom prst="rect">
            <a:avLst/>
          </a:prstGeom>
          <a:noFill/>
        </p:spPr>
        <p:txBody>
          <a:bodyPr wrap="square" rtlCol="0">
            <a:spAutoFit/>
          </a:bodyPr>
          <a:lstStyle/>
          <a:p>
            <a:r>
              <a:rPr lang="en-US" sz="2400" b="1" dirty="0"/>
              <a:t>NH High School Enrollment </a:t>
            </a:r>
          </a:p>
        </p:txBody>
      </p:sp>
    </p:spTree>
    <p:extLst>
      <p:ext uri="{BB962C8B-B14F-4D97-AF65-F5344CB8AC3E}">
        <p14:creationId xmlns:p14="http://schemas.microsoft.com/office/powerpoint/2010/main" val="2998851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ell phone&#10;&#10;Description automatically generated">
            <a:extLst>
              <a:ext uri="{FF2B5EF4-FFF2-40B4-BE49-F238E27FC236}">
                <a16:creationId xmlns:a16="http://schemas.microsoft.com/office/drawing/2014/main" id="{4CB221FE-700B-8541-91D1-74748258B21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19597" y="643466"/>
            <a:ext cx="6752806" cy="5571067"/>
          </a:xfrm>
          <a:prstGeom prst="rect">
            <a:avLst/>
          </a:prstGeom>
        </p:spPr>
      </p:pic>
      <p:sp>
        <p:nvSpPr>
          <p:cNvPr id="3" name="TextBox 2">
            <a:extLst>
              <a:ext uri="{FF2B5EF4-FFF2-40B4-BE49-F238E27FC236}">
                <a16:creationId xmlns:a16="http://schemas.microsoft.com/office/drawing/2014/main" id="{D83E2856-1A93-154A-B2B4-C3F54159D547}"/>
              </a:ext>
            </a:extLst>
          </p:cNvPr>
          <p:cNvSpPr txBox="1"/>
          <p:nvPr/>
        </p:nvSpPr>
        <p:spPr>
          <a:xfrm>
            <a:off x="2200760" y="402956"/>
            <a:ext cx="5811864" cy="461665"/>
          </a:xfrm>
          <a:prstGeom prst="rect">
            <a:avLst/>
          </a:prstGeom>
          <a:noFill/>
        </p:spPr>
        <p:txBody>
          <a:bodyPr wrap="square" rtlCol="0">
            <a:spAutoFit/>
          </a:bodyPr>
          <a:lstStyle/>
          <a:p>
            <a:r>
              <a:rPr lang="en-US" sz="2400" b="1" dirty="0"/>
              <a:t>NH Middle School Enrollment (Grades 5-8)</a:t>
            </a:r>
          </a:p>
        </p:txBody>
      </p:sp>
    </p:spTree>
    <p:extLst>
      <p:ext uri="{BB962C8B-B14F-4D97-AF65-F5344CB8AC3E}">
        <p14:creationId xmlns:p14="http://schemas.microsoft.com/office/powerpoint/2010/main" val="2298478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1765</Words>
  <Application>Microsoft Macintosh PowerPoint</Application>
  <PresentationFormat>Widescreen</PresentationFormat>
  <Paragraphs>294</Paragraphs>
  <Slides>32</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Latha</vt:lpstr>
      <vt:lpstr>Lato</vt:lpstr>
      <vt:lpstr>Office Theme</vt:lpstr>
      <vt:lpstr>NH’s College and Career Readiness Research </vt:lpstr>
      <vt:lpstr>Executive Summary of Key Findings </vt:lpstr>
      <vt:lpstr>Executive Summary of Key Findings </vt:lpstr>
      <vt:lpstr> NH Enrollment Data</vt:lpstr>
      <vt:lpstr>PowerPoint Presentation</vt:lpstr>
      <vt:lpstr>NH High School Enrollment</vt:lpstr>
      <vt:lpstr>PowerPoint Presentation</vt:lpstr>
      <vt:lpstr>PowerPoint Presentation</vt:lpstr>
      <vt:lpstr>PowerPoint Presentation</vt:lpstr>
      <vt:lpstr>NH Graduation Rates </vt:lpstr>
      <vt:lpstr>PowerPoint Presentation</vt:lpstr>
      <vt:lpstr>PowerPoint Presentation</vt:lpstr>
      <vt:lpstr>College Enrollment, Persistence, &amp; Completion </vt:lpstr>
      <vt:lpstr>PowerPoint Presentation</vt:lpstr>
      <vt:lpstr>PowerPoint Presentation</vt:lpstr>
      <vt:lpstr>PowerPoint Presentation</vt:lpstr>
      <vt:lpstr>2018 SAT Data</vt:lpstr>
      <vt:lpstr>PowerPoint Presentation</vt:lpstr>
      <vt:lpstr>PowerPoint Presentation</vt:lpstr>
      <vt:lpstr>PowerPoint Presentation</vt:lpstr>
      <vt:lpstr>Access to Rigorous Coursework </vt:lpstr>
      <vt:lpstr>Advanced Placement in New Hampshire</vt:lpstr>
      <vt:lpstr>Advanced Placement in New Hampshire</vt:lpstr>
      <vt:lpstr>PowerPoint Presentation</vt:lpstr>
      <vt:lpstr>PowerPoint Presentation</vt:lpstr>
      <vt:lpstr>Dual Enrollment</vt:lpstr>
      <vt:lpstr>High School Calculus</vt:lpstr>
      <vt:lpstr>Middle School Algebra</vt:lpstr>
      <vt:lpstr>PowerPoint Presentation</vt:lpstr>
      <vt:lpstr>PowerPoint Presentation</vt:lpstr>
      <vt:lpstr>Questions to Consider</vt:lpstr>
      <vt:lpstr>Sources, References, and 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 College and Career Readiness Research </dc:title>
  <dc:creator>nheimarck@nhsba.org</dc:creator>
  <cp:lastModifiedBy>nheimarck@nhsba.org</cp:lastModifiedBy>
  <cp:revision>3</cp:revision>
  <dcterms:created xsi:type="dcterms:W3CDTF">2019-09-17T17:34:56Z</dcterms:created>
  <dcterms:modified xsi:type="dcterms:W3CDTF">2019-09-20T13:44:29Z</dcterms:modified>
</cp:coreProperties>
</file>