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Permanent Marker" panose="020B0604020202020204" charset="0"/>
      <p:regular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7" d="100"/>
          <a:sy n="157" d="100"/>
        </p:scale>
        <p:origin x="-294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6938059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0" y="744575"/>
            <a:ext cx="8520600" cy="2383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6000">
                <a:solidFill>
                  <a:srgbClr val="222222"/>
                </a:solidFill>
                <a:highlight>
                  <a:srgbClr val="FFFFFF"/>
                </a:highlight>
                <a:latin typeface="Permanent Marker"/>
                <a:ea typeface="Permanent Marker"/>
                <a:cs typeface="Permanent Marker"/>
                <a:sym typeface="Permanent Marker"/>
              </a:rPr>
              <a:t>Pathways to 65 x 25 </a:t>
            </a:r>
          </a:p>
          <a:p>
            <a:pPr lvl="0">
              <a:spcBef>
                <a:spcPts val="0"/>
              </a:spcBef>
              <a:buNone/>
            </a:pPr>
            <a:endParaRPr sz="4800">
              <a:solidFill>
                <a:srgbClr val="222222"/>
              </a:solidFill>
              <a:highlight>
                <a:srgbClr val="FFFFFF"/>
              </a:highlight>
              <a:latin typeface="Permanent Marker"/>
              <a:ea typeface="Permanent Marker"/>
              <a:cs typeface="Permanent Marker"/>
              <a:sym typeface="Permanent Marker"/>
            </a:endParaRPr>
          </a:p>
          <a:p>
            <a:pPr lvl="0">
              <a:spcBef>
                <a:spcPts val="0"/>
              </a:spcBef>
              <a:buNone/>
            </a:pPr>
            <a:r>
              <a:rPr lang="en" sz="4800">
                <a:solidFill>
                  <a:srgbClr val="222222"/>
                </a:solidFill>
                <a:highlight>
                  <a:srgbClr val="FFFFFF"/>
                </a:highlight>
                <a:latin typeface="Permanent Marker"/>
                <a:ea typeface="Permanent Marker"/>
                <a:cs typeface="Permanent Marker"/>
                <a:sym typeface="Permanent Marker"/>
              </a:rPr>
              <a:t>Planning Notes 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350537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Permanent Marker"/>
                <a:ea typeface="Permanent Marker"/>
                <a:cs typeface="Permanent Marker"/>
                <a:sym typeface="Permanent Marker"/>
              </a:rPr>
              <a:t>(draft) from meeting of January 19, 2017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600">
                <a:solidFill>
                  <a:srgbClr val="222222"/>
                </a:solidFill>
                <a:highlight>
                  <a:srgbClr val="FFFFFF"/>
                </a:highlight>
                <a:latin typeface="Permanent Marker"/>
                <a:ea typeface="Permanent Marker"/>
                <a:cs typeface="Permanent Marker"/>
                <a:sym typeface="Permanent Marker"/>
              </a:rPr>
              <a:t>Vision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Every high school student will receive, or, will be on a path to receiving, a career related credential by 2025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We must blur  the lines between secondary and postsecondary*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We must  blur the line between core academic and career based learning (see it as one)*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Formal curriculum and experiences around work and careers is a necessary component of a K-12 plan (the concept of careers and work cannot wait until the end)*</a:t>
            </a:r>
          </a:p>
          <a:p>
            <a: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 sz="1400">
                <a:solidFill>
                  <a:srgbClr val="222222"/>
                </a:solidFill>
                <a:highlight>
                  <a:srgbClr val="FFFFFF"/>
                </a:highlight>
              </a:rPr>
              <a:t>* taken from New Skills for Youth Initiative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311700" y="432350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600">
                <a:solidFill>
                  <a:srgbClr val="222222"/>
                </a:solidFill>
                <a:highlight>
                  <a:srgbClr val="FFFFFF"/>
                </a:highlight>
                <a:latin typeface="Permanent Marker"/>
                <a:ea typeface="Permanent Marker"/>
                <a:cs typeface="Permanent Marker"/>
                <a:sym typeface="Permanent Marker"/>
              </a:rPr>
              <a:t>Employer Engagement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456425"/>
            <a:ext cx="8520600" cy="3115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lnSpc>
                <a:spcPct val="100000"/>
              </a:lnSpc>
              <a:spcBef>
                <a:spcPts val="0"/>
              </a:spcBef>
              <a:buClr>
                <a:srgbClr val="222222"/>
              </a:buClr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Formalize an  outreach effort to employers and schools to get by in Create an environment that is appealing to young people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457200" lvl="0" indent="-228600" rtl="0">
              <a:lnSpc>
                <a:spcPct val="100000"/>
              </a:lnSpc>
              <a:spcBef>
                <a:spcPts val="0"/>
              </a:spcBef>
              <a:buClr>
                <a:srgbClr val="222222"/>
              </a:buClr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Develop a simple to follow process that works for all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457200" lvl="0" indent="-228600">
              <a:lnSpc>
                <a:spcPct val="100000"/>
              </a:lnSpc>
              <a:spcBef>
                <a:spcPts val="0"/>
              </a:spcBef>
              <a:buClr>
                <a:srgbClr val="222222"/>
              </a:buClr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Create an employer recognition system like (The EDies)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600">
                <a:solidFill>
                  <a:srgbClr val="222222"/>
                </a:solidFill>
                <a:highlight>
                  <a:srgbClr val="FFFFFF"/>
                </a:highlight>
                <a:latin typeface="Permanent Marker"/>
                <a:ea typeface="Permanent Marker"/>
                <a:cs typeface="Permanent Marker"/>
                <a:sym typeface="Permanent Marker"/>
              </a:rPr>
              <a:t>Quality and Rigor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>
              <a:lnSpc>
                <a:spcPct val="150000"/>
              </a:lnSpc>
              <a:spcBef>
                <a:spcPts val="0"/>
              </a:spcBef>
              <a:buClr>
                <a:srgbClr val="222222"/>
              </a:buClr>
            </a:pPr>
            <a:r>
              <a:rPr lang="en" dirty="0">
                <a:solidFill>
                  <a:srgbClr val="222222"/>
                </a:solidFill>
                <a:highlight>
                  <a:srgbClr val="FFFFFF"/>
                </a:highlight>
              </a:rPr>
              <a:t>Professional development for all educators</a:t>
            </a:r>
          </a:p>
          <a:p>
            <a:pPr marL="457200" lvl="0" indent="-228600">
              <a:lnSpc>
                <a:spcPct val="150000"/>
              </a:lnSpc>
              <a:spcBef>
                <a:spcPts val="0"/>
              </a:spcBef>
              <a:buClr>
                <a:srgbClr val="222222"/>
              </a:buClr>
            </a:pPr>
            <a:r>
              <a:rPr lang="en" dirty="0">
                <a:solidFill>
                  <a:srgbClr val="222222"/>
                </a:solidFill>
                <a:highlight>
                  <a:srgbClr val="FFFFFF"/>
                </a:highlight>
              </a:rPr>
              <a:t>Start before high school</a:t>
            </a:r>
          </a:p>
          <a:p>
            <a:pPr marL="457200" lvl="0" indent="-228600">
              <a:lnSpc>
                <a:spcPct val="150000"/>
              </a:lnSpc>
              <a:spcBef>
                <a:spcPts val="0"/>
              </a:spcBef>
              <a:buClr>
                <a:srgbClr val="222222"/>
              </a:buClr>
            </a:pPr>
            <a:r>
              <a:rPr lang="en" dirty="0">
                <a:solidFill>
                  <a:srgbClr val="222222"/>
                </a:solidFill>
                <a:highlight>
                  <a:srgbClr val="FFFFFF"/>
                </a:highlight>
              </a:rPr>
              <a:t>Change the mindset about CTE</a:t>
            </a:r>
          </a:p>
          <a:p>
            <a:pPr marL="457200" lvl="0" indent="-228600">
              <a:lnSpc>
                <a:spcPct val="150000"/>
              </a:lnSpc>
              <a:spcBef>
                <a:spcPts val="0"/>
              </a:spcBef>
              <a:buClr>
                <a:srgbClr val="222222"/>
              </a:buClr>
            </a:pPr>
            <a:r>
              <a:rPr lang="en" dirty="0">
                <a:solidFill>
                  <a:srgbClr val="222222"/>
                </a:solidFill>
                <a:highlight>
                  <a:srgbClr val="FFFFFF"/>
                </a:highlight>
              </a:rPr>
              <a:t>Opportunities for ALL </a:t>
            </a:r>
            <a:r>
              <a:rPr lang="en" dirty="0" smtClean="0">
                <a:solidFill>
                  <a:srgbClr val="222222"/>
                </a:solidFill>
                <a:highlight>
                  <a:srgbClr val="FFFFFF"/>
                </a:highlight>
              </a:rPr>
              <a:t>students</a:t>
            </a:r>
            <a:endParaRPr lang="en" dirty="0">
              <a:solidFill>
                <a:srgbClr val="222222"/>
              </a:solidFill>
              <a:highlight>
                <a:srgbClr val="FFFFFF"/>
              </a:highlight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457200" lvl="0" indent="-228600">
              <a:lnSpc>
                <a:spcPct val="150000"/>
              </a:lnSpc>
              <a:buClr>
                <a:srgbClr val="222222"/>
              </a:buClr>
            </a:pPr>
            <a:r>
              <a:rPr lang="en" dirty="0">
                <a:solidFill>
                  <a:srgbClr val="222222"/>
                </a:solidFill>
                <a:highlight>
                  <a:srgbClr val="FFFFFF"/>
                </a:highlight>
              </a:rPr>
              <a:t>Flexibility in scheduling -anytime anyplace learning</a:t>
            </a:r>
          </a:p>
          <a:p>
            <a:pPr marL="457200" lvl="0" indent="-228600">
              <a:lnSpc>
                <a:spcPct val="150000"/>
              </a:lnSpc>
              <a:buClr>
                <a:srgbClr val="222222"/>
              </a:buClr>
            </a:pPr>
            <a:r>
              <a:rPr lang="en" dirty="0">
                <a:solidFill>
                  <a:srgbClr val="222222"/>
                </a:solidFill>
                <a:highlight>
                  <a:srgbClr val="FFFFFF"/>
                </a:highlight>
              </a:rPr>
              <a:t>Personal learning plans for every student</a:t>
            </a:r>
          </a:p>
          <a:p>
            <a:pPr marL="457200" lvl="0" indent="-228600">
              <a:lnSpc>
                <a:spcPct val="150000"/>
              </a:lnSpc>
              <a:buClr>
                <a:srgbClr val="222222"/>
              </a:buClr>
            </a:pPr>
            <a:r>
              <a:rPr lang="en" dirty="0">
                <a:solidFill>
                  <a:srgbClr val="222222"/>
                </a:solidFill>
                <a:highlight>
                  <a:srgbClr val="FFFFFF"/>
                </a:highlight>
              </a:rPr>
              <a:t>Seeing community experts as educators</a:t>
            </a:r>
          </a:p>
          <a:p>
            <a:pPr marL="457200" lvl="0" indent="-228600">
              <a:lnSpc>
                <a:spcPct val="150000"/>
              </a:lnSpc>
              <a:buClr>
                <a:srgbClr val="222222"/>
              </a:buClr>
            </a:pPr>
            <a:r>
              <a:rPr lang="en" dirty="0">
                <a:solidFill>
                  <a:srgbClr val="222222"/>
                </a:solidFill>
                <a:highlight>
                  <a:srgbClr val="FFFFFF"/>
                </a:highlight>
              </a:rPr>
              <a:t>Connect competencies to real world/careers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600">
                <a:solidFill>
                  <a:srgbClr val="222222"/>
                </a:solidFill>
                <a:highlight>
                  <a:srgbClr val="FFFFFF"/>
                </a:highlight>
                <a:latin typeface="Permanent Marker"/>
                <a:ea typeface="Permanent Marker"/>
                <a:cs typeface="Permanent Marker"/>
                <a:sym typeface="Permanent Marker"/>
              </a:rPr>
              <a:t>Career Focused Accountability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11700" y="1646400"/>
            <a:ext cx="8520600" cy="2811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lr>
                <a:srgbClr val="222222"/>
              </a:buClr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Develop and promote a Career Pathways School designation Facilitate partnerships between business and education</a:t>
            </a:r>
          </a:p>
          <a:p>
            <a:pPr lvl="0" rtl="0">
              <a:spcBef>
                <a:spcPts val="0"/>
              </a:spcBef>
              <a:buNone/>
            </a:pPr>
            <a:endParaRPr sz="6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457200" lvl="0" indent="-228600" rtl="0">
              <a:spcBef>
                <a:spcPts val="0"/>
              </a:spcBef>
              <a:buClr>
                <a:srgbClr val="222222"/>
              </a:buClr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Ensure that career learning counts for school credit</a:t>
            </a:r>
          </a:p>
          <a:p>
            <a:pPr lvl="0">
              <a:spcBef>
                <a:spcPts val="0"/>
              </a:spcBef>
              <a:buNone/>
            </a:pPr>
            <a:endParaRPr sz="6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457200" lvl="0" indent="-228600">
              <a:spcBef>
                <a:spcPts val="0"/>
              </a:spcBef>
              <a:buClr>
                <a:srgbClr val="222222"/>
              </a:buClr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Start before high school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311700" y="419700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600">
                <a:solidFill>
                  <a:srgbClr val="222222"/>
                </a:solidFill>
                <a:highlight>
                  <a:srgbClr val="FFFFFF"/>
                </a:highlight>
                <a:latin typeface="Permanent Marker"/>
                <a:ea typeface="Permanent Marker"/>
                <a:cs typeface="Permanent Marker"/>
                <a:sym typeface="Permanent Marker"/>
              </a:rPr>
              <a:t>Credentialing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311700" y="138042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lr>
                <a:srgbClr val="222222"/>
              </a:buClr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Identify and compile credentialing opportunities by business sector</a:t>
            </a:r>
          </a:p>
          <a:p>
            <a:pPr lvl="0">
              <a:spcBef>
                <a:spcPts val="0"/>
              </a:spcBef>
              <a:buNone/>
            </a:pPr>
            <a:endParaRPr sz="6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457200" lvl="0" indent="-228600" rtl="0">
              <a:spcBef>
                <a:spcPts val="0"/>
              </a:spcBef>
              <a:buClr>
                <a:srgbClr val="222222"/>
              </a:buClr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Include Associates Degrees</a:t>
            </a:r>
          </a:p>
          <a:p>
            <a:pPr lvl="0">
              <a:spcBef>
                <a:spcPts val="0"/>
              </a:spcBef>
              <a:buNone/>
            </a:pPr>
            <a:endParaRPr sz="6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457200" lvl="0" indent="-228600" rtl="0">
              <a:spcBef>
                <a:spcPts val="0"/>
              </a:spcBef>
              <a:buClr>
                <a:srgbClr val="222222"/>
              </a:buClr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Make clear the stackable nature of credentialing</a:t>
            </a:r>
          </a:p>
          <a:p>
            <a:pPr lvl="0">
              <a:spcBef>
                <a:spcPts val="0"/>
              </a:spcBef>
              <a:buNone/>
            </a:pPr>
            <a:endParaRPr sz="6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457200" lvl="0" indent="-228600">
              <a:spcBef>
                <a:spcPts val="0"/>
              </a:spcBef>
              <a:buClr>
                <a:srgbClr val="222222"/>
              </a:buClr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Make visible and accessible to every student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600">
                <a:latin typeface="Permanent Marker"/>
                <a:ea typeface="Permanent Marker"/>
                <a:cs typeface="Permanent Marker"/>
                <a:sym typeface="Permanent Marker"/>
              </a:rPr>
              <a:t>Participants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dk1"/>
              </a:buClr>
              <a:buSzPct val="61111"/>
            </a:pPr>
            <a:r>
              <a:rPr lang="en" dirty="0">
                <a:solidFill>
                  <a:srgbClr val="222222"/>
                </a:solidFill>
              </a:rPr>
              <a:t>Fred </a:t>
            </a:r>
            <a:r>
              <a:rPr lang="en" dirty="0" smtClean="0">
                <a:solidFill>
                  <a:srgbClr val="222222"/>
                </a:solidFill>
              </a:rPr>
              <a:t>Bramante (Chair)</a:t>
            </a:r>
            <a:endParaRPr lang="en" dirty="0">
              <a:solidFill>
                <a:srgbClr val="222222"/>
              </a:solidFill>
            </a:endParaRPr>
          </a:p>
          <a:p>
            <a:pPr lv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dirty="0" smtClean="0">
                <a:solidFill>
                  <a:srgbClr val="222222"/>
                </a:solidFill>
                <a:highlight>
                  <a:srgbClr val="FFFFFF"/>
                </a:highlight>
              </a:rPr>
              <a:t>Zenagui Brahim (Industry)</a:t>
            </a:r>
            <a:endParaRPr lang="en" dirty="0">
              <a:solidFill>
                <a:srgbClr val="222222"/>
              </a:solidFill>
            </a:endParaRPr>
          </a:p>
          <a:p>
            <a:pPr lv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dirty="0">
                <a:solidFill>
                  <a:srgbClr val="222222"/>
                </a:solidFill>
              </a:rPr>
              <a:t>Eric </a:t>
            </a:r>
            <a:r>
              <a:rPr lang="en" dirty="0" smtClean="0">
                <a:solidFill>
                  <a:srgbClr val="222222"/>
                </a:solidFill>
              </a:rPr>
              <a:t>Feldborg (DOE)</a:t>
            </a:r>
            <a:endParaRPr lang="en" dirty="0">
              <a:solidFill>
                <a:srgbClr val="222222"/>
              </a:solidFill>
            </a:endParaRPr>
          </a:p>
          <a:p>
            <a:pPr>
              <a:buClr>
                <a:schemeClr val="dk1"/>
              </a:buClr>
              <a:buSzPct val="61111"/>
            </a:pPr>
            <a:r>
              <a:rPr lang="en" dirty="0" smtClean="0">
                <a:solidFill>
                  <a:srgbClr val="222222"/>
                </a:solidFill>
              </a:rPr>
              <a:t>Doug Cullen</a:t>
            </a:r>
            <a:r>
              <a:rPr lang="en" dirty="0">
                <a:solidFill>
                  <a:srgbClr val="222222"/>
                </a:solidFill>
              </a:rPr>
              <a:t> </a:t>
            </a:r>
            <a:r>
              <a:rPr lang="en" dirty="0">
                <a:solidFill>
                  <a:srgbClr val="222222"/>
                </a:solidFill>
              </a:rPr>
              <a:t>(Secondary Education)</a:t>
            </a:r>
          </a:p>
          <a:p>
            <a:pPr>
              <a:buClr>
                <a:schemeClr val="dk1"/>
              </a:buClr>
              <a:buSzPct val="61111"/>
            </a:pPr>
            <a:r>
              <a:rPr lang="en" dirty="0" smtClean="0">
                <a:solidFill>
                  <a:srgbClr val="222222"/>
                </a:solidFill>
              </a:rPr>
              <a:t>Jacqui </a:t>
            </a:r>
            <a:r>
              <a:rPr lang="en" dirty="0">
                <a:solidFill>
                  <a:srgbClr val="222222"/>
                </a:solidFill>
              </a:rPr>
              <a:t>Guillette </a:t>
            </a:r>
            <a:r>
              <a:rPr lang="en" dirty="0" smtClean="0">
                <a:solidFill>
                  <a:srgbClr val="222222"/>
                </a:solidFill>
              </a:rPr>
              <a:t>(Secondary Education)</a:t>
            </a:r>
            <a:endParaRPr lang="en" dirty="0">
              <a:solidFill>
                <a:srgbClr val="222222"/>
              </a:solidFill>
            </a:endParaRPr>
          </a:p>
          <a:p>
            <a:pPr lv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dirty="0" smtClean="0">
                <a:solidFill>
                  <a:srgbClr val="222222"/>
                </a:solidFill>
              </a:rPr>
              <a:t>Nancy Stiles (Local Gov’t)</a:t>
            </a:r>
            <a:endParaRPr lang="en" dirty="0">
              <a:solidFill>
                <a:srgbClr val="222222"/>
              </a:solidFill>
            </a:endParaRPr>
          </a:p>
          <a:p>
            <a:pPr lvl="0"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endParaRPr sz="950" dirty="0">
              <a:solidFill>
                <a:srgbClr val="222222"/>
              </a:solidFill>
            </a:endParaRPr>
          </a:p>
          <a:p>
            <a:pPr lvl="0"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endParaRPr sz="950" dirty="0">
              <a:solidFill>
                <a:srgbClr val="222222"/>
              </a:solidFill>
            </a:endParaRPr>
          </a:p>
          <a:p>
            <a:pPr lvl="0"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endParaRPr sz="950" dirty="0">
              <a:solidFill>
                <a:srgbClr val="222222"/>
              </a:solidFill>
            </a:endParaRPr>
          </a:p>
          <a:p>
            <a:pPr lvl="0"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endParaRPr sz="950" dirty="0">
              <a:solidFill>
                <a:srgbClr val="222222"/>
              </a:solidFill>
            </a:endParaRP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lvl="0"/>
            <a:r>
              <a:rPr lang="en" dirty="0">
                <a:solidFill>
                  <a:srgbClr val="222222"/>
                </a:solidFill>
              </a:rPr>
              <a:t>Paul </a:t>
            </a:r>
            <a:r>
              <a:rPr lang="en" dirty="0" smtClean="0">
                <a:solidFill>
                  <a:srgbClr val="222222"/>
                </a:solidFill>
              </a:rPr>
              <a:t>Leather </a:t>
            </a:r>
            <a:r>
              <a:rPr lang="en" dirty="0">
                <a:solidFill>
                  <a:srgbClr val="222222"/>
                </a:solidFill>
              </a:rPr>
              <a:t>(DOE</a:t>
            </a:r>
            <a:r>
              <a:rPr lang="en" dirty="0" smtClean="0">
                <a:solidFill>
                  <a:srgbClr val="222222"/>
                </a:solidFill>
              </a:rPr>
              <a:t>)</a:t>
            </a:r>
            <a:endParaRPr lang="en" dirty="0">
              <a:solidFill>
                <a:srgbClr val="222222"/>
              </a:solidFill>
            </a:endParaRPr>
          </a:p>
          <a:p>
            <a:r>
              <a:rPr lang="en" dirty="0" smtClean="0">
                <a:solidFill>
                  <a:srgbClr val="222222"/>
                </a:solidFill>
              </a:rPr>
              <a:t>Jeffry Beard </a:t>
            </a:r>
            <a:r>
              <a:rPr lang="en" dirty="0">
                <a:solidFill>
                  <a:srgbClr val="222222"/>
                </a:solidFill>
              </a:rPr>
              <a:t>(DOE</a:t>
            </a:r>
            <a:r>
              <a:rPr lang="en" dirty="0" smtClean="0">
                <a:solidFill>
                  <a:srgbClr val="222222"/>
                </a:solidFill>
              </a:rPr>
              <a:t>)</a:t>
            </a:r>
            <a:endParaRPr lang="en" dirty="0">
              <a:solidFill>
                <a:srgbClr val="222222"/>
              </a:solidFill>
            </a:endParaRPr>
          </a:p>
          <a:p>
            <a:r>
              <a:rPr lang="en" dirty="0" smtClean="0">
                <a:solidFill>
                  <a:srgbClr val="222222"/>
                </a:solidFill>
              </a:rPr>
              <a:t>Lauren Smith (Industry)</a:t>
            </a:r>
          </a:p>
          <a:p>
            <a:pPr lvl="0"/>
            <a:r>
              <a:rPr lang="en" dirty="0">
                <a:solidFill>
                  <a:srgbClr val="222222"/>
                </a:solidFill>
              </a:rPr>
              <a:t>Ed </a:t>
            </a:r>
            <a:r>
              <a:rPr lang="en" dirty="0" smtClean="0">
                <a:solidFill>
                  <a:srgbClr val="222222"/>
                </a:solidFill>
              </a:rPr>
              <a:t>MacKay (Higher Education)</a:t>
            </a:r>
            <a:endParaRPr lang="en" dirty="0">
              <a:solidFill>
                <a:srgbClr val="222222"/>
              </a:solidFill>
            </a:endParaRPr>
          </a:p>
          <a:p>
            <a:pPr>
              <a:buClr>
                <a:schemeClr val="dk1"/>
              </a:buClr>
              <a:buSzPct val="61111"/>
            </a:pPr>
            <a:r>
              <a:rPr lang="en" dirty="0">
                <a:solidFill>
                  <a:srgbClr val="222222"/>
                </a:solidFill>
              </a:rPr>
              <a:t>Steve </a:t>
            </a:r>
            <a:r>
              <a:rPr lang="en" dirty="0" smtClean="0">
                <a:solidFill>
                  <a:srgbClr val="222222"/>
                </a:solidFill>
              </a:rPr>
              <a:t>Rothenberg </a:t>
            </a:r>
            <a:r>
              <a:rPr lang="en" dirty="0">
                <a:solidFill>
                  <a:srgbClr val="222222"/>
                </a:solidFill>
              </a:rPr>
              <a:t>and his CRTC </a:t>
            </a:r>
            <a:r>
              <a:rPr lang="en" dirty="0" smtClean="0">
                <a:solidFill>
                  <a:srgbClr val="222222"/>
                </a:solidFill>
              </a:rPr>
              <a:t>team </a:t>
            </a:r>
            <a:r>
              <a:rPr lang="en" dirty="0">
                <a:solidFill>
                  <a:srgbClr val="222222"/>
                </a:solidFill>
              </a:rPr>
              <a:t>(Secondary Education)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313</Words>
  <Application>Microsoft Office PowerPoint</Application>
  <PresentationFormat>On-screen Show (16:9)</PresentationFormat>
  <Paragraphs>57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Permanent Marker</vt:lpstr>
      <vt:lpstr>simple-light-2</vt:lpstr>
      <vt:lpstr>Pathways to 65 x 25   Planning Notes </vt:lpstr>
      <vt:lpstr>Vision</vt:lpstr>
      <vt:lpstr>Employer Engagement</vt:lpstr>
      <vt:lpstr>Quality and Rigor</vt:lpstr>
      <vt:lpstr>Career Focused Accountability</vt:lpstr>
      <vt:lpstr>Credentialing</vt:lpstr>
      <vt:lpstr>Participants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65 x 25   Planning Notes</dc:title>
  <dc:creator>Feldborg, Eric</dc:creator>
  <cp:lastModifiedBy>Feldborg, Eric</cp:lastModifiedBy>
  <cp:revision>4</cp:revision>
  <dcterms:modified xsi:type="dcterms:W3CDTF">2017-01-25T13:04:28Z</dcterms:modified>
</cp:coreProperties>
</file>