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1" r:id="rId2"/>
  </p:sldMasterIdLst>
  <p:notesMasterIdLst>
    <p:notesMasterId r:id="rId24"/>
  </p:notesMasterIdLst>
  <p:handoutMasterIdLst>
    <p:handoutMasterId r:id="rId25"/>
  </p:handoutMasterIdLst>
  <p:sldIdLst>
    <p:sldId id="258" r:id="rId3"/>
    <p:sldId id="352" r:id="rId4"/>
    <p:sldId id="413" r:id="rId5"/>
    <p:sldId id="414" r:id="rId6"/>
    <p:sldId id="415" r:id="rId7"/>
    <p:sldId id="416" r:id="rId8"/>
    <p:sldId id="417" r:id="rId9"/>
    <p:sldId id="418" r:id="rId10"/>
    <p:sldId id="411" r:id="rId11"/>
    <p:sldId id="412" r:id="rId12"/>
    <p:sldId id="419" r:id="rId13"/>
    <p:sldId id="325" r:id="rId14"/>
    <p:sldId id="364" r:id="rId15"/>
    <p:sldId id="371" r:id="rId16"/>
    <p:sldId id="404" r:id="rId17"/>
    <p:sldId id="405" r:id="rId18"/>
    <p:sldId id="408" r:id="rId19"/>
    <p:sldId id="406" r:id="rId20"/>
    <p:sldId id="407" r:id="rId21"/>
    <p:sldId id="409" r:id="rId22"/>
    <p:sldId id="420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ACC6"/>
    <a:srgbClr val="FFFFFF"/>
    <a:srgbClr val="2C5D98"/>
    <a:srgbClr val="93CDDD"/>
    <a:srgbClr val="39A0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72" autoAdjust="0"/>
    <p:restoredTop sz="87468" autoAdjust="0"/>
  </p:normalViewPr>
  <p:slideViewPr>
    <p:cSldViewPr>
      <p:cViewPr>
        <p:scale>
          <a:sx n="60" d="100"/>
          <a:sy n="60" d="100"/>
        </p:scale>
        <p:origin x="-1884" y="-3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969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4"/>
    </p:cViewPr>
  </p:sorterViewPr>
  <p:notesViewPr>
    <p:cSldViewPr>
      <p:cViewPr varScale="1">
        <p:scale>
          <a:sx n="88" d="100"/>
          <a:sy n="88" d="100"/>
        </p:scale>
        <p:origin x="-387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marion\Documents\NCIEA\Projects_Active\New%20Hampshire\Accountability%20Pilot\Technical%20Issues\Annual%20Determinations\PACE%20Aggregated%20Final%2012-11-15_char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marion\Documents\NCIEA\Projects_Active\New%20Hampshire\Accountability%20Pilot\Technical%20Issues\Annual%20Determinations\PACE%20Aggregated%20Final%2012-11-15_char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marion\Documents\NCIEA\Projects_Active\New%20Hampshire\Accountability%20Pilot\Technical%20Issues\Annual%20Determinations\PACE%20Aggregated%20Final%2012-11-15_charts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marion\Documents\NCIEA\Projects_Active\New%20Hampshire\Accountability%20Pilot\Technical%20Issues\Annual%20Determinations\PACE%20Aggregated%20Final%2012-11-15_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ELA: PACE Districts Percent Scoring at Level 3 &amp; 4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PACE!$I$6</c:f>
              <c:strCache>
                <c:ptCount val="1"/>
                <c:pt idx="0">
                  <c:v>Level 3 &amp; 4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6"/>
            <c:invertIfNegative val="0"/>
            <c:bubble3D val="0"/>
            <c:spPr>
              <a:solidFill>
                <a:srgbClr val="FF0000"/>
              </a:solidFill>
            </c:spPr>
          </c:dPt>
          <c:cat>
            <c:strRef>
              <c:f>PACE!$H$7:$H$13</c:f>
              <c:strCache>
                <c:ptCount val="7"/>
                <c:pt idx="0">
                  <c:v>SBAC Grade 3</c:v>
                </c:pt>
                <c:pt idx="1">
                  <c:v>PACE Grade 4</c:v>
                </c:pt>
                <c:pt idx="2">
                  <c:v>PACE Grade 5</c:v>
                </c:pt>
                <c:pt idx="3">
                  <c:v>PACE Grade 6</c:v>
                </c:pt>
                <c:pt idx="4">
                  <c:v>PACE Grade 7</c:v>
                </c:pt>
                <c:pt idx="5">
                  <c:v>SBAC Grade 8</c:v>
                </c:pt>
                <c:pt idx="6">
                  <c:v>SBAC Grade 11</c:v>
                </c:pt>
              </c:strCache>
            </c:strRef>
          </c:cat>
          <c:val>
            <c:numRef>
              <c:f>PACE!$I$7:$I$13</c:f>
              <c:numCache>
                <c:formatCode>0%</c:formatCode>
                <c:ptCount val="7"/>
                <c:pt idx="0">
                  <c:v>0.55236139630390146</c:v>
                </c:pt>
                <c:pt idx="1">
                  <c:v>0.45714285714285713</c:v>
                </c:pt>
                <c:pt idx="2">
                  <c:v>0.49583333333333335</c:v>
                </c:pt>
                <c:pt idx="3">
                  <c:v>0.40909090909090906</c:v>
                </c:pt>
                <c:pt idx="4">
                  <c:v>0.48648648648648651</c:v>
                </c:pt>
                <c:pt idx="5">
                  <c:v>0.46534653465346532</c:v>
                </c:pt>
                <c:pt idx="6">
                  <c:v>0.5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5692672"/>
        <c:axId val="226018048"/>
      </c:barChart>
      <c:catAx>
        <c:axId val="225692672"/>
        <c:scaling>
          <c:orientation val="minMax"/>
        </c:scaling>
        <c:delete val="0"/>
        <c:axPos val="b"/>
        <c:majorTickMark val="out"/>
        <c:minorTickMark val="none"/>
        <c:tickLblPos val="nextTo"/>
        <c:crossAx val="226018048"/>
        <c:crosses val="autoZero"/>
        <c:auto val="1"/>
        <c:lblAlgn val="ctr"/>
        <c:lblOffset val="100"/>
        <c:noMultiLvlLbl val="0"/>
      </c:catAx>
      <c:valAx>
        <c:axId val="226018048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256926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ELA Percent of Students Scoring Level 3 &amp; 4 by Student Group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ELA Percent Level 3 &amp; 4</c:v>
                </c:pt>
              </c:strCache>
            </c:strRef>
          </c:tx>
          <c:invertIfNegative val="0"/>
          <c:dPt>
            <c:idx val="10"/>
            <c:invertIfNegative val="0"/>
            <c:bubble3D val="0"/>
            <c:spPr>
              <a:solidFill>
                <a:srgbClr val="FF0000"/>
              </a:solidFill>
            </c:spPr>
          </c:dPt>
          <c:cat>
            <c:strRef>
              <c:f>Sheet1!$A$3:$A$13</c:f>
              <c:strCache>
                <c:ptCount val="11"/>
                <c:pt idx="0">
                  <c:v>SWD</c:v>
                </c:pt>
                <c:pt idx="1">
                  <c:v>EconDis</c:v>
                </c:pt>
                <c:pt idx="2">
                  <c:v>EconDis &amp; EL </c:v>
                </c:pt>
                <c:pt idx="3">
                  <c:v>SWD &amp; EconDis</c:v>
                </c:pt>
                <c:pt idx="4">
                  <c:v>Hispanic</c:v>
                </c:pt>
                <c:pt idx="5">
                  <c:v>Native Am</c:v>
                </c:pt>
                <c:pt idx="6">
                  <c:v>Asian</c:v>
                </c:pt>
                <c:pt idx="7">
                  <c:v>African American</c:v>
                </c:pt>
                <c:pt idx="8">
                  <c:v>White</c:v>
                </c:pt>
                <c:pt idx="9">
                  <c:v>Multiple Races</c:v>
                </c:pt>
                <c:pt idx="10">
                  <c:v>All Students</c:v>
                </c:pt>
              </c:strCache>
            </c:strRef>
          </c:cat>
          <c:val>
            <c:numRef>
              <c:f>Sheet1!$B$3:$B$13</c:f>
              <c:numCache>
                <c:formatCode>0%</c:formatCode>
                <c:ptCount val="11"/>
                <c:pt idx="0">
                  <c:v>0.19636363636363635</c:v>
                </c:pt>
                <c:pt idx="1">
                  <c:v>0.43050847457627117</c:v>
                </c:pt>
                <c:pt idx="2">
                  <c:v>0.53333333333333333</c:v>
                </c:pt>
                <c:pt idx="3">
                  <c:v>0.11228070175438597</c:v>
                </c:pt>
                <c:pt idx="4">
                  <c:v>0.39</c:v>
                </c:pt>
                <c:pt idx="5">
                  <c:v>0.3888888888888889</c:v>
                </c:pt>
                <c:pt idx="6">
                  <c:v>0.65957446808510634</c:v>
                </c:pt>
                <c:pt idx="7">
                  <c:v>0.43902439024390244</c:v>
                </c:pt>
                <c:pt idx="8">
                  <c:v>0.48516129032258065</c:v>
                </c:pt>
                <c:pt idx="9">
                  <c:v>0.35555555555555557</c:v>
                </c:pt>
                <c:pt idx="10">
                  <c:v>0.48180190930787592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681472"/>
        <c:axId val="20683008"/>
      </c:barChart>
      <c:catAx>
        <c:axId val="20681472"/>
        <c:scaling>
          <c:orientation val="minMax"/>
        </c:scaling>
        <c:delete val="0"/>
        <c:axPos val="b"/>
        <c:majorTickMark val="out"/>
        <c:minorTickMark val="none"/>
        <c:tickLblPos val="nextTo"/>
        <c:crossAx val="20683008"/>
        <c:crosses val="autoZero"/>
        <c:auto val="1"/>
        <c:lblAlgn val="ctr"/>
        <c:lblOffset val="100"/>
        <c:noMultiLvlLbl val="0"/>
      </c:catAx>
      <c:valAx>
        <c:axId val="20683008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0681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Math: PACE Districts Percent Scoring at Level 3 &amp; 4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PACE!$I$15</c:f>
              <c:strCache>
                <c:ptCount val="1"/>
                <c:pt idx="0">
                  <c:v>Level 3 &amp; 4</c:v>
                </c:pt>
              </c:strCache>
            </c:strRef>
          </c:tx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5"/>
            <c:invertIfNegative val="0"/>
            <c:bubble3D val="0"/>
            <c:spPr>
              <a:solidFill>
                <a:srgbClr val="FF0000"/>
              </a:solidFill>
            </c:spPr>
          </c:dPt>
          <c:dPt>
            <c:idx val="6"/>
            <c:invertIfNegative val="0"/>
            <c:bubble3D val="0"/>
            <c:spPr>
              <a:solidFill>
                <a:srgbClr val="FF0000"/>
              </a:solidFill>
            </c:spPr>
          </c:dPt>
          <c:cat>
            <c:strRef>
              <c:f>PACE!$H$16:$H$22</c:f>
              <c:strCache>
                <c:ptCount val="7"/>
                <c:pt idx="0">
                  <c:v>PACE Grade 3</c:v>
                </c:pt>
                <c:pt idx="1">
                  <c:v>SBAC Grade 4</c:v>
                </c:pt>
                <c:pt idx="2">
                  <c:v>PACE Grade 5</c:v>
                </c:pt>
                <c:pt idx="3">
                  <c:v>PACE Grade 6</c:v>
                </c:pt>
                <c:pt idx="4">
                  <c:v>PACE Grade 7</c:v>
                </c:pt>
                <c:pt idx="5">
                  <c:v>SBAC Grade 8</c:v>
                </c:pt>
                <c:pt idx="6">
                  <c:v>SBAC Grade 11</c:v>
                </c:pt>
              </c:strCache>
            </c:strRef>
          </c:cat>
          <c:val>
            <c:numRef>
              <c:f>PACE!$I$16:$I$22</c:f>
              <c:numCache>
                <c:formatCode>0%</c:formatCode>
                <c:ptCount val="7"/>
                <c:pt idx="0">
                  <c:v>0.48897795591182369</c:v>
                </c:pt>
                <c:pt idx="1">
                  <c:v>0.43478260869565216</c:v>
                </c:pt>
                <c:pt idx="2">
                  <c:v>0.54020618556701039</c:v>
                </c:pt>
                <c:pt idx="3">
                  <c:v>0.55472636815920406</c:v>
                </c:pt>
                <c:pt idx="4">
                  <c:v>0.4474226804123711</c:v>
                </c:pt>
                <c:pt idx="5">
                  <c:v>0.31372549019607843</c:v>
                </c:pt>
                <c:pt idx="6">
                  <c:v>0.29558541266794625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694144"/>
        <c:axId val="20695680"/>
      </c:barChart>
      <c:catAx>
        <c:axId val="20694144"/>
        <c:scaling>
          <c:orientation val="minMax"/>
        </c:scaling>
        <c:delete val="0"/>
        <c:axPos val="b"/>
        <c:majorTickMark val="out"/>
        <c:minorTickMark val="none"/>
        <c:tickLblPos val="nextTo"/>
        <c:crossAx val="20695680"/>
        <c:crosses val="autoZero"/>
        <c:auto val="1"/>
        <c:lblAlgn val="ctr"/>
        <c:lblOffset val="100"/>
        <c:noMultiLvlLbl val="0"/>
      </c:catAx>
      <c:valAx>
        <c:axId val="20695680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06941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Math: Percent of Students Scoring Level 3 &amp; 4 by Student Group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Sheet1!$E$2</c:f>
              <c:strCache>
                <c:ptCount val="1"/>
                <c:pt idx="0">
                  <c:v>Math Percent Level 3 &amp; 4</c:v>
                </c:pt>
              </c:strCache>
            </c:strRef>
          </c:tx>
          <c:invertIfNegative val="0"/>
          <c:dPt>
            <c:idx val="10"/>
            <c:invertIfNegative val="0"/>
            <c:bubble3D val="0"/>
            <c:spPr>
              <a:solidFill>
                <a:srgbClr val="FF0000"/>
              </a:solidFill>
            </c:spPr>
          </c:dPt>
          <c:cat>
            <c:strRef>
              <c:f>Sheet1!$D$3:$D$13</c:f>
              <c:strCache>
                <c:ptCount val="11"/>
                <c:pt idx="0">
                  <c:v>SWD</c:v>
                </c:pt>
                <c:pt idx="1">
                  <c:v>EconDis</c:v>
                </c:pt>
                <c:pt idx="2">
                  <c:v>EconDis &amp; EL </c:v>
                </c:pt>
                <c:pt idx="3">
                  <c:v>SWD &amp; EconDis</c:v>
                </c:pt>
                <c:pt idx="4">
                  <c:v>Hispanic</c:v>
                </c:pt>
                <c:pt idx="5">
                  <c:v>Native Am</c:v>
                </c:pt>
                <c:pt idx="6">
                  <c:v>Asian</c:v>
                </c:pt>
                <c:pt idx="7">
                  <c:v>African American</c:v>
                </c:pt>
                <c:pt idx="8">
                  <c:v>White</c:v>
                </c:pt>
                <c:pt idx="9">
                  <c:v>Multiple Races</c:v>
                </c:pt>
                <c:pt idx="10">
                  <c:v>All Students</c:v>
                </c:pt>
              </c:strCache>
            </c:strRef>
          </c:cat>
          <c:val>
            <c:numRef>
              <c:f>Sheet1!$E$3:$E$13</c:f>
              <c:numCache>
                <c:formatCode>0%</c:formatCode>
                <c:ptCount val="11"/>
                <c:pt idx="0">
                  <c:v>0.199288256227758</c:v>
                </c:pt>
                <c:pt idx="1">
                  <c:v>0.36199095022624433</c:v>
                </c:pt>
                <c:pt idx="2">
                  <c:v>0.625</c:v>
                </c:pt>
                <c:pt idx="3">
                  <c:v>9.8976109215017066E-2</c:v>
                </c:pt>
                <c:pt idx="4">
                  <c:v>0.41509433962264153</c:v>
                </c:pt>
                <c:pt idx="5">
                  <c:v>0.35</c:v>
                </c:pt>
                <c:pt idx="6">
                  <c:v>0.625</c:v>
                </c:pt>
                <c:pt idx="7">
                  <c:v>0.22500000000000001</c:v>
                </c:pt>
                <c:pt idx="8">
                  <c:v>0.43760077394388908</c:v>
                </c:pt>
                <c:pt idx="9">
                  <c:v>0.28260869565217389</c:v>
                </c:pt>
                <c:pt idx="10">
                  <c:v>0.43811737361998837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706048"/>
        <c:axId val="20707584"/>
      </c:barChart>
      <c:catAx>
        <c:axId val="20706048"/>
        <c:scaling>
          <c:orientation val="minMax"/>
        </c:scaling>
        <c:delete val="0"/>
        <c:axPos val="b"/>
        <c:majorTickMark val="out"/>
        <c:minorTickMark val="none"/>
        <c:tickLblPos val="nextTo"/>
        <c:crossAx val="20707584"/>
        <c:crosses val="autoZero"/>
        <c:auto val="1"/>
        <c:lblAlgn val="ctr"/>
        <c:lblOffset val="100"/>
        <c:noMultiLvlLbl val="0"/>
      </c:catAx>
      <c:valAx>
        <c:axId val="20707584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0706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4DADD2-CE5D-4D00-AD56-A982E0E66257}" type="datetimeFigureOut">
              <a:rPr lang="en-US" smtClean="0"/>
              <a:pPr/>
              <a:t>12/16/2015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ABEC8-EB60-4AD8-B213-4E2FF7F8A20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36524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B6C1B0-3FF3-4F55-82E7-6DDC0D726704}" type="datetimeFigureOut">
              <a:rPr lang="en-US" smtClean="0"/>
              <a:pPr/>
              <a:t>12/16/2015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AF8F1-9B49-49CF-B432-2E5C8D1811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2013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7AF8F1-9B49-49CF-B432-2E5C8D18116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9367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7AF8F1-9B49-49CF-B432-2E5C8D181167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120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StudioADesign/Desktop/CFA-Logo.png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StudioADesign/Desktop/CFA-Logo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StudioADesign/Desktop/CFA-Logo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StudioADesign/Desktop/CFA-Logo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StudioADesign/Desktop/CFA-Logo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StudioADesign/Desktop/CFA-Logo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StudioADesign/Desktop/CFA-Logo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StudioADesign/Desktop/CFA-Logo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file://localhost/Users/StudioADesign/Desktop/CFA-Logo.png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CF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3109682"/>
            <a:ext cx="9144000" cy="184603"/>
          </a:xfrm>
          <a:prstGeom prst="rect">
            <a:avLst/>
          </a:prstGeom>
          <a:solidFill>
            <a:srgbClr val="39A036"/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1492560"/>
            <a:ext cx="9144000" cy="1705731"/>
          </a:xfrm>
          <a:prstGeom prst="rect">
            <a:avLst/>
          </a:prstGeom>
          <a:gradFill>
            <a:gsLst>
              <a:gs pos="100000">
                <a:schemeClr val="accent5">
                  <a:lumMod val="40000"/>
                  <a:lumOff val="60000"/>
                </a:schemeClr>
              </a:gs>
              <a:gs pos="0">
                <a:schemeClr val="accent5">
                  <a:lumMod val="7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6316" y="1610412"/>
            <a:ext cx="8483238" cy="1470025"/>
          </a:xfrm>
        </p:spPr>
        <p:txBody>
          <a:bodyPr>
            <a:normAutofit/>
          </a:bodyPr>
          <a:lstStyle>
            <a:lvl1pPr algn="r">
              <a:defRPr sz="40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419599" y="3585912"/>
            <a:ext cx="4038601" cy="605088"/>
          </a:xfrm>
        </p:spPr>
        <p:txBody>
          <a:bodyPr/>
          <a:lstStyle>
            <a:lvl1pPr marL="0" indent="0" algn="r">
              <a:buNone/>
              <a:defRPr b="0" i="0" baseline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 </a:t>
            </a:r>
            <a:endParaRPr lang="en-US" dirty="0"/>
          </a:p>
        </p:txBody>
      </p:sp>
      <p:pic>
        <p:nvPicPr>
          <p:cNvPr id="29" name="CFA-Logo.png" descr="/Users/StudioADesign/Desktop/CFA-Logo.png"/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316" y="5873296"/>
            <a:ext cx="1887238" cy="754894"/>
          </a:xfrm>
          <a:prstGeom prst="rect">
            <a:avLst/>
          </a:prstGeom>
        </p:spPr>
      </p:pic>
      <p:sp>
        <p:nvSpPr>
          <p:cNvPr id="31" name="Text Placeholder 30"/>
          <p:cNvSpPr>
            <a:spLocks noGrp="1"/>
          </p:cNvSpPr>
          <p:nvPr>
            <p:ph type="body" sz="quarter" idx="16"/>
          </p:nvPr>
        </p:nvSpPr>
        <p:spPr>
          <a:xfrm>
            <a:off x="4419600" y="4038600"/>
            <a:ext cx="4038600" cy="533400"/>
          </a:xfrm>
        </p:spPr>
        <p:txBody>
          <a:bodyPr/>
          <a:lstStyle>
            <a:lvl1pPr marL="0" indent="0" algn="r">
              <a:buNone/>
              <a:defRPr b="0" i="1" baseline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3" name="Text Placeholder 32"/>
          <p:cNvSpPr>
            <a:spLocks noGrp="1"/>
          </p:cNvSpPr>
          <p:nvPr>
            <p:ph type="body" sz="quarter" idx="17"/>
          </p:nvPr>
        </p:nvSpPr>
        <p:spPr>
          <a:xfrm>
            <a:off x="1905000" y="5029200"/>
            <a:ext cx="6553200" cy="914400"/>
          </a:xfrm>
        </p:spPr>
        <p:txBody>
          <a:bodyPr>
            <a:noAutofit/>
          </a:bodyPr>
          <a:lstStyle>
            <a:lvl1pPr marL="0" indent="0" algn="r">
              <a:buNone/>
              <a:defRPr lang="en-US" sz="2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2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2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2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8" hasCustomPrompt="1"/>
          </p:nvPr>
        </p:nvSpPr>
        <p:spPr>
          <a:xfrm>
            <a:off x="5943600" y="6096000"/>
            <a:ext cx="2514600" cy="457200"/>
          </a:xfrm>
        </p:spPr>
        <p:txBody>
          <a:bodyPr/>
          <a:lstStyle>
            <a:lvl1pPr marL="0" indent="0" algn="r">
              <a:buNone/>
              <a:defRPr sz="2400" baseline="0">
                <a:solidFill>
                  <a:srgbClr val="4BACC6"/>
                </a:solidFill>
              </a:defRPr>
            </a:lvl1pPr>
          </a:lstStyle>
          <a:p>
            <a:pPr lvl="0"/>
            <a:r>
              <a:rPr lang="en-US" dirty="0" smtClean="0"/>
              <a:t>Click to edit date</a:t>
            </a:r>
          </a:p>
        </p:txBody>
      </p:sp>
    </p:spTree>
    <p:extLst>
      <p:ext uri="{BB962C8B-B14F-4D97-AF65-F5344CB8AC3E}">
        <p14:creationId xmlns:p14="http://schemas.microsoft.com/office/powerpoint/2010/main" val="3194579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BE2D-0389-4F2E-9DD2-B7E681603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562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BE2D-0389-4F2E-9DD2-B7E681603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0414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BE2D-0389-4F2E-9DD2-B7E681603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6109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9539"/>
            <a:ext cx="9144000" cy="6858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9" name="CFA-Logo.png" descr="/Users/StudioADesign/Desktop/CFA-Logo.png"/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76" y="6170898"/>
            <a:ext cx="1485455" cy="594181"/>
          </a:xfrm>
          <a:prstGeom prst="rect">
            <a:avLst/>
          </a:prstGeom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7543800" y="6399954"/>
            <a:ext cx="1066800" cy="365125"/>
          </a:xfrm>
        </p:spPr>
        <p:txBody>
          <a:bodyPr/>
          <a:lstStyle/>
          <a:p>
            <a:fld id="{7FF2C54A-84B1-4189-8549-55E957AAD2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1981200" y="6368204"/>
            <a:ext cx="5334000" cy="365125"/>
          </a:xfrm>
        </p:spPr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15240" y="745339"/>
            <a:ext cx="9144000" cy="205489"/>
          </a:xfrm>
          <a:prstGeom prst="rect">
            <a:avLst/>
          </a:prstGeom>
          <a:solidFill>
            <a:srgbClr val="39A036"/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5240" y="0"/>
            <a:ext cx="9144000" cy="854834"/>
          </a:xfrm>
          <a:prstGeom prst="rect">
            <a:avLst/>
          </a:prstGeom>
          <a:gradFill>
            <a:gsLst>
              <a:gs pos="100000">
                <a:schemeClr val="accent5">
                  <a:lumMod val="40000"/>
                  <a:lumOff val="60000"/>
                </a:schemeClr>
              </a:gs>
              <a:gs pos="0">
                <a:schemeClr val="accent5">
                  <a:lumMod val="7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6998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30480"/>
            <a:ext cx="9144000" cy="79842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solidFill>
            <a:schemeClr val="tx2">
              <a:lumMod val="20000"/>
              <a:lumOff val="80000"/>
            </a:schemeClr>
          </a:solidFill>
        </p:spPr>
        <p:txBody>
          <a:bodyPr anchor="b"/>
          <a:lstStyle>
            <a:lvl1pPr marL="0" indent="0">
              <a:buNone/>
              <a:defRPr sz="2400" b="1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solidFill>
            <a:schemeClr val="tx2">
              <a:lumMod val="20000"/>
              <a:lumOff val="80000"/>
            </a:schemeClr>
          </a:solidFill>
        </p:spPr>
        <p:txBody>
          <a:bodyPr anchor="b"/>
          <a:lstStyle>
            <a:lvl1pPr marL="0" indent="0">
              <a:buNone/>
              <a:defRPr sz="2400" b="1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000" cy="767948"/>
          </a:xfrm>
          <a:prstGeom prst="rect">
            <a:avLst/>
          </a:prstGeom>
          <a:gradFill>
            <a:gsLst>
              <a:gs pos="100000">
                <a:schemeClr val="accent5">
                  <a:lumMod val="40000"/>
                  <a:lumOff val="60000"/>
                </a:schemeClr>
              </a:gs>
              <a:gs pos="0">
                <a:schemeClr val="accent5">
                  <a:lumMod val="7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1" name="CFA-Logo.png" descr="/Users/StudioADesign/Desktop/CFA-Logo.png"/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76" y="6170898"/>
            <a:ext cx="1485455" cy="594181"/>
          </a:xfrm>
          <a:prstGeom prst="rect">
            <a:avLst/>
          </a:prstGeom>
        </p:spPr>
      </p:pic>
      <p:sp>
        <p:nvSpPr>
          <p:cNvPr id="12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7543800" y="6399954"/>
            <a:ext cx="1066800" cy="365125"/>
          </a:xfrm>
        </p:spPr>
        <p:txBody>
          <a:bodyPr/>
          <a:lstStyle/>
          <a:p>
            <a:fld id="{7FF2C54A-84B1-4189-8549-55E957AAD2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1981200" y="6368204"/>
            <a:ext cx="5334000" cy="365125"/>
          </a:xfrm>
        </p:spPr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15240" y="745340"/>
            <a:ext cx="9144000" cy="102744"/>
          </a:xfrm>
          <a:prstGeom prst="rect">
            <a:avLst/>
          </a:prstGeom>
          <a:solidFill>
            <a:srgbClr val="39A036"/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7778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BE2D-0389-4F2E-9DD2-B7E681603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380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BE2D-0389-4F2E-9DD2-B7E681603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8133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BE2D-0389-4F2E-9DD2-B7E681603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388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BE2D-0389-4F2E-9DD2-B7E681603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610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BE2D-0389-4F2E-9DD2-B7E681603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266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79339"/>
            <a:ext cx="9144000" cy="184603"/>
          </a:xfrm>
          <a:prstGeom prst="rect">
            <a:avLst/>
          </a:prstGeom>
          <a:solidFill>
            <a:srgbClr val="39A036"/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767948"/>
          </a:xfrm>
          <a:prstGeom prst="rect">
            <a:avLst/>
          </a:prstGeom>
          <a:gradFill>
            <a:gsLst>
              <a:gs pos="100000">
                <a:schemeClr val="accent5">
                  <a:lumMod val="40000"/>
                  <a:lumOff val="60000"/>
                </a:schemeClr>
              </a:gs>
              <a:gs pos="0">
                <a:schemeClr val="accent5">
                  <a:lumMod val="7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8937"/>
            <a:ext cx="8153400" cy="493310"/>
          </a:xfrm>
        </p:spPr>
        <p:txBody>
          <a:bodyPr>
            <a:noAutofit/>
          </a:bodyPr>
          <a:lstStyle>
            <a:lvl1pPr algn="l">
              <a:defRPr sz="3600" baseline="0">
                <a:solidFill>
                  <a:schemeClr val="bg1"/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/>
          <a:lstStyle>
            <a:lvl1pPr>
              <a:spcAft>
                <a:spcPts val="1200"/>
              </a:spcAft>
              <a:defRPr sz="2800" baseline="0">
                <a:latin typeface="Calibri" panose="020F0502020204030204" pitchFamily="34" charset="0"/>
              </a:defRPr>
            </a:lvl1pPr>
            <a:lvl2pPr>
              <a:spcAft>
                <a:spcPts val="600"/>
              </a:spcAft>
              <a:defRPr sz="2200" baseline="0"/>
            </a:lvl2pPr>
            <a:lvl3pPr>
              <a:spcAft>
                <a:spcPts val="600"/>
              </a:spcAft>
              <a:defRPr sz="2000" baseline="0"/>
            </a:lvl3pPr>
            <a:lvl4pPr>
              <a:spcAft>
                <a:spcPts val="600"/>
              </a:spcAft>
              <a:defRPr sz="1800" baseline="0"/>
            </a:lvl4pPr>
            <a:lvl5pPr>
              <a:spcAft>
                <a:spcPts val="600"/>
              </a:spcAft>
              <a:defRPr sz="1600" baseline="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9" name="CFA-Logo.png" descr="/Users/StudioADesign/Desktop/CFA-Logo.png"/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76" y="6170898"/>
            <a:ext cx="1485455" cy="594181"/>
          </a:xfrm>
          <a:prstGeom prst="rect">
            <a:avLst/>
          </a:prstGeom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3944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1BE2D-0389-4F2E-9DD2-B7E681603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092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79339"/>
            <a:ext cx="9144000" cy="184603"/>
          </a:xfrm>
          <a:prstGeom prst="rect">
            <a:avLst/>
          </a:prstGeom>
          <a:solidFill>
            <a:srgbClr val="39A036"/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767948"/>
          </a:xfrm>
          <a:prstGeom prst="rect">
            <a:avLst/>
          </a:prstGeom>
          <a:gradFill>
            <a:gsLst>
              <a:gs pos="100000">
                <a:schemeClr val="accent5">
                  <a:lumMod val="40000"/>
                  <a:lumOff val="60000"/>
                </a:schemeClr>
              </a:gs>
              <a:gs pos="0">
                <a:schemeClr val="accent5">
                  <a:lumMod val="7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8937"/>
            <a:ext cx="8153400" cy="493310"/>
          </a:xfrm>
        </p:spPr>
        <p:txBody>
          <a:bodyPr>
            <a:noAutofit/>
          </a:bodyPr>
          <a:lstStyle>
            <a:lvl1pPr algn="l">
              <a:defRPr sz="3600" baseline="0">
                <a:solidFill>
                  <a:schemeClr val="bg1"/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9" name="CFA-Logo.png" descr="/Users/StudioADesign/Desktop/CFA-Logo.png"/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76" y="6170898"/>
            <a:ext cx="1485455" cy="594181"/>
          </a:xfrm>
          <a:prstGeom prst="rect">
            <a:avLst/>
          </a:prstGeom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6984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850900"/>
            <a:ext cx="9144000" cy="5245100"/>
          </a:xfrm>
          <a:prstGeom prst="rect">
            <a:avLst/>
          </a:prstGeom>
          <a:gradFill>
            <a:gsLst>
              <a:gs pos="100000">
                <a:schemeClr val="accent5">
                  <a:lumMod val="40000"/>
                  <a:lumOff val="60000"/>
                </a:schemeClr>
              </a:gs>
              <a:gs pos="0">
                <a:schemeClr val="accent5">
                  <a:lumMod val="7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679339"/>
            <a:ext cx="9144000" cy="184603"/>
          </a:xfrm>
          <a:prstGeom prst="rect">
            <a:avLst/>
          </a:prstGeom>
          <a:solidFill>
            <a:srgbClr val="39A036"/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7679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8937"/>
            <a:ext cx="8153400" cy="493310"/>
          </a:xfrm>
        </p:spPr>
        <p:txBody>
          <a:bodyPr>
            <a:noAutofit/>
          </a:bodyPr>
          <a:lstStyle>
            <a:lvl1pPr algn="l">
              <a:defRPr sz="3600" baseline="0">
                <a:solidFill>
                  <a:srgbClr val="000000"/>
                </a:solidFill>
                <a:latin typeface="Cambria" panose="02040503050406030204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9" name="CFA-Logo.png" descr="/Users/StudioADesign/Desktop/CFA-Logo.png"/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76" y="6170898"/>
            <a:ext cx="1485455" cy="594181"/>
          </a:xfrm>
          <a:prstGeom prst="rect">
            <a:avLst/>
          </a:prstGeom>
        </p:spPr>
      </p:pic>
      <p:sp>
        <p:nvSpPr>
          <p:cNvPr id="11" name="Content Placeholder 3"/>
          <p:cNvSpPr>
            <a:spLocks noGrp="1"/>
          </p:cNvSpPr>
          <p:nvPr>
            <p:ph sz="quarter" idx="13"/>
          </p:nvPr>
        </p:nvSpPr>
        <p:spPr>
          <a:xfrm>
            <a:off x="457200" y="1143000"/>
            <a:ext cx="8153400" cy="4495800"/>
          </a:xfrm>
        </p:spPr>
        <p:txBody>
          <a:bodyPr>
            <a:normAutofit/>
          </a:bodyPr>
          <a:lstStyle>
            <a:lvl1pPr marL="0" indent="0">
              <a:buNone/>
              <a:defRPr sz="2800" i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58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P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FA-Logo.png" descr="/Users/StudioADesign/Desktop/CFA-Logo.png"/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76" y="6170898"/>
            <a:ext cx="1485455" cy="594181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679339"/>
            <a:ext cx="9144000" cy="184603"/>
          </a:xfrm>
          <a:prstGeom prst="rect">
            <a:avLst/>
          </a:prstGeom>
          <a:solidFill>
            <a:srgbClr val="39A036"/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767948"/>
          </a:xfrm>
          <a:prstGeom prst="rect">
            <a:avLst/>
          </a:prstGeom>
          <a:gradFill>
            <a:gsLst>
              <a:gs pos="100000">
                <a:schemeClr val="accent5">
                  <a:lumMod val="40000"/>
                  <a:lumOff val="60000"/>
                </a:schemeClr>
              </a:gs>
              <a:gs pos="0">
                <a:schemeClr val="accent5">
                  <a:lumMod val="7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457200" y="222950"/>
            <a:ext cx="8229600" cy="367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schemeClr val="bg1">
                    <a:lumMod val="95000"/>
                  </a:schemeClr>
                </a:solidFill>
              </a:rPr>
              <a:t>For more information:</a:t>
            </a:r>
            <a:endParaRPr lang="en-US" sz="36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2" name="CFA-Logo.png" descr="/Users/StudioADesign/Desktop/CFA-Logo.png"/>
          <p:cNvPicPr>
            <a:picLocks noChangeAspect="1"/>
          </p:cNvPicPr>
          <p:nvPr userDrawn="1"/>
        </p:nvPicPr>
        <p:blipFill rotWithShape="1">
          <a:blip r:embed="rId4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442"/>
          <a:stretch/>
        </p:blipFill>
        <p:spPr>
          <a:xfrm>
            <a:off x="3400592" y="2020598"/>
            <a:ext cx="2619208" cy="3031648"/>
          </a:xfrm>
          <a:prstGeom prst="rect">
            <a:avLst/>
          </a:prstGeom>
        </p:spPr>
      </p:pic>
      <p:sp>
        <p:nvSpPr>
          <p:cNvPr id="13" name="Content Placeholder 2"/>
          <p:cNvSpPr txBox="1">
            <a:spLocks/>
          </p:cNvSpPr>
          <p:nvPr userDrawn="1"/>
        </p:nvSpPr>
        <p:spPr>
          <a:xfrm>
            <a:off x="457200" y="1384148"/>
            <a:ext cx="5284536" cy="1954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Font typeface="Arial"/>
              <a:buNone/>
            </a:pPr>
            <a:r>
              <a:rPr lang="en-US" sz="3600" dirty="0" smtClean="0"/>
              <a:t>Center for Assessment</a:t>
            </a:r>
          </a:p>
          <a:p>
            <a:pPr marL="0" indent="0">
              <a:lnSpc>
                <a:spcPct val="80000"/>
              </a:lnSpc>
              <a:buFont typeface="Arial"/>
              <a:buNone/>
            </a:pPr>
            <a:r>
              <a:rPr lang="en-US" sz="3600" dirty="0" err="1" smtClean="0"/>
              <a:t>www.nciea.org</a:t>
            </a:r>
            <a:endParaRPr lang="en-US" sz="3600" dirty="0" smtClean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 hasCustomPrompt="1"/>
          </p:nvPr>
        </p:nvSpPr>
        <p:spPr>
          <a:xfrm>
            <a:off x="4267200" y="4572000"/>
            <a:ext cx="4343400" cy="990600"/>
          </a:xfrm>
        </p:spPr>
        <p:txBody>
          <a:bodyPr/>
          <a:lstStyle>
            <a:lvl1pPr marL="0" indent="0" algn="r">
              <a:buNone/>
              <a:defRPr lang="en-US" sz="3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 smtClean="0"/>
              <a:t>Click to edit Name 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7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Page without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FA-Logo.png" descr="/Users/StudioADesign/Desktop/CFA-Logo.png"/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76" y="6170898"/>
            <a:ext cx="1485455" cy="594181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679339"/>
            <a:ext cx="9144000" cy="184603"/>
          </a:xfrm>
          <a:prstGeom prst="rect">
            <a:avLst/>
          </a:prstGeom>
          <a:solidFill>
            <a:srgbClr val="39A036"/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9144000" cy="767948"/>
          </a:xfrm>
          <a:prstGeom prst="rect">
            <a:avLst/>
          </a:prstGeom>
          <a:gradFill>
            <a:gsLst>
              <a:gs pos="100000">
                <a:schemeClr val="accent5">
                  <a:lumMod val="40000"/>
                  <a:lumOff val="60000"/>
                </a:schemeClr>
              </a:gs>
              <a:gs pos="0">
                <a:schemeClr val="accent5">
                  <a:lumMod val="7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457200" y="222950"/>
            <a:ext cx="8229600" cy="3677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 smtClean="0">
                <a:solidFill>
                  <a:schemeClr val="bg1">
                    <a:lumMod val="95000"/>
                  </a:schemeClr>
                </a:solidFill>
              </a:rPr>
              <a:t>For more information:</a:t>
            </a:r>
            <a:endParaRPr lang="en-US" sz="36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2" name="CFA-Logo.png" descr="/Users/StudioADesign/Desktop/CFA-Logo.png"/>
          <p:cNvPicPr>
            <a:picLocks noChangeAspect="1"/>
          </p:cNvPicPr>
          <p:nvPr userDrawn="1"/>
        </p:nvPicPr>
        <p:blipFill rotWithShape="1">
          <a:blip r:embed="rId4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442"/>
          <a:stretch/>
        </p:blipFill>
        <p:spPr>
          <a:xfrm>
            <a:off x="3400592" y="2020598"/>
            <a:ext cx="2619208" cy="3031648"/>
          </a:xfrm>
          <a:prstGeom prst="rect">
            <a:avLst/>
          </a:prstGeom>
        </p:spPr>
      </p:pic>
      <p:sp>
        <p:nvSpPr>
          <p:cNvPr id="13" name="Content Placeholder 2"/>
          <p:cNvSpPr txBox="1">
            <a:spLocks/>
          </p:cNvSpPr>
          <p:nvPr userDrawn="1"/>
        </p:nvSpPr>
        <p:spPr>
          <a:xfrm>
            <a:off x="457200" y="1384148"/>
            <a:ext cx="5284536" cy="1954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buFont typeface="Arial"/>
              <a:buNone/>
            </a:pPr>
            <a:r>
              <a:rPr lang="en-US" sz="3600" dirty="0" smtClean="0"/>
              <a:t>Center for Assessment</a:t>
            </a:r>
          </a:p>
          <a:p>
            <a:pPr marL="0" indent="0">
              <a:lnSpc>
                <a:spcPct val="80000"/>
              </a:lnSpc>
              <a:buFont typeface="Arial"/>
              <a:buNone/>
            </a:pPr>
            <a:r>
              <a:rPr lang="en-US" sz="3600" dirty="0" err="1" smtClean="0"/>
              <a:t>www.nciea.org</a:t>
            </a:r>
            <a:endParaRPr lang="en-US" sz="3600" dirty="0" smtClean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 hasCustomPrompt="1"/>
          </p:nvPr>
        </p:nvSpPr>
        <p:spPr>
          <a:xfrm>
            <a:off x="4267200" y="4572000"/>
            <a:ext cx="4343400" cy="990600"/>
          </a:xfrm>
        </p:spPr>
        <p:txBody>
          <a:bodyPr/>
          <a:lstStyle>
            <a:lvl1pPr marL="0" indent="0" algn="r">
              <a:buNone/>
              <a:defRPr lang="en-US" sz="3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 smtClean="0"/>
              <a:t>Click to edit Name 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25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8977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768350"/>
            <a:ext cx="7772400" cy="5327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65163" y="6367463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03563" y="63674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NH PACE Update_121715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32563" y="6367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7448BC9-B05A-4364-B007-8AB2F2FEE8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30480"/>
            <a:ext cx="9144000" cy="79842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solidFill>
            <a:schemeClr val="tx2">
              <a:lumMod val="20000"/>
              <a:lumOff val="80000"/>
            </a:schemeClr>
          </a:solidFill>
        </p:spPr>
        <p:txBody>
          <a:bodyPr anchor="b"/>
          <a:lstStyle>
            <a:lvl1pPr marL="0" indent="0">
              <a:buNone/>
              <a:defRPr sz="2400" b="1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solidFill>
            <a:schemeClr val="tx2">
              <a:lumMod val="20000"/>
              <a:lumOff val="80000"/>
            </a:schemeClr>
          </a:solidFill>
        </p:spPr>
        <p:txBody>
          <a:bodyPr anchor="b"/>
          <a:lstStyle>
            <a:lvl1pPr marL="0" indent="0">
              <a:buNone/>
              <a:defRPr sz="2400" b="1">
                <a:solidFill>
                  <a:srgbClr val="C0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000" cy="767948"/>
          </a:xfrm>
          <a:prstGeom prst="rect">
            <a:avLst/>
          </a:prstGeom>
          <a:gradFill>
            <a:gsLst>
              <a:gs pos="100000">
                <a:schemeClr val="accent5">
                  <a:lumMod val="40000"/>
                  <a:lumOff val="60000"/>
                </a:schemeClr>
              </a:gs>
              <a:gs pos="0">
                <a:schemeClr val="accent5">
                  <a:lumMod val="7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1" name="CFA-Logo.png" descr="/Users/StudioADesign/Desktop/CFA-Logo.png"/>
          <p:cNvPicPr>
            <a:picLocks noChangeAspect="1"/>
          </p:cNvPicPr>
          <p:nvPr userDrawn="1"/>
        </p:nvPicPr>
        <p:blipFill>
          <a:blip r:embed="rId2" r:link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476" y="6170898"/>
            <a:ext cx="1485455" cy="594181"/>
          </a:xfrm>
          <a:prstGeom prst="rect">
            <a:avLst/>
          </a:prstGeom>
        </p:spPr>
      </p:pic>
      <p:sp>
        <p:nvSpPr>
          <p:cNvPr id="12" name="Slide Number Placeholder 9"/>
          <p:cNvSpPr>
            <a:spLocks noGrp="1"/>
          </p:cNvSpPr>
          <p:nvPr>
            <p:ph type="sldNum" sz="quarter" idx="10"/>
          </p:nvPr>
        </p:nvSpPr>
        <p:spPr>
          <a:xfrm>
            <a:off x="7543800" y="6399954"/>
            <a:ext cx="1066800" cy="365125"/>
          </a:xfrm>
        </p:spPr>
        <p:txBody>
          <a:bodyPr/>
          <a:lstStyle/>
          <a:p>
            <a:fld id="{7FF2C54A-84B1-4189-8549-55E957AAD2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1981200" y="6368204"/>
            <a:ext cx="5334000" cy="365125"/>
          </a:xfrm>
        </p:spPr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15240" y="745340"/>
            <a:ext cx="9144000" cy="102744"/>
          </a:xfrm>
          <a:prstGeom prst="rect">
            <a:avLst/>
          </a:prstGeom>
          <a:solidFill>
            <a:srgbClr val="39A036"/>
          </a:solidFill>
          <a:ln>
            <a:noFill/>
          </a:ln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3087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33600" y="6324600"/>
            <a:ext cx="533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NH PACE Update_121715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6356350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2C54A-84B1-4189-8549-55E957AAD2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301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9" r:id="rId4"/>
    <p:sldLayoutId id="2147483657" r:id="rId5"/>
    <p:sldLayoutId id="2147483651" r:id="rId6"/>
    <p:sldLayoutId id="2147483655" r:id="rId7"/>
    <p:sldLayoutId id="2147483660" r:id="rId8"/>
    <p:sldLayoutId id="2147483673" r:id="rId9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lang="en-US" sz="2400" kern="1200" baseline="0" dirty="0" smtClean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lang="en-US" sz="2400" kern="1200" baseline="0" dirty="0" smtClean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lang="en-US" sz="2400" kern="1200" baseline="0" dirty="0" smtClean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lang="en-US" sz="2400" kern="1200" baseline="0" dirty="0" smtClean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lang="en-US" sz="2400" kern="1200" baseline="0" dirty="0" smtClean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NH PACE Update_121715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1BE2D-0389-4F2E-9DD2-B7E681603B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924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52400" y="1610412"/>
            <a:ext cx="8607154" cy="1470025"/>
          </a:xfrm>
        </p:spPr>
        <p:txBody>
          <a:bodyPr>
            <a:normAutofit fontScale="90000"/>
          </a:bodyPr>
          <a:lstStyle/>
          <a:p>
            <a:r>
              <a:rPr lang="en-US" i="1" dirty="0"/>
              <a:t>First in the Nation: NH’s Leading Edge Assessment</a:t>
            </a:r>
            <a:r>
              <a:rPr lang="en-US" dirty="0"/>
              <a:t> </a:t>
            </a:r>
            <a:r>
              <a:rPr lang="en-US" i="1" dirty="0"/>
              <a:t>and School Accountability Pilot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838200" y="3429000"/>
            <a:ext cx="7620001" cy="762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Paul Leather, Deputy Commissioner</a:t>
            </a:r>
          </a:p>
          <a:p>
            <a:r>
              <a:rPr lang="en-US" dirty="0" smtClean="0"/>
              <a:t>Scott Marion, Center for Assessment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4495800" y="4191000"/>
            <a:ext cx="4038600" cy="5334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1447800" y="5029200"/>
            <a:ext cx="7010400" cy="914400"/>
          </a:xfrm>
        </p:spPr>
        <p:txBody>
          <a:bodyPr/>
          <a:lstStyle/>
          <a:p>
            <a:r>
              <a:rPr lang="en-US" dirty="0" smtClean="0"/>
              <a:t>Presentation to the NH Coalition of Business and Education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December 17,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30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81000" y="76200"/>
            <a:ext cx="8534400" cy="546047"/>
          </a:xfrm>
        </p:spPr>
        <p:txBody>
          <a:bodyPr/>
          <a:lstStyle/>
          <a:p>
            <a:r>
              <a:rPr lang="en-US" sz="2800" dirty="0" smtClean="0">
                <a:solidFill>
                  <a:schemeClr val="tx2"/>
                </a:solidFill>
              </a:rPr>
              <a:t>Excerpt from a district assessment plan: </a:t>
            </a:r>
            <a:br>
              <a:rPr lang="en-US" sz="2800" dirty="0" smtClean="0">
                <a:solidFill>
                  <a:schemeClr val="tx2"/>
                </a:solidFill>
              </a:rPr>
            </a:br>
            <a:r>
              <a:rPr lang="en-US" sz="2800" dirty="0" smtClean="0">
                <a:solidFill>
                  <a:schemeClr val="tx2"/>
                </a:solidFill>
              </a:rPr>
              <a:t>Note major weight of local assessments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256182"/>
              </p:ext>
            </p:extLst>
          </p:nvPr>
        </p:nvGraphicFramePr>
        <p:xfrm>
          <a:off x="228601" y="838200"/>
          <a:ext cx="8534401" cy="59935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9845"/>
                <a:gridCol w="1262512"/>
                <a:gridCol w="1162345"/>
                <a:gridCol w="1162345"/>
                <a:gridCol w="1262512"/>
                <a:gridCol w="1497421"/>
                <a:gridCol w="1497421"/>
              </a:tblGrid>
              <a:tr h="294062">
                <a:tc row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Grade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 anchor="ctr"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u="sng" dirty="0">
                          <a:effectLst/>
                        </a:rPr>
                        <a:t>CLASSROOM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b="1" u="sng" dirty="0">
                          <a:effectLst/>
                        </a:rPr>
                        <a:t>COMPETENCY</a:t>
                      </a:r>
                      <a:r>
                        <a:rPr lang="en-US" sz="1600" dirty="0">
                          <a:effectLst/>
                        </a:rPr>
                        <a:t> GRADING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[All courses and disciplines]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DISTRICT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STATE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/>
                </a:tc>
              </a:tr>
              <a:tr h="2184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COURSE COMPETENCY COMMON ASSESSMENTS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COMPETENCY ASSESSMENT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COMPETENCY COMMON ASSESSMENT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/>
                </a:tc>
              </a:tr>
              <a:tr h="2633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Assessment Type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/>
                </a:tc>
                <a:tc gridSpan="5">
                  <a:txBody>
                    <a:bodyPr/>
                    <a:lstStyle/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US" sz="1200">
                          <a:effectLst/>
                        </a:rPr>
                        <a:t>NUMBERS &amp; QUANTITIES, 2. ALGEBRA, 3. FUNCTIONS, 4. GEOMETRY, 5. STATISTICS &amp; PROBABILITY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64635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Unit Summative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Place value, rounding, addition, subtraction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Measurement conversions, addition, subtraction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Fractions with like denominators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Multiplication/division facts, Multi-digit multiplication, division (multi-digit)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Geometry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Fractions with unlike denominators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Decimal fractions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Geometry &amp; symmetry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NWEA (MAP) 212.5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SMARTER BALANCE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 anchor="ctr"/>
                </a:tc>
              </a:tr>
              <a:tr h="2184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Performance Task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Tri 1: Mapping Migrating Monarchs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46168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Unit Summative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Place Value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Multiplication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Division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Fraction Review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Addition/Subraction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Multiplication of Fractions Division of Fractions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Area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Volume and Capacity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Algebraic Expressions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Data and Analysis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Geometry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NWEA (MAP) 221.0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PACE:  Algebra Quantities, Creating Equations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 anchor="ctr"/>
                </a:tc>
              </a:tr>
              <a:tr h="2184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Performance Task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Tri 1: Summer Olympics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846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Unit Summative</a:t>
                      </a:r>
                      <a:endParaRPr lang="en-US" sz="12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 anchor="ctr"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Ratios , Rates and Measurement Conversions, Order of Operations, Exponents and Algebraic Expressions</a:t>
                      </a:r>
                      <a:endParaRPr lang="en-US" sz="12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49600" marR="4960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NWEA (MAP) 225.6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PACE: Algebra, Equalities and Equations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9600" marR="49600" marT="0" marB="0" anchor="ctr"/>
                </a:tc>
              </a:tr>
            </a:tbl>
          </a:graphicData>
        </a:graphic>
      </p:graphicFrame>
      <p:sp>
        <p:nvSpPr>
          <p:cNvPr id="2" name="Oval 1"/>
          <p:cNvSpPr/>
          <p:nvPr/>
        </p:nvSpPr>
        <p:spPr>
          <a:xfrm>
            <a:off x="381000" y="4267200"/>
            <a:ext cx="8534400" cy="2514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1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Yes, this is hard!!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15476" y="914400"/>
            <a:ext cx="8776124" cy="5334000"/>
          </a:xfrm>
        </p:spPr>
        <p:txBody>
          <a:bodyPr/>
          <a:lstStyle/>
          <a:p>
            <a:r>
              <a:rPr lang="en-US" dirty="0" smtClean="0"/>
              <a:t>As we tell other states, this is not for the faint of heart!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  <p:pic>
        <p:nvPicPr>
          <p:cNvPr id="1026" name="C13D1EA3-079A-498B-BE17-FF64F44F186E" descr="C13D1EA3-079A-498B-BE17-FF64F44F186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98" y="1676400"/>
            <a:ext cx="6662086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682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Annual Determinations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914400"/>
            <a:ext cx="84582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Being able to produce “comparable annual determinations” was a key component of our waiver</a:t>
            </a:r>
          </a:p>
          <a:p>
            <a:r>
              <a:rPr lang="en-US" dirty="0" smtClean="0"/>
              <a:t>What?</a:t>
            </a:r>
          </a:p>
          <a:p>
            <a:pPr lvl="1"/>
            <a:r>
              <a:rPr lang="en-US" dirty="0" smtClean="0"/>
              <a:t>Annual determinations are declarations of proficiency for students and schools often based on a single assessment (e.g., NECAP, Smarter Balanced)</a:t>
            </a:r>
          </a:p>
          <a:p>
            <a:r>
              <a:rPr lang="en-US" dirty="0" smtClean="0"/>
              <a:t>Four major components:</a:t>
            </a:r>
          </a:p>
          <a:p>
            <a:pPr lvl="1"/>
            <a:r>
              <a:rPr lang="en-US" sz="2400" dirty="0" smtClean="0"/>
              <a:t>Performance level descriptors</a:t>
            </a:r>
          </a:p>
          <a:p>
            <a:pPr lvl="1"/>
            <a:r>
              <a:rPr lang="en-US" sz="2400" dirty="0" smtClean="0"/>
              <a:t>Cross-district comparability</a:t>
            </a:r>
          </a:p>
          <a:p>
            <a:pPr lvl="1"/>
            <a:r>
              <a:rPr lang="en-US" sz="2400" dirty="0" smtClean="0"/>
              <a:t>“Standard setting”</a:t>
            </a:r>
          </a:p>
          <a:p>
            <a:pPr lvl="1"/>
            <a:r>
              <a:rPr lang="en-US" sz="2400" dirty="0" smtClean="0"/>
              <a:t>Reporting annual determinations</a:t>
            </a:r>
          </a:p>
          <a:p>
            <a:endParaRPr lang="en-US" sz="3000" dirty="0" smtClean="0"/>
          </a:p>
          <a:p>
            <a:pPr lvl="1"/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38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28600" y="128937"/>
            <a:ext cx="8686800" cy="493310"/>
          </a:xfrm>
        </p:spPr>
        <p:txBody>
          <a:bodyPr/>
          <a:lstStyle/>
          <a:p>
            <a:r>
              <a:rPr lang="en-US" sz="3200" dirty="0" smtClean="0"/>
              <a:t>Combining Multiple Measures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  <p:grpSp>
        <p:nvGrpSpPr>
          <p:cNvPr id="57" name="Group 56"/>
          <p:cNvGrpSpPr/>
          <p:nvPr/>
        </p:nvGrpSpPr>
        <p:grpSpPr>
          <a:xfrm>
            <a:off x="99112" y="914400"/>
            <a:ext cx="8860971" cy="5420972"/>
            <a:chOff x="99112" y="914400"/>
            <a:chExt cx="8860971" cy="5420972"/>
          </a:xfrm>
        </p:grpSpPr>
        <p:sp>
          <p:nvSpPr>
            <p:cNvPr id="9" name="Freeform 8"/>
            <p:cNvSpPr/>
            <p:nvPr/>
          </p:nvSpPr>
          <p:spPr>
            <a:xfrm>
              <a:off x="7185703" y="3246353"/>
              <a:ext cx="1774380" cy="3002047"/>
            </a:xfrm>
            <a:custGeom>
              <a:avLst/>
              <a:gdLst>
                <a:gd name="connsiteX0" fmla="*/ 0 w 1774380"/>
                <a:gd name="connsiteY0" fmla="*/ 177438 h 3002047"/>
                <a:gd name="connsiteX1" fmla="*/ 177438 w 1774380"/>
                <a:gd name="connsiteY1" fmla="*/ 0 h 3002047"/>
                <a:gd name="connsiteX2" fmla="*/ 1596942 w 1774380"/>
                <a:gd name="connsiteY2" fmla="*/ 0 h 3002047"/>
                <a:gd name="connsiteX3" fmla="*/ 1774380 w 1774380"/>
                <a:gd name="connsiteY3" fmla="*/ 177438 h 3002047"/>
                <a:gd name="connsiteX4" fmla="*/ 1774380 w 1774380"/>
                <a:gd name="connsiteY4" fmla="*/ 2824609 h 3002047"/>
                <a:gd name="connsiteX5" fmla="*/ 1596942 w 1774380"/>
                <a:gd name="connsiteY5" fmla="*/ 3002047 h 3002047"/>
                <a:gd name="connsiteX6" fmla="*/ 177438 w 1774380"/>
                <a:gd name="connsiteY6" fmla="*/ 3002047 h 3002047"/>
                <a:gd name="connsiteX7" fmla="*/ 0 w 1774380"/>
                <a:gd name="connsiteY7" fmla="*/ 2824609 h 3002047"/>
                <a:gd name="connsiteX8" fmla="*/ 0 w 1774380"/>
                <a:gd name="connsiteY8" fmla="*/ 177438 h 30020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4380" h="3002047">
                  <a:moveTo>
                    <a:pt x="0" y="177438"/>
                  </a:moveTo>
                  <a:cubicBezTo>
                    <a:pt x="0" y="79442"/>
                    <a:pt x="79442" y="0"/>
                    <a:pt x="177438" y="0"/>
                  </a:cubicBezTo>
                  <a:lnTo>
                    <a:pt x="1596942" y="0"/>
                  </a:lnTo>
                  <a:cubicBezTo>
                    <a:pt x="1694938" y="0"/>
                    <a:pt x="1774380" y="79442"/>
                    <a:pt x="1774380" y="177438"/>
                  </a:cubicBezTo>
                  <a:lnTo>
                    <a:pt x="1774380" y="2824609"/>
                  </a:lnTo>
                  <a:cubicBezTo>
                    <a:pt x="1774380" y="2922605"/>
                    <a:pt x="1694938" y="3002047"/>
                    <a:pt x="1596942" y="3002047"/>
                  </a:cubicBezTo>
                  <a:lnTo>
                    <a:pt x="177438" y="3002047"/>
                  </a:lnTo>
                  <a:cubicBezTo>
                    <a:pt x="79442" y="3002047"/>
                    <a:pt x="0" y="2922605"/>
                    <a:pt x="0" y="2824609"/>
                  </a:cubicBezTo>
                  <a:lnTo>
                    <a:pt x="0" y="177438"/>
                  </a:lnTo>
                  <a:close/>
                </a:path>
              </a:pathLst>
            </a:custGeom>
            <a:solidFill>
              <a:srgbClr val="3366FF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4670" tIns="64670" rIns="64670" bIns="6467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kern="1200" dirty="0" smtClean="0"/>
                <a:t>PACE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/>
                <a:t> Comparable Annual Determinations</a:t>
              </a:r>
              <a:endParaRPr lang="en-US" sz="2000" kern="1200" dirty="0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4648200" y="1752600"/>
              <a:ext cx="2259351" cy="1394512"/>
            </a:xfrm>
            <a:custGeom>
              <a:avLst/>
              <a:gdLst>
                <a:gd name="connsiteX0" fmla="*/ 0 w 1600313"/>
                <a:gd name="connsiteY0" fmla="*/ 139451 h 1394512"/>
                <a:gd name="connsiteX1" fmla="*/ 139451 w 1600313"/>
                <a:gd name="connsiteY1" fmla="*/ 0 h 1394512"/>
                <a:gd name="connsiteX2" fmla="*/ 1460862 w 1600313"/>
                <a:gd name="connsiteY2" fmla="*/ 0 h 1394512"/>
                <a:gd name="connsiteX3" fmla="*/ 1600313 w 1600313"/>
                <a:gd name="connsiteY3" fmla="*/ 139451 h 1394512"/>
                <a:gd name="connsiteX4" fmla="*/ 1600313 w 1600313"/>
                <a:gd name="connsiteY4" fmla="*/ 1255061 h 1394512"/>
                <a:gd name="connsiteX5" fmla="*/ 1460862 w 1600313"/>
                <a:gd name="connsiteY5" fmla="*/ 1394512 h 1394512"/>
                <a:gd name="connsiteX6" fmla="*/ 139451 w 1600313"/>
                <a:gd name="connsiteY6" fmla="*/ 1394512 h 1394512"/>
                <a:gd name="connsiteX7" fmla="*/ 0 w 1600313"/>
                <a:gd name="connsiteY7" fmla="*/ 1255061 h 1394512"/>
                <a:gd name="connsiteX8" fmla="*/ 0 w 1600313"/>
                <a:gd name="connsiteY8" fmla="*/ 139451 h 1394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00313" h="1394512">
                  <a:moveTo>
                    <a:pt x="0" y="139451"/>
                  </a:moveTo>
                  <a:cubicBezTo>
                    <a:pt x="0" y="62434"/>
                    <a:pt x="62434" y="0"/>
                    <a:pt x="139451" y="0"/>
                  </a:cubicBezTo>
                  <a:lnTo>
                    <a:pt x="1460862" y="0"/>
                  </a:lnTo>
                  <a:cubicBezTo>
                    <a:pt x="1537879" y="0"/>
                    <a:pt x="1600313" y="62434"/>
                    <a:pt x="1600313" y="139451"/>
                  </a:cubicBezTo>
                  <a:lnTo>
                    <a:pt x="1600313" y="1255061"/>
                  </a:lnTo>
                  <a:cubicBezTo>
                    <a:pt x="1600313" y="1332078"/>
                    <a:pt x="1537879" y="1394512"/>
                    <a:pt x="1460862" y="1394512"/>
                  </a:cubicBezTo>
                  <a:lnTo>
                    <a:pt x="139451" y="1394512"/>
                  </a:lnTo>
                  <a:cubicBezTo>
                    <a:pt x="62434" y="1394512"/>
                    <a:pt x="0" y="1332078"/>
                    <a:pt x="0" y="1255061"/>
                  </a:cubicBezTo>
                  <a:lnTo>
                    <a:pt x="0" y="139451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1639" tIns="51639" rIns="51639" bIns="51639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/>
                <a:t>PACE Common Performance Task</a:t>
              </a:r>
              <a:endParaRPr lang="en-US" sz="2000" kern="1200" dirty="0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4930090" y="3641165"/>
              <a:ext cx="1674500" cy="2279777"/>
            </a:xfrm>
            <a:custGeom>
              <a:avLst/>
              <a:gdLst>
                <a:gd name="connsiteX0" fmla="*/ 0 w 1674500"/>
                <a:gd name="connsiteY0" fmla="*/ 167450 h 2279777"/>
                <a:gd name="connsiteX1" fmla="*/ 167450 w 1674500"/>
                <a:gd name="connsiteY1" fmla="*/ 0 h 2279777"/>
                <a:gd name="connsiteX2" fmla="*/ 1507050 w 1674500"/>
                <a:gd name="connsiteY2" fmla="*/ 0 h 2279777"/>
                <a:gd name="connsiteX3" fmla="*/ 1674500 w 1674500"/>
                <a:gd name="connsiteY3" fmla="*/ 167450 h 2279777"/>
                <a:gd name="connsiteX4" fmla="*/ 1674500 w 1674500"/>
                <a:gd name="connsiteY4" fmla="*/ 2112327 h 2279777"/>
                <a:gd name="connsiteX5" fmla="*/ 1507050 w 1674500"/>
                <a:gd name="connsiteY5" fmla="*/ 2279777 h 2279777"/>
                <a:gd name="connsiteX6" fmla="*/ 167450 w 1674500"/>
                <a:gd name="connsiteY6" fmla="*/ 2279777 h 2279777"/>
                <a:gd name="connsiteX7" fmla="*/ 0 w 1674500"/>
                <a:gd name="connsiteY7" fmla="*/ 2112327 h 2279777"/>
                <a:gd name="connsiteX8" fmla="*/ 0 w 1674500"/>
                <a:gd name="connsiteY8" fmla="*/ 167450 h 22797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4500" h="2279777">
                  <a:moveTo>
                    <a:pt x="0" y="167450"/>
                  </a:moveTo>
                  <a:cubicBezTo>
                    <a:pt x="0" y="74970"/>
                    <a:pt x="74970" y="0"/>
                    <a:pt x="167450" y="0"/>
                  </a:cubicBezTo>
                  <a:lnTo>
                    <a:pt x="1507050" y="0"/>
                  </a:lnTo>
                  <a:cubicBezTo>
                    <a:pt x="1599530" y="0"/>
                    <a:pt x="1674500" y="74970"/>
                    <a:pt x="1674500" y="167450"/>
                  </a:cubicBezTo>
                  <a:lnTo>
                    <a:pt x="1674500" y="2112327"/>
                  </a:lnTo>
                  <a:cubicBezTo>
                    <a:pt x="1674500" y="2204807"/>
                    <a:pt x="1599530" y="2279777"/>
                    <a:pt x="1507050" y="2279777"/>
                  </a:cubicBezTo>
                  <a:lnTo>
                    <a:pt x="167450" y="2279777"/>
                  </a:lnTo>
                  <a:cubicBezTo>
                    <a:pt x="74970" y="2279777"/>
                    <a:pt x="0" y="2204807"/>
                    <a:pt x="0" y="2112327"/>
                  </a:cubicBezTo>
                  <a:lnTo>
                    <a:pt x="0" y="167450"/>
                  </a:lnTo>
                  <a:close/>
                </a:path>
              </a:pathLst>
            </a:cu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59839" tIns="59839" rIns="59839" bIns="59839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/>
                <a:t>District-Level Competency Scores</a:t>
              </a:r>
              <a:endParaRPr lang="en-US" sz="2000" kern="1200" dirty="0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2308907" y="2574365"/>
              <a:ext cx="1774380" cy="543998"/>
            </a:xfrm>
            <a:custGeom>
              <a:avLst/>
              <a:gdLst>
                <a:gd name="connsiteX0" fmla="*/ 0 w 1774380"/>
                <a:gd name="connsiteY0" fmla="*/ 54400 h 543998"/>
                <a:gd name="connsiteX1" fmla="*/ 54400 w 1774380"/>
                <a:gd name="connsiteY1" fmla="*/ 0 h 543998"/>
                <a:gd name="connsiteX2" fmla="*/ 1719980 w 1774380"/>
                <a:gd name="connsiteY2" fmla="*/ 0 h 543998"/>
                <a:gd name="connsiteX3" fmla="*/ 1774380 w 1774380"/>
                <a:gd name="connsiteY3" fmla="*/ 54400 h 543998"/>
                <a:gd name="connsiteX4" fmla="*/ 1774380 w 1774380"/>
                <a:gd name="connsiteY4" fmla="*/ 489598 h 543998"/>
                <a:gd name="connsiteX5" fmla="*/ 1719980 w 1774380"/>
                <a:gd name="connsiteY5" fmla="*/ 543998 h 543998"/>
                <a:gd name="connsiteX6" fmla="*/ 54400 w 1774380"/>
                <a:gd name="connsiteY6" fmla="*/ 543998 h 543998"/>
                <a:gd name="connsiteX7" fmla="*/ 0 w 1774380"/>
                <a:gd name="connsiteY7" fmla="*/ 489598 h 543998"/>
                <a:gd name="connsiteX8" fmla="*/ 0 w 1774380"/>
                <a:gd name="connsiteY8" fmla="*/ 54400 h 543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4380" h="543998">
                  <a:moveTo>
                    <a:pt x="0" y="54400"/>
                  </a:moveTo>
                  <a:cubicBezTo>
                    <a:pt x="0" y="24356"/>
                    <a:pt x="24356" y="0"/>
                    <a:pt x="54400" y="0"/>
                  </a:cubicBezTo>
                  <a:lnTo>
                    <a:pt x="1719980" y="0"/>
                  </a:lnTo>
                  <a:cubicBezTo>
                    <a:pt x="1750024" y="0"/>
                    <a:pt x="1774380" y="24356"/>
                    <a:pt x="1774380" y="54400"/>
                  </a:cubicBezTo>
                  <a:lnTo>
                    <a:pt x="1774380" y="489598"/>
                  </a:lnTo>
                  <a:cubicBezTo>
                    <a:pt x="1774380" y="519642"/>
                    <a:pt x="1750024" y="543998"/>
                    <a:pt x="1719980" y="543998"/>
                  </a:cubicBezTo>
                  <a:lnTo>
                    <a:pt x="54400" y="543998"/>
                  </a:lnTo>
                  <a:cubicBezTo>
                    <a:pt x="24356" y="543998"/>
                    <a:pt x="0" y="519642"/>
                    <a:pt x="0" y="489598"/>
                  </a:cubicBezTo>
                  <a:lnTo>
                    <a:pt x="0" y="54400"/>
                  </a:lnTo>
                  <a:close/>
                </a:path>
              </a:pathLst>
            </a:custGeom>
            <a:solidFill>
              <a:schemeClr val="accent2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728" tIns="26728" rIns="26728" bIns="26728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700" kern="1200" dirty="0" smtClean="0"/>
                <a:t>Competency 1</a:t>
              </a:r>
              <a:endParaRPr lang="en-US" sz="1700" kern="1200" dirty="0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99112" y="2269565"/>
              <a:ext cx="1774380" cy="806535"/>
            </a:xfrm>
            <a:custGeom>
              <a:avLst/>
              <a:gdLst>
                <a:gd name="connsiteX0" fmla="*/ 0 w 1774380"/>
                <a:gd name="connsiteY0" fmla="*/ 80654 h 806535"/>
                <a:gd name="connsiteX1" fmla="*/ 80654 w 1774380"/>
                <a:gd name="connsiteY1" fmla="*/ 0 h 806535"/>
                <a:gd name="connsiteX2" fmla="*/ 1693727 w 1774380"/>
                <a:gd name="connsiteY2" fmla="*/ 0 h 806535"/>
                <a:gd name="connsiteX3" fmla="*/ 1774381 w 1774380"/>
                <a:gd name="connsiteY3" fmla="*/ 80654 h 806535"/>
                <a:gd name="connsiteX4" fmla="*/ 1774380 w 1774380"/>
                <a:gd name="connsiteY4" fmla="*/ 725882 h 806535"/>
                <a:gd name="connsiteX5" fmla="*/ 1693726 w 1774380"/>
                <a:gd name="connsiteY5" fmla="*/ 806536 h 806535"/>
                <a:gd name="connsiteX6" fmla="*/ 80654 w 1774380"/>
                <a:gd name="connsiteY6" fmla="*/ 806535 h 806535"/>
                <a:gd name="connsiteX7" fmla="*/ 0 w 1774380"/>
                <a:gd name="connsiteY7" fmla="*/ 725881 h 806535"/>
                <a:gd name="connsiteX8" fmla="*/ 0 w 1774380"/>
                <a:gd name="connsiteY8" fmla="*/ 80654 h 8065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4380" h="806535">
                  <a:moveTo>
                    <a:pt x="0" y="80654"/>
                  </a:moveTo>
                  <a:cubicBezTo>
                    <a:pt x="0" y="36110"/>
                    <a:pt x="36110" y="0"/>
                    <a:pt x="80654" y="0"/>
                  </a:cubicBezTo>
                  <a:lnTo>
                    <a:pt x="1693727" y="0"/>
                  </a:lnTo>
                  <a:cubicBezTo>
                    <a:pt x="1738271" y="0"/>
                    <a:pt x="1774381" y="36110"/>
                    <a:pt x="1774381" y="80654"/>
                  </a:cubicBezTo>
                  <a:cubicBezTo>
                    <a:pt x="1774381" y="295730"/>
                    <a:pt x="1774380" y="510806"/>
                    <a:pt x="1774380" y="725882"/>
                  </a:cubicBezTo>
                  <a:cubicBezTo>
                    <a:pt x="1774380" y="770426"/>
                    <a:pt x="1738270" y="806536"/>
                    <a:pt x="1693726" y="806536"/>
                  </a:cubicBezTo>
                  <a:lnTo>
                    <a:pt x="80654" y="806535"/>
                  </a:lnTo>
                  <a:cubicBezTo>
                    <a:pt x="36110" y="806535"/>
                    <a:pt x="0" y="770425"/>
                    <a:pt x="0" y="725881"/>
                  </a:cubicBezTo>
                  <a:lnTo>
                    <a:pt x="0" y="80654"/>
                  </a:lnTo>
                  <a:close/>
                </a:path>
              </a:pathLst>
            </a:custGeom>
            <a:solidFill>
              <a:schemeClr val="accent6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4418" tIns="34418" rIns="34418" bIns="34418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700" kern="1200" dirty="0" smtClean="0"/>
                <a:t>Local performance assessments</a:t>
              </a:r>
              <a:endParaRPr lang="en-US" sz="1700" kern="1200" dirty="0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2339290" y="3641165"/>
              <a:ext cx="1774380" cy="550882"/>
            </a:xfrm>
            <a:custGeom>
              <a:avLst/>
              <a:gdLst>
                <a:gd name="connsiteX0" fmla="*/ 0 w 1774380"/>
                <a:gd name="connsiteY0" fmla="*/ 55088 h 550882"/>
                <a:gd name="connsiteX1" fmla="*/ 55088 w 1774380"/>
                <a:gd name="connsiteY1" fmla="*/ 0 h 550882"/>
                <a:gd name="connsiteX2" fmla="*/ 1719292 w 1774380"/>
                <a:gd name="connsiteY2" fmla="*/ 0 h 550882"/>
                <a:gd name="connsiteX3" fmla="*/ 1774380 w 1774380"/>
                <a:gd name="connsiteY3" fmla="*/ 55088 h 550882"/>
                <a:gd name="connsiteX4" fmla="*/ 1774380 w 1774380"/>
                <a:gd name="connsiteY4" fmla="*/ 495794 h 550882"/>
                <a:gd name="connsiteX5" fmla="*/ 1719292 w 1774380"/>
                <a:gd name="connsiteY5" fmla="*/ 550882 h 550882"/>
                <a:gd name="connsiteX6" fmla="*/ 55088 w 1774380"/>
                <a:gd name="connsiteY6" fmla="*/ 550882 h 550882"/>
                <a:gd name="connsiteX7" fmla="*/ 0 w 1774380"/>
                <a:gd name="connsiteY7" fmla="*/ 495794 h 550882"/>
                <a:gd name="connsiteX8" fmla="*/ 0 w 1774380"/>
                <a:gd name="connsiteY8" fmla="*/ 55088 h 550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4380" h="550882">
                  <a:moveTo>
                    <a:pt x="0" y="55088"/>
                  </a:moveTo>
                  <a:cubicBezTo>
                    <a:pt x="0" y="24664"/>
                    <a:pt x="24664" y="0"/>
                    <a:pt x="55088" y="0"/>
                  </a:cubicBezTo>
                  <a:lnTo>
                    <a:pt x="1719292" y="0"/>
                  </a:lnTo>
                  <a:cubicBezTo>
                    <a:pt x="1749716" y="0"/>
                    <a:pt x="1774380" y="24664"/>
                    <a:pt x="1774380" y="55088"/>
                  </a:cubicBezTo>
                  <a:lnTo>
                    <a:pt x="1774380" y="495794"/>
                  </a:lnTo>
                  <a:cubicBezTo>
                    <a:pt x="1774380" y="526218"/>
                    <a:pt x="1749716" y="550882"/>
                    <a:pt x="1719292" y="550882"/>
                  </a:cubicBezTo>
                  <a:lnTo>
                    <a:pt x="55088" y="550882"/>
                  </a:lnTo>
                  <a:cubicBezTo>
                    <a:pt x="24664" y="550882"/>
                    <a:pt x="0" y="526218"/>
                    <a:pt x="0" y="495794"/>
                  </a:cubicBezTo>
                  <a:lnTo>
                    <a:pt x="0" y="55088"/>
                  </a:lnTo>
                  <a:close/>
                </a:path>
              </a:pathLst>
            </a:custGeom>
            <a:solidFill>
              <a:schemeClr val="accent2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930" tIns="26930" rIns="26930" bIns="2693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700" kern="1200" dirty="0" smtClean="0"/>
                <a:t>Competency 2</a:t>
              </a:r>
              <a:endParaRPr lang="en-US" sz="1700" kern="1200" dirty="0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99112" y="3412565"/>
              <a:ext cx="1774380" cy="806535"/>
            </a:xfrm>
            <a:custGeom>
              <a:avLst/>
              <a:gdLst>
                <a:gd name="connsiteX0" fmla="*/ 0 w 1774380"/>
                <a:gd name="connsiteY0" fmla="*/ 80654 h 806535"/>
                <a:gd name="connsiteX1" fmla="*/ 80654 w 1774380"/>
                <a:gd name="connsiteY1" fmla="*/ 0 h 806535"/>
                <a:gd name="connsiteX2" fmla="*/ 1693727 w 1774380"/>
                <a:gd name="connsiteY2" fmla="*/ 0 h 806535"/>
                <a:gd name="connsiteX3" fmla="*/ 1774381 w 1774380"/>
                <a:gd name="connsiteY3" fmla="*/ 80654 h 806535"/>
                <a:gd name="connsiteX4" fmla="*/ 1774380 w 1774380"/>
                <a:gd name="connsiteY4" fmla="*/ 725882 h 806535"/>
                <a:gd name="connsiteX5" fmla="*/ 1693726 w 1774380"/>
                <a:gd name="connsiteY5" fmla="*/ 806536 h 806535"/>
                <a:gd name="connsiteX6" fmla="*/ 80654 w 1774380"/>
                <a:gd name="connsiteY6" fmla="*/ 806535 h 806535"/>
                <a:gd name="connsiteX7" fmla="*/ 0 w 1774380"/>
                <a:gd name="connsiteY7" fmla="*/ 725881 h 806535"/>
                <a:gd name="connsiteX8" fmla="*/ 0 w 1774380"/>
                <a:gd name="connsiteY8" fmla="*/ 80654 h 8065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4380" h="806535">
                  <a:moveTo>
                    <a:pt x="0" y="80654"/>
                  </a:moveTo>
                  <a:cubicBezTo>
                    <a:pt x="0" y="36110"/>
                    <a:pt x="36110" y="0"/>
                    <a:pt x="80654" y="0"/>
                  </a:cubicBezTo>
                  <a:lnTo>
                    <a:pt x="1693727" y="0"/>
                  </a:lnTo>
                  <a:cubicBezTo>
                    <a:pt x="1738271" y="0"/>
                    <a:pt x="1774381" y="36110"/>
                    <a:pt x="1774381" y="80654"/>
                  </a:cubicBezTo>
                  <a:cubicBezTo>
                    <a:pt x="1774381" y="295730"/>
                    <a:pt x="1774380" y="510806"/>
                    <a:pt x="1774380" y="725882"/>
                  </a:cubicBezTo>
                  <a:cubicBezTo>
                    <a:pt x="1774380" y="770426"/>
                    <a:pt x="1738270" y="806536"/>
                    <a:pt x="1693726" y="806536"/>
                  </a:cubicBezTo>
                  <a:lnTo>
                    <a:pt x="80654" y="806535"/>
                  </a:lnTo>
                  <a:cubicBezTo>
                    <a:pt x="36110" y="806535"/>
                    <a:pt x="0" y="770425"/>
                    <a:pt x="0" y="725881"/>
                  </a:cubicBezTo>
                  <a:lnTo>
                    <a:pt x="0" y="80654"/>
                  </a:lnTo>
                  <a:close/>
                </a:path>
              </a:pathLst>
            </a:custGeom>
            <a:solidFill>
              <a:srgbClr val="FEA022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4418" tIns="34418" rIns="34418" bIns="34418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700" kern="1200" dirty="0" smtClean="0"/>
                <a:t>Local performance assessments</a:t>
              </a:r>
              <a:endParaRPr lang="en-US" sz="1700" kern="1200" dirty="0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2308907" y="4707965"/>
              <a:ext cx="1774380" cy="550882"/>
            </a:xfrm>
            <a:custGeom>
              <a:avLst/>
              <a:gdLst>
                <a:gd name="connsiteX0" fmla="*/ 0 w 1774380"/>
                <a:gd name="connsiteY0" fmla="*/ 55088 h 550882"/>
                <a:gd name="connsiteX1" fmla="*/ 55088 w 1774380"/>
                <a:gd name="connsiteY1" fmla="*/ 0 h 550882"/>
                <a:gd name="connsiteX2" fmla="*/ 1719292 w 1774380"/>
                <a:gd name="connsiteY2" fmla="*/ 0 h 550882"/>
                <a:gd name="connsiteX3" fmla="*/ 1774380 w 1774380"/>
                <a:gd name="connsiteY3" fmla="*/ 55088 h 550882"/>
                <a:gd name="connsiteX4" fmla="*/ 1774380 w 1774380"/>
                <a:gd name="connsiteY4" fmla="*/ 495794 h 550882"/>
                <a:gd name="connsiteX5" fmla="*/ 1719292 w 1774380"/>
                <a:gd name="connsiteY5" fmla="*/ 550882 h 550882"/>
                <a:gd name="connsiteX6" fmla="*/ 55088 w 1774380"/>
                <a:gd name="connsiteY6" fmla="*/ 550882 h 550882"/>
                <a:gd name="connsiteX7" fmla="*/ 0 w 1774380"/>
                <a:gd name="connsiteY7" fmla="*/ 495794 h 550882"/>
                <a:gd name="connsiteX8" fmla="*/ 0 w 1774380"/>
                <a:gd name="connsiteY8" fmla="*/ 55088 h 550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4380" h="550882">
                  <a:moveTo>
                    <a:pt x="0" y="55088"/>
                  </a:moveTo>
                  <a:cubicBezTo>
                    <a:pt x="0" y="24664"/>
                    <a:pt x="24664" y="0"/>
                    <a:pt x="55088" y="0"/>
                  </a:cubicBezTo>
                  <a:lnTo>
                    <a:pt x="1719292" y="0"/>
                  </a:lnTo>
                  <a:cubicBezTo>
                    <a:pt x="1749716" y="0"/>
                    <a:pt x="1774380" y="24664"/>
                    <a:pt x="1774380" y="55088"/>
                  </a:cubicBezTo>
                  <a:lnTo>
                    <a:pt x="1774380" y="495794"/>
                  </a:lnTo>
                  <a:cubicBezTo>
                    <a:pt x="1774380" y="526218"/>
                    <a:pt x="1749716" y="550882"/>
                    <a:pt x="1719292" y="550882"/>
                  </a:cubicBezTo>
                  <a:lnTo>
                    <a:pt x="55088" y="550882"/>
                  </a:lnTo>
                  <a:cubicBezTo>
                    <a:pt x="24664" y="550882"/>
                    <a:pt x="0" y="526218"/>
                    <a:pt x="0" y="495794"/>
                  </a:cubicBezTo>
                  <a:lnTo>
                    <a:pt x="0" y="55088"/>
                  </a:lnTo>
                  <a:close/>
                </a:path>
              </a:pathLst>
            </a:custGeom>
            <a:solidFill>
              <a:schemeClr val="accent2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6930" tIns="26930" rIns="26930" bIns="2693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700" kern="1200" dirty="0" smtClean="0"/>
                <a:t>Competency 3</a:t>
              </a:r>
              <a:endParaRPr lang="en-US" sz="1700" kern="1200" dirty="0"/>
            </a:p>
          </p:txBody>
        </p:sp>
        <p:sp>
          <p:nvSpPr>
            <p:cNvPr id="26" name="Freeform 25"/>
            <p:cNvSpPr/>
            <p:nvPr/>
          </p:nvSpPr>
          <p:spPr>
            <a:xfrm>
              <a:off x="99112" y="4555565"/>
              <a:ext cx="1774380" cy="806535"/>
            </a:xfrm>
            <a:custGeom>
              <a:avLst/>
              <a:gdLst>
                <a:gd name="connsiteX0" fmla="*/ 0 w 1774380"/>
                <a:gd name="connsiteY0" fmla="*/ 80654 h 806535"/>
                <a:gd name="connsiteX1" fmla="*/ 80654 w 1774380"/>
                <a:gd name="connsiteY1" fmla="*/ 0 h 806535"/>
                <a:gd name="connsiteX2" fmla="*/ 1693727 w 1774380"/>
                <a:gd name="connsiteY2" fmla="*/ 0 h 806535"/>
                <a:gd name="connsiteX3" fmla="*/ 1774381 w 1774380"/>
                <a:gd name="connsiteY3" fmla="*/ 80654 h 806535"/>
                <a:gd name="connsiteX4" fmla="*/ 1774380 w 1774380"/>
                <a:gd name="connsiteY4" fmla="*/ 725882 h 806535"/>
                <a:gd name="connsiteX5" fmla="*/ 1693726 w 1774380"/>
                <a:gd name="connsiteY5" fmla="*/ 806536 h 806535"/>
                <a:gd name="connsiteX6" fmla="*/ 80654 w 1774380"/>
                <a:gd name="connsiteY6" fmla="*/ 806535 h 806535"/>
                <a:gd name="connsiteX7" fmla="*/ 0 w 1774380"/>
                <a:gd name="connsiteY7" fmla="*/ 725881 h 806535"/>
                <a:gd name="connsiteX8" fmla="*/ 0 w 1774380"/>
                <a:gd name="connsiteY8" fmla="*/ 80654 h 8065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4380" h="806535">
                  <a:moveTo>
                    <a:pt x="0" y="80654"/>
                  </a:moveTo>
                  <a:cubicBezTo>
                    <a:pt x="0" y="36110"/>
                    <a:pt x="36110" y="0"/>
                    <a:pt x="80654" y="0"/>
                  </a:cubicBezTo>
                  <a:lnTo>
                    <a:pt x="1693727" y="0"/>
                  </a:lnTo>
                  <a:cubicBezTo>
                    <a:pt x="1738271" y="0"/>
                    <a:pt x="1774381" y="36110"/>
                    <a:pt x="1774381" y="80654"/>
                  </a:cubicBezTo>
                  <a:cubicBezTo>
                    <a:pt x="1774381" y="295730"/>
                    <a:pt x="1774380" y="510806"/>
                    <a:pt x="1774380" y="725882"/>
                  </a:cubicBezTo>
                  <a:cubicBezTo>
                    <a:pt x="1774380" y="770426"/>
                    <a:pt x="1738270" y="806536"/>
                    <a:pt x="1693726" y="806536"/>
                  </a:cubicBezTo>
                  <a:lnTo>
                    <a:pt x="80654" y="806535"/>
                  </a:lnTo>
                  <a:cubicBezTo>
                    <a:pt x="36110" y="806535"/>
                    <a:pt x="0" y="770425"/>
                    <a:pt x="0" y="725881"/>
                  </a:cubicBezTo>
                  <a:lnTo>
                    <a:pt x="0" y="80654"/>
                  </a:lnTo>
                  <a:close/>
                </a:path>
              </a:pathLst>
            </a:custGeom>
            <a:solidFill>
              <a:srgbClr val="FEA022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4418" tIns="34418" rIns="34418" bIns="34418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700" kern="1200" dirty="0" smtClean="0"/>
                <a:t>Local performance assessments</a:t>
              </a:r>
              <a:endParaRPr lang="en-US" sz="1700" kern="1200" dirty="0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2308907" y="5793301"/>
              <a:ext cx="1774380" cy="500801"/>
            </a:xfrm>
            <a:custGeom>
              <a:avLst/>
              <a:gdLst>
                <a:gd name="connsiteX0" fmla="*/ 0 w 1774380"/>
                <a:gd name="connsiteY0" fmla="*/ 50080 h 500801"/>
                <a:gd name="connsiteX1" fmla="*/ 50080 w 1774380"/>
                <a:gd name="connsiteY1" fmla="*/ 0 h 500801"/>
                <a:gd name="connsiteX2" fmla="*/ 1724300 w 1774380"/>
                <a:gd name="connsiteY2" fmla="*/ 0 h 500801"/>
                <a:gd name="connsiteX3" fmla="*/ 1774380 w 1774380"/>
                <a:gd name="connsiteY3" fmla="*/ 50080 h 500801"/>
                <a:gd name="connsiteX4" fmla="*/ 1774380 w 1774380"/>
                <a:gd name="connsiteY4" fmla="*/ 450721 h 500801"/>
                <a:gd name="connsiteX5" fmla="*/ 1724300 w 1774380"/>
                <a:gd name="connsiteY5" fmla="*/ 500801 h 500801"/>
                <a:gd name="connsiteX6" fmla="*/ 50080 w 1774380"/>
                <a:gd name="connsiteY6" fmla="*/ 500801 h 500801"/>
                <a:gd name="connsiteX7" fmla="*/ 0 w 1774380"/>
                <a:gd name="connsiteY7" fmla="*/ 450721 h 500801"/>
                <a:gd name="connsiteX8" fmla="*/ 0 w 1774380"/>
                <a:gd name="connsiteY8" fmla="*/ 50080 h 5008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4380" h="500801">
                  <a:moveTo>
                    <a:pt x="0" y="50080"/>
                  </a:moveTo>
                  <a:cubicBezTo>
                    <a:pt x="0" y="22422"/>
                    <a:pt x="22422" y="0"/>
                    <a:pt x="50080" y="0"/>
                  </a:cubicBezTo>
                  <a:lnTo>
                    <a:pt x="1724300" y="0"/>
                  </a:lnTo>
                  <a:cubicBezTo>
                    <a:pt x="1751958" y="0"/>
                    <a:pt x="1774380" y="22422"/>
                    <a:pt x="1774380" y="50080"/>
                  </a:cubicBezTo>
                  <a:lnTo>
                    <a:pt x="1774380" y="450721"/>
                  </a:lnTo>
                  <a:cubicBezTo>
                    <a:pt x="1774380" y="478379"/>
                    <a:pt x="1751958" y="500801"/>
                    <a:pt x="1724300" y="500801"/>
                  </a:cubicBezTo>
                  <a:lnTo>
                    <a:pt x="50080" y="500801"/>
                  </a:lnTo>
                  <a:cubicBezTo>
                    <a:pt x="22422" y="500801"/>
                    <a:pt x="0" y="478379"/>
                    <a:pt x="0" y="450721"/>
                  </a:cubicBezTo>
                  <a:lnTo>
                    <a:pt x="0" y="50080"/>
                  </a:lnTo>
                  <a:close/>
                </a:path>
              </a:pathLst>
            </a:custGeom>
            <a:solidFill>
              <a:schemeClr val="accent2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5463" tIns="25463" rIns="25463" bIns="25463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700" kern="1200" dirty="0" smtClean="0"/>
                <a:t>Competency 4</a:t>
              </a:r>
              <a:endParaRPr lang="en-US" sz="1700" kern="1200" dirty="0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99112" y="5698565"/>
              <a:ext cx="1859178" cy="636807"/>
            </a:xfrm>
            <a:custGeom>
              <a:avLst/>
              <a:gdLst>
                <a:gd name="connsiteX0" fmla="*/ 0 w 1774380"/>
                <a:gd name="connsiteY0" fmla="*/ 63681 h 636807"/>
                <a:gd name="connsiteX1" fmla="*/ 63681 w 1774380"/>
                <a:gd name="connsiteY1" fmla="*/ 0 h 636807"/>
                <a:gd name="connsiteX2" fmla="*/ 1710699 w 1774380"/>
                <a:gd name="connsiteY2" fmla="*/ 0 h 636807"/>
                <a:gd name="connsiteX3" fmla="*/ 1774380 w 1774380"/>
                <a:gd name="connsiteY3" fmla="*/ 63681 h 636807"/>
                <a:gd name="connsiteX4" fmla="*/ 1774380 w 1774380"/>
                <a:gd name="connsiteY4" fmla="*/ 573126 h 636807"/>
                <a:gd name="connsiteX5" fmla="*/ 1710699 w 1774380"/>
                <a:gd name="connsiteY5" fmla="*/ 636807 h 636807"/>
                <a:gd name="connsiteX6" fmla="*/ 63681 w 1774380"/>
                <a:gd name="connsiteY6" fmla="*/ 636807 h 636807"/>
                <a:gd name="connsiteX7" fmla="*/ 0 w 1774380"/>
                <a:gd name="connsiteY7" fmla="*/ 573126 h 636807"/>
                <a:gd name="connsiteX8" fmla="*/ 0 w 1774380"/>
                <a:gd name="connsiteY8" fmla="*/ 63681 h 6368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74380" h="636807">
                  <a:moveTo>
                    <a:pt x="0" y="63681"/>
                  </a:moveTo>
                  <a:cubicBezTo>
                    <a:pt x="0" y="28511"/>
                    <a:pt x="28511" y="0"/>
                    <a:pt x="63681" y="0"/>
                  </a:cubicBezTo>
                  <a:lnTo>
                    <a:pt x="1710699" y="0"/>
                  </a:lnTo>
                  <a:cubicBezTo>
                    <a:pt x="1745869" y="0"/>
                    <a:pt x="1774380" y="28511"/>
                    <a:pt x="1774380" y="63681"/>
                  </a:cubicBezTo>
                  <a:lnTo>
                    <a:pt x="1774380" y="573126"/>
                  </a:lnTo>
                  <a:cubicBezTo>
                    <a:pt x="1774380" y="608296"/>
                    <a:pt x="1745869" y="636807"/>
                    <a:pt x="1710699" y="636807"/>
                  </a:cubicBezTo>
                  <a:lnTo>
                    <a:pt x="63681" y="636807"/>
                  </a:lnTo>
                  <a:cubicBezTo>
                    <a:pt x="28511" y="636807"/>
                    <a:pt x="0" y="608296"/>
                    <a:pt x="0" y="573126"/>
                  </a:cubicBezTo>
                  <a:lnTo>
                    <a:pt x="0" y="63681"/>
                  </a:lnTo>
                  <a:close/>
                </a:path>
              </a:pathLst>
            </a:custGeom>
            <a:solidFill>
              <a:schemeClr val="accent6"/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9446" tIns="29446" rIns="29446" bIns="29446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700" kern="1200" dirty="0" smtClean="0"/>
                <a:t>Local performance assessments</a:t>
              </a:r>
              <a:endParaRPr lang="en-US" sz="1700" kern="1200" dirty="0"/>
            </a:p>
          </p:txBody>
        </p:sp>
        <p:sp>
          <p:nvSpPr>
            <p:cNvPr id="2" name="Oval 1"/>
            <p:cNvSpPr/>
            <p:nvPr/>
          </p:nvSpPr>
          <p:spPr>
            <a:xfrm>
              <a:off x="1422990" y="914400"/>
              <a:ext cx="6806610" cy="6858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Smarter Balanced in select grades</a:t>
              </a:r>
              <a:endParaRPr lang="en-US" dirty="0"/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>
              <a:off x="1896402" y="2663386"/>
              <a:ext cx="435415" cy="12321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1896402" y="3795234"/>
              <a:ext cx="435415" cy="6160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1905000" y="4967593"/>
              <a:ext cx="426817" cy="3080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 flipV="1">
              <a:off x="2029803" y="5957203"/>
              <a:ext cx="302014" cy="2073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>
              <a:off x="4106197" y="2786599"/>
              <a:ext cx="846803" cy="1556801"/>
            </a:xfrm>
            <a:prstGeom prst="straightConnector1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4114800" y="3886200"/>
              <a:ext cx="838200" cy="718601"/>
            </a:xfrm>
            <a:prstGeom prst="straightConnector1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 flipV="1">
              <a:off x="4114800" y="4800600"/>
              <a:ext cx="838200" cy="119599"/>
            </a:xfrm>
            <a:prstGeom prst="straightConnector1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/>
            <p:nvPr/>
          </p:nvCxnSpPr>
          <p:spPr>
            <a:xfrm flipV="1">
              <a:off x="4114800" y="5105400"/>
              <a:ext cx="838200" cy="838201"/>
            </a:xfrm>
            <a:prstGeom prst="straightConnector1">
              <a:avLst/>
            </a:prstGeom>
            <a:ln w="12700"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" name="Straight Arrow Connector 48"/>
          <p:cNvCxnSpPr/>
          <p:nvPr/>
        </p:nvCxnSpPr>
        <p:spPr>
          <a:xfrm flipV="1">
            <a:off x="6606497" y="4774019"/>
            <a:ext cx="556303" cy="10184"/>
          </a:xfrm>
          <a:prstGeom prst="straightConnector1">
            <a:avLst/>
          </a:prstGeom>
          <a:ln w="127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5767340" y="3147112"/>
            <a:ext cx="10535" cy="494053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474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28936"/>
            <a:ext cx="8763000" cy="633063"/>
          </a:xfrm>
        </p:spPr>
        <p:txBody>
          <a:bodyPr/>
          <a:lstStyle/>
          <a:p>
            <a:r>
              <a:rPr lang="en-US" sz="3200" dirty="0" smtClean="0">
                <a:solidFill>
                  <a:schemeClr val="tx2"/>
                </a:solidFill>
              </a:rPr>
              <a:t>What </a:t>
            </a:r>
            <a:r>
              <a:rPr lang="en-US" sz="3200" dirty="0" smtClean="0">
                <a:solidFill>
                  <a:schemeClr val="tx2"/>
                </a:solidFill>
              </a:rPr>
              <a:t>do these annual determinations mean?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They are based on the full set of competency (or related performance) information collected throughout the year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three</a:t>
            </a:r>
            <a:r>
              <a:rPr lang="en-US" dirty="0" smtClean="0"/>
              <a:t> “cutscores” reflect the points in the average competency score distribution that mark the divisions among the </a:t>
            </a:r>
            <a:r>
              <a:rPr lang="en-US" b="1" dirty="0" smtClean="0"/>
              <a:t>four</a:t>
            </a:r>
            <a:r>
              <a:rPr lang="en-US" dirty="0" smtClean="0"/>
              <a:t> achievement levels </a:t>
            </a:r>
          </a:p>
          <a:p>
            <a:r>
              <a:rPr lang="en-US" dirty="0" smtClean="0"/>
              <a:t>Annual determinations are </a:t>
            </a:r>
            <a:r>
              <a:rPr lang="en-US" b="1" dirty="0" smtClean="0"/>
              <a:t>NOT</a:t>
            </a:r>
            <a:r>
              <a:rPr lang="en-US" dirty="0" smtClean="0"/>
              <a:t> based on the PACE common task</a:t>
            </a:r>
          </a:p>
          <a:p>
            <a:pPr lvl="1"/>
            <a:r>
              <a:rPr lang="en-US" sz="2800" b="1" dirty="0" smtClean="0">
                <a:solidFill>
                  <a:srgbClr val="FF0000"/>
                </a:solidFill>
              </a:rPr>
              <a:t>The PACE common task is a calibration tool</a:t>
            </a:r>
          </a:p>
          <a:p>
            <a:r>
              <a:rPr lang="en-US" dirty="0" smtClean="0"/>
              <a:t>Results must be computed for each grade/subject combination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801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tx2"/>
                </a:solidFill>
              </a:rPr>
              <a:t>ELA: </a:t>
            </a:r>
            <a:r>
              <a:rPr lang="en-US" sz="3200" dirty="0">
                <a:solidFill>
                  <a:schemeClr val="tx2"/>
                </a:solidFill>
              </a:rPr>
              <a:t>2015 PACE District Results by </a:t>
            </a:r>
            <a:r>
              <a:rPr lang="en-US" sz="3200" dirty="0" smtClean="0">
                <a:solidFill>
                  <a:schemeClr val="tx2"/>
                </a:solidFill>
              </a:rPr>
              <a:t>Grade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949767"/>
              </p:ext>
            </p:extLst>
          </p:nvPr>
        </p:nvGraphicFramePr>
        <p:xfrm>
          <a:off x="152400" y="1143000"/>
          <a:ext cx="8839199" cy="36755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48979"/>
                <a:gridCol w="1358044"/>
                <a:gridCol w="1358044"/>
                <a:gridCol w="1358044"/>
                <a:gridCol w="1358044"/>
                <a:gridCol w="1358044"/>
              </a:tblGrid>
              <a:tr h="33815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Grade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Level 1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Level 2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Level 3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Level 4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Level 3 &amp; 4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</a:tr>
              <a:tr h="4197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SBAC Grade 3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15%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30%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30%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25%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55%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</a:tr>
              <a:tr h="4197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PACE Grade 4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8%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46%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31%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15%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46%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</a:tr>
              <a:tr h="4197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PACE Grade 5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14%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37%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31%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18%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50%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</a:tr>
              <a:tr h="4197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PACE Grade 6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6%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54%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30%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11%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41%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</a:tr>
              <a:tr h="4197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PACE Grade 7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44%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38%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10%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49%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</a:tr>
              <a:tr h="4197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SBAC Grade 8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solidFill>
                            <a:srgbClr val="FF0000"/>
                          </a:solidFill>
                          <a:effectLst/>
                        </a:rPr>
                        <a:t>24%</a:t>
                      </a:r>
                      <a:endParaRPr lang="en-US" sz="2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solidFill>
                            <a:srgbClr val="FF0000"/>
                          </a:solidFill>
                          <a:effectLst/>
                        </a:rPr>
                        <a:t>30%</a:t>
                      </a:r>
                      <a:endParaRPr lang="en-US" sz="2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solidFill>
                            <a:srgbClr val="FF0000"/>
                          </a:solidFill>
                          <a:effectLst/>
                        </a:rPr>
                        <a:t>36%</a:t>
                      </a:r>
                      <a:endParaRPr lang="en-US" sz="2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solidFill>
                            <a:srgbClr val="FF0000"/>
                          </a:solidFill>
                          <a:effectLst/>
                        </a:rPr>
                        <a:t>10%</a:t>
                      </a:r>
                      <a:endParaRPr lang="en-US" sz="2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solidFill>
                            <a:srgbClr val="FF0000"/>
                          </a:solidFill>
                          <a:effectLst/>
                        </a:rPr>
                        <a:t>47%</a:t>
                      </a:r>
                      <a:endParaRPr lang="en-US" sz="24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</a:tr>
              <a:tr h="41977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SBAC Grade 11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27%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23%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31%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19%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50%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636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tx2"/>
                </a:solidFill>
              </a:rPr>
              <a:t>ELA: 2015 PACE District Results by Grade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1405733"/>
              </p:ext>
            </p:extLst>
          </p:nvPr>
        </p:nvGraphicFramePr>
        <p:xfrm>
          <a:off x="228600" y="1143000"/>
          <a:ext cx="85344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1489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28937"/>
            <a:ext cx="8876414" cy="493310"/>
          </a:xfrm>
        </p:spPr>
        <p:txBody>
          <a:bodyPr/>
          <a:lstStyle/>
          <a:p>
            <a:r>
              <a:rPr lang="en-US" sz="3200" dirty="0">
                <a:solidFill>
                  <a:schemeClr val="tx2"/>
                </a:solidFill>
              </a:rPr>
              <a:t>ELA: 2015 PACE District Results by </a:t>
            </a:r>
            <a:r>
              <a:rPr lang="en-US" sz="3200" dirty="0" smtClean="0">
                <a:solidFill>
                  <a:schemeClr val="tx2"/>
                </a:solidFill>
              </a:rPr>
              <a:t>Student Group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9096586"/>
              </p:ext>
            </p:extLst>
          </p:nvPr>
        </p:nvGraphicFramePr>
        <p:xfrm>
          <a:off x="152400" y="1066800"/>
          <a:ext cx="87630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090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chemeClr val="tx2"/>
                </a:solidFill>
              </a:rPr>
              <a:t>Math: </a:t>
            </a:r>
            <a:r>
              <a:rPr lang="en-US" sz="3200" dirty="0">
                <a:solidFill>
                  <a:schemeClr val="tx2"/>
                </a:solidFill>
              </a:rPr>
              <a:t>2015 PACE District Results by Grade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8774851"/>
              </p:ext>
            </p:extLst>
          </p:nvPr>
        </p:nvGraphicFramePr>
        <p:xfrm>
          <a:off x="76200" y="1295400"/>
          <a:ext cx="8915402" cy="31047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66642"/>
                <a:gridCol w="1369752"/>
                <a:gridCol w="1369752"/>
                <a:gridCol w="1369752"/>
                <a:gridCol w="1369752"/>
                <a:gridCol w="1369752"/>
              </a:tblGrid>
              <a:tr h="31456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Grade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Level 1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Level 2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Level 3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Level 4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Level 3 &amp; 4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</a:tr>
              <a:tr h="3904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PACE Grade 3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44%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41%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8%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49%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</a:tr>
              <a:tr h="3904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SBAC Grade 4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16%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40%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30%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13%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43%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</a:tr>
              <a:tr h="3904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PACE Grade 5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17%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29%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40%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14%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54%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</a:tr>
              <a:tr h="3904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PACE Grade 6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5%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39%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28%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28%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55%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</a:tr>
              <a:tr h="3904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PACE Grade 7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5%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50%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35%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10%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45%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</a:tr>
              <a:tr h="3904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SBAC Grade 8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solidFill>
                            <a:srgbClr val="FF0000"/>
                          </a:solidFill>
                          <a:effectLst/>
                        </a:rPr>
                        <a:t>39%</a:t>
                      </a:r>
                      <a:endParaRPr lang="en-US" sz="2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solidFill>
                            <a:srgbClr val="FF0000"/>
                          </a:solidFill>
                          <a:effectLst/>
                        </a:rPr>
                        <a:t>30%</a:t>
                      </a:r>
                      <a:endParaRPr lang="en-US" sz="2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solidFill>
                            <a:srgbClr val="FF0000"/>
                          </a:solidFill>
                          <a:effectLst/>
                        </a:rPr>
                        <a:t>21%</a:t>
                      </a:r>
                      <a:endParaRPr lang="en-US" sz="2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solidFill>
                            <a:srgbClr val="FF0000"/>
                          </a:solidFill>
                          <a:effectLst/>
                        </a:rPr>
                        <a:t>11%</a:t>
                      </a:r>
                      <a:endParaRPr lang="en-US" sz="2400" b="0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solidFill>
                            <a:srgbClr val="FF0000"/>
                          </a:solidFill>
                          <a:effectLst/>
                        </a:rPr>
                        <a:t>31%</a:t>
                      </a:r>
                      <a:endParaRPr lang="en-US" sz="2400" b="1" i="0" u="none" strike="noStrike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</a:tr>
              <a:tr h="3904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SBAC Grade 11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43%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28%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21%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8%</a:t>
                      </a: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30%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5546" marR="5546" marT="554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472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tx2"/>
                </a:solidFill>
              </a:rPr>
              <a:t>Math: 2015 PACE District Results by Grade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875409"/>
              </p:ext>
            </p:extLst>
          </p:nvPr>
        </p:nvGraphicFramePr>
        <p:xfrm>
          <a:off x="152400" y="1066800"/>
          <a:ext cx="87630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3821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334000"/>
          </a:xfrm>
        </p:spPr>
        <p:txBody>
          <a:bodyPr>
            <a:normAutofit/>
          </a:bodyPr>
          <a:lstStyle/>
          <a:p>
            <a:pPr marL="404813" indent="-393700"/>
            <a:r>
              <a:rPr lang="en-US" dirty="0" smtClean="0"/>
              <a:t>PACE background</a:t>
            </a:r>
          </a:p>
          <a:p>
            <a:pPr marL="404813" indent="-393700"/>
            <a:r>
              <a:rPr lang="en-US" dirty="0" smtClean="0"/>
              <a:t>Annual determinations</a:t>
            </a:r>
          </a:p>
          <a:p>
            <a:pPr marL="404813" indent="-393700"/>
            <a:r>
              <a:rPr lang="en-US" dirty="0" smtClean="0"/>
              <a:t>Results from Year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71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8936"/>
            <a:ext cx="9067800" cy="556863"/>
          </a:xfrm>
        </p:spPr>
        <p:txBody>
          <a:bodyPr/>
          <a:lstStyle/>
          <a:p>
            <a:r>
              <a:rPr lang="en-US" sz="3200" dirty="0">
                <a:solidFill>
                  <a:schemeClr val="tx2"/>
                </a:solidFill>
              </a:rPr>
              <a:t>Math: 2015 PACE District Results by </a:t>
            </a:r>
            <a:r>
              <a:rPr lang="en-US" sz="3200" dirty="0" smtClean="0">
                <a:solidFill>
                  <a:schemeClr val="tx2"/>
                </a:solidFill>
              </a:rPr>
              <a:t>Student Grou</a:t>
            </a:r>
            <a:r>
              <a:rPr lang="en-US" sz="3200" dirty="0" smtClean="0"/>
              <a:t>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5465986"/>
              </p:ext>
            </p:extLst>
          </p:nvPr>
        </p:nvGraphicFramePr>
        <p:xfrm>
          <a:off x="152400" y="914400"/>
          <a:ext cx="87630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6863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Summary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2578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We’ve learned a ton</a:t>
            </a:r>
            <a:r>
              <a:rPr lang="en-US" dirty="0" smtClean="0"/>
              <a:t> and have had some major successes!</a:t>
            </a:r>
          </a:p>
          <a:p>
            <a:pPr lvl="1"/>
            <a:r>
              <a:rPr lang="en-US" dirty="0" smtClean="0"/>
              <a:t>Collaborative capacity building</a:t>
            </a:r>
          </a:p>
          <a:p>
            <a:pPr lvl="1"/>
            <a:r>
              <a:rPr lang="en-US" dirty="0" smtClean="0"/>
              <a:t>Demonstration of reciprocal accountability</a:t>
            </a:r>
          </a:p>
          <a:p>
            <a:pPr lvl="1"/>
            <a:r>
              <a:rPr lang="en-US" dirty="0" smtClean="0"/>
              <a:t>Cross-district calibration</a:t>
            </a:r>
          </a:p>
          <a:p>
            <a:pPr lvl="1"/>
            <a:r>
              <a:rPr lang="en-US" dirty="0" smtClean="0"/>
              <a:t>Annual determinations</a:t>
            </a:r>
          </a:p>
          <a:p>
            <a:pPr lvl="1"/>
            <a:r>
              <a:rPr lang="en-US" dirty="0" smtClean="0"/>
              <a:t>Improving assessment quality</a:t>
            </a:r>
          </a:p>
          <a:p>
            <a:r>
              <a:rPr lang="en-US" b="1" dirty="0" smtClean="0"/>
              <a:t>We really are on the leading edge!  </a:t>
            </a:r>
            <a:r>
              <a:rPr lang="en-US" dirty="0" smtClean="0"/>
              <a:t>The new “Innovative Assessment and Accountability Demonstration Authority in ESSA has been referred to as the “NH Pilot”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147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What is PACE?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5410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New Hampshire Department of Education (NH DOE) was granted by the US Department of Education (USED) a waiver from No Child Left Behind to implement the Performance </a:t>
            </a:r>
            <a:r>
              <a:rPr lang="en-US" dirty="0"/>
              <a:t>Assessment of Competency </a:t>
            </a:r>
            <a:r>
              <a:rPr lang="en-US" dirty="0" smtClean="0"/>
              <a:t>Education (PACE) as a pilot assessment and accountability system for a limited number of school districts.</a:t>
            </a:r>
          </a:p>
          <a:p>
            <a:r>
              <a:rPr lang="en-US" dirty="0" smtClean="0"/>
              <a:t>Led by the NH DOE in close partnership with the district leads and key partner organizations</a:t>
            </a:r>
          </a:p>
          <a:p>
            <a:r>
              <a:rPr lang="en-US" dirty="0" smtClean="0"/>
              <a:t>The new Every Student Succeeds Act (ESSA) has a full pilot initiative built around what has been learned with PACE!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30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Which districts?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52400" y="990600"/>
            <a:ext cx="2743200" cy="639762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Year 1 (2014-2015)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228600" y="1630362"/>
            <a:ext cx="2667000" cy="3951288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2800" dirty="0" smtClean="0"/>
              <a:t>Rochester</a:t>
            </a:r>
          </a:p>
          <a:p>
            <a:r>
              <a:rPr lang="en-US" sz="2800" dirty="0" smtClean="0"/>
              <a:t>Sanborn Regional</a:t>
            </a:r>
          </a:p>
          <a:p>
            <a:r>
              <a:rPr lang="en-US" sz="2800" dirty="0" smtClean="0"/>
              <a:t>Epping</a:t>
            </a:r>
          </a:p>
          <a:p>
            <a:r>
              <a:rPr lang="en-US" sz="2800" dirty="0" smtClean="0"/>
              <a:t>Souhegan HS</a:t>
            </a:r>
            <a:endParaRPr lang="en-US" sz="28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3048000" y="1025524"/>
            <a:ext cx="2974975" cy="639762"/>
          </a:xfrm>
        </p:spPr>
        <p:txBody>
          <a:bodyPr/>
          <a:lstStyle/>
          <a:p>
            <a:r>
              <a:rPr lang="en-US" sz="2800" dirty="0"/>
              <a:t>Year </a:t>
            </a:r>
            <a:r>
              <a:rPr lang="en-US" sz="2800" dirty="0" smtClean="0"/>
              <a:t>2 </a:t>
            </a:r>
            <a:r>
              <a:rPr lang="en-US" sz="2800" dirty="0"/>
              <a:t>(</a:t>
            </a:r>
            <a:r>
              <a:rPr lang="en-US" sz="2800" dirty="0" smtClean="0"/>
              <a:t>2015-2016)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3048000" y="1671636"/>
            <a:ext cx="2971800" cy="3951288"/>
          </a:xfrm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en-US" sz="2800" dirty="0" smtClean="0"/>
              <a:t>Concord</a:t>
            </a:r>
          </a:p>
          <a:p>
            <a:r>
              <a:rPr lang="en-US" sz="2800" dirty="0" smtClean="0"/>
              <a:t>Monroe</a:t>
            </a:r>
          </a:p>
          <a:p>
            <a:r>
              <a:rPr lang="en-US" sz="2800" dirty="0" smtClean="0"/>
              <a:t>Pittsfield</a:t>
            </a:r>
          </a:p>
          <a:p>
            <a:r>
              <a:rPr lang="en-US" sz="2800" dirty="0" smtClean="0"/>
              <a:t>Seacoast Charter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  <p:sp>
        <p:nvSpPr>
          <p:cNvPr id="10" name="Text Placeholder 7"/>
          <p:cNvSpPr txBox="1">
            <a:spLocks/>
          </p:cNvSpPr>
          <p:nvPr/>
        </p:nvSpPr>
        <p:spPr>
          <a:xfrm>
            <a:off x="6261100" y="1008062"/>
            <a:ext cx="2844800" cy="63976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b="1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Beyond Year 2</a:t>
            </a:r>
            <a:endParaRPr lang="en-US" dirty="0"/>
          </a:p>
        </p:txBody>
      </p:sp>
      <p:sp>
        <p:nvSpPr>
          <p:cNvPr id="11" name="Content Placeholder 8"/>
          <p:cNvSpPr txBox="1">
            <a:spLocks/>
          </p:cNvSpPr>
          <p:nvPr/>
        </p:nvSpPr>
        <p:spPr>
          <a:xfrm>
            <a:off x="6261100" y="1647824"/>
            <a:ext cx="2844800" cy="3951288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vert="horz" lIns="91440" tIns="45720" rIns="91440" bIns="45720" rtlCol="0">
            <a:normAutofit fontScale="77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/>
              <a:t>Allenstown</a:t>
            </a:r>
          </a:p>
          <a:p>
            <a:r>
              <a:rPr lang="en-US" sz="2800" dirty="0"/>
              <a:t>Fall Mountain</a:t>
            </a:r>
          </a:p>
          <a:p>
            <a:r>
              <a:rPr lang="en-US" sz="2800" dirty="0"/>
              <a:t>Plymouth</a:t>
            </a:r>
          </a:p>
          <a:p>
            <a:r>
              <a:rPr lang="en-US" sz="2800" dirty="0"/>
              <a:t>SAU 23 North Haverhill</a:t>
            </a:r>
          </a:p>
          <a:p>
            <a:r>
              <a:rPr lang="en-US" sz="2800" dirty="0"/>
              <a:t>Manchester (Parker Varney and </a:t>
            </a:r>
            <a:r>
              <a:rPr lang="en-US" sz="2800" dirty="0" err="1"/>
              <a:t>Gossler</a:t>
            </a:r>
            <a:r>
              <a:rPr lang="en-US" sz="2800" dirty="0"/>
              <a:t> Park Elementary)</a:t>
            </a:r>
          </a:p>
          <a:p>
            <a:r>
              <a:rPr lang="en-US" sz="2800" dirty="0"/>
              <a:t>Rollinsford</a:t>
            </a:r>
          </a:p>
          <a:p>
            <a:r>
              <a:rPr lang="en-US" sz="2800" dirty="0"/>
              <a:t>SAU 39 (Amherst and Mont Vernon)</a:t>
            </a:r>
          </a:p>
        </p:txBody>
      </p:sp>
    </p:spTree>
    <p:extLst>
      <p:ext uri="{BB962C8B-B14F-4D97-AF65-F5344CB8AC3E}">
        <p14:creationId xmlns:p14="http://schemas.microsoft.com/office/powerpoint/2010/main" val="4029846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Initial PACE Expectations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486400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en-US" sz="4000" b="1" dirty="0"/>
              <a:t>State-model</a:t>
            </a:r>
            <a:r>
              <a:rPr lang="en-US" sz="4000" dirty="0"/>
              <a:t> </a:t>
            </a:r>
            <a:r>
              <a:rPr lang="en-US" sz="4000" b="1" dirty="0"/>
              <a:t>competencies</a:t>
            </a:r>
            <a:r>
              <a:rPr lang="en-US" sz="4000" dirty="0"/>
              <a:t> aligned with college and career outcomes provide the main </a:t>
            </a:r>
            <a:r>
              <a:rPr lang="en-US" sz="4000" b="1" dirty="0"/>
              <a:t>learning targets</a:t>
            </a:r>
          </a:p>
          <a:p>
            <a:pPr lvl="0"/>
            <a:r>
              <a:rPr lang="en-US" sz="4000" b="1" dirty="0"/>
              <a:t>Instructional</a:t>
            </a:r>
            <a:r>
              <a:rPr lang="en-US" sz="4000" dirty="0"/>
              <a:t> system to support student learning of competencies</a:t>
            </a:r>
          </a:p>
          <a:p>
            <a:pPr lvl="1"/>
            <a:r>
              <a:rPr lang="en-US" sz="3300" dirty="0"/>
              <a:t>Includes strategies to personalize learning</a:t>
            </a:r>
          </a:p>
          <a:p>
            <a:pPr lvl="0"/>
            <a:r>
              <a:rPr lang="en-US" sz="4000" b="1" dirty="0" smtClean="0"/>
              <a:t>Locally-design assessment </a:t>
            </a:r>
            <a:r>
              <a:rPr lang="en-US" sz="4000" b="1" dirty="0"/>
              <a:t>system</a:t>
            </a:r>
            <a:r>
              <a:rPr lang="en-US" sz="4000" dirty="0"/>
              <a:t> to measure student achievement and growth related to competencies</a:t>
            </a:r>
          </a:p>
          <a:p>
            <a:pPr lvl="0"/>
            <a:r>
              <a:rPr lang="en-US" sz="4000" dirty="0" smtClean="0"/>
              <a:t>High quality </a:t>
            </a:r>
            <a:r>
              <a:rPr lang="en-US" sz="4000" b="1" dirty="0" smtClean="0"/>
              <a:t>local performance </a:t>
            </a:r>
            <a:r>
              <a:rPr lang="en-US" sz="4000" b="1" dirty="0"/>
              <a:t>assessments</a:t>
            </a:r>
            <a:r>
              <a:rPr lang="en-US" sz="4000" dirty="0"/>
              <a:t> occupy a visible place in the local assessment system</a:t>
            </a:r>
          </a:p>
          <a:p>
            <a:pPr lvl="0"/>
            <a:r>
              <a:rPr lang="en-US" sz="4000" b="1" dirty="0"/>
              <a:t>Smarter Balanced</a:t>
            </a:r>
            <a:r>
              <a:rPr lang="en-US" sz="4000" dirty="0"/>
              <a:t> assessment administered at least </a:t>
            </a:r>
            <a:r>
              <a:rPr lang="en-US" sz="4000" b="1" dirty="0"/>
              <a:t>once </a:t>
            </a:r>
            <a:r>
              <a:rPr lang="en-US" sz="4000" dirty="0"/>
              <a:t>in elementary, middle and high school</a:t>
            </a:r>
          </a:p>
          <a:p>
            <a:pPr lvl="0"/>
            <a:r>
              <a:rPr lang="en-US" sz="4000" dirty="0" smtClean="0"/>
              <a:t>The use of at least one </a:t>
            </a:r>
            <a:r>
              <a:rPr lang="en-US" sz="4000" b="1" dirty="0" smtClean="0"/>
              <a:t>common (to all PACE districts) performance assessment</a:t>
            </a:r>
            <a:r>
              <a:rPr lang="en-US" sz="4000" dirty="0" smtClean="0"/>
              <a:t> in grades/subjects not assessed by Smarter Balanced (17)</a:t>
            </a:r>
          </a:p>
          <a:p>
            <a:pPr lvl="1"/>
            <a:r>
              <a:rPr lang="en-US" sz="4400" dirty="0" smtClean="0">
                <a:solidFill>
                  <a:srgbClr val="FF0000"/>
                </a:solidFill>
              </a:rPr>
              <a:t>To evaluate comparability only!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290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Key Goals and Design Principles of PACE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 fontScale="92500"/>
          </a:bodyPr>
          <a:lstStyle/>
          <a:p>
            <a:r>
              <a:rPr lang="en-US" dirty="0"/>
              <a:t>Focuses on </a:t>
            </a:r>
            <a:r>
              <a:rPr lang="en-US" b="1" dirty="0"/>
              <a:t>college</a:t>
            </a:r>
            <a:r>
              <a:rPr lang="en-US" dirty="0"/>
              <a:t> and/or </a:t>
            </a:r>
            <a:r>
              <a:rPr lang="en-US" b="1" dirty="0"/>
              <a:t>career</a:t>
            </a:r>
            <a:r>
              <a:rPr lang="en-US" dirty="0"/>
              <a:t> outcomes and promotes </a:t>
            </a:r>
            <a:r>
              <a:rPr lang="en-US" b="1" dirty="0"/>
              <a:t>deeper learning</a:t>
            </a:r>
            <a:r>
              <a:rPr lang="en-US" dirty="0"/>
              <a:t> for </a:t>
            </a:r>
            <a:r>
              <a:rPr lang="en-US" b="1" dirty="0"/>
              <a:t>all students</a:t>
            </a:r>
          </a:p>
          <a:p>
            <a:r>
              <a:rPr lang="en-US" dirty="0"/>
              <a:t>A clear </a:t>
            </a:r>
            <a:r>
              <a:rPr lang="en-US" b="1" dirty="0"/>
              <a:t>commitment</a:t>
            </a:r>
            <a:r>
              <a:rPr lang="en-US" dirty="0"/>
              <a:t> towards improving the achievement of </a:t>
            </a:r>
            <a:r>
              <a:rPr lang="en-US" b="1" dirty="0"/>
              <a:t>educationally-disadvantaged</a:t>
            </a:r>
            <a:r>
              <a:rPr lang="en-US" dirty="0"/>
              <a:t> students</a:t>
            </a:r>
          </a:p>
          <a:p>
            <a:r>
              <a:rPr lang="en-US" dirty="0"/>
              <a:t>A clearly-described </a:t>
            </a:r>
            <a:r>
              <a:rPr lang="en-US" b="1" dirty="0"/>
              <a:t>internal accountability</a:t>
            </a:r>
            <a:r>
              <a:rPr lang="en-US" dirty="0"/>
              <a:t> process supported by the </a:t>
            </a:r>
            <a:r>
              <a:rPr lang="en-US" b="1" dirty="0"/>
              <a:t>local </a:t>
            </a:r>
            <a:r>
              <a:rPr lang="en-US" b="1" dirty="0" smtClean="0"/>
              <a:t>boards</a:t>
            </a:r>
            <a:r>
              <a:rPr lang="en-US" dirty="0" smtClean="0"/>
              <a:t> </a:t>
            </a:r>
            <a:r>
              <a:rPr lang="en-US" dirty="0"/>
              <a:t>of education </a:t>
            </a:r>
          </a:p>
          <a:p>
            <a:r>
              <a:rPr lang="en-US" b="1" dirty="0" smtClean="0"/>
              <a:t>Commitment of</a:t>
            </a:r>
            <a:r>
              <a:rPr lang="en-US" dirty="0" smtClean="0"/>
              <a:t> </a:t>
            </a:r>
            <a:r>
              <a:rPr lang="en-US" b="1" dirty="0"/>
              <a:t>resources</a:t>
            </a:r>
            <a:r>
              <a:rPr lang="en-US" dirty="0"/>
              <a:t> </a:t>
            </a:r>
            <a:r>
              <a:rPr lang="en-US" dirty="0" smtClean="0"/>
              <a:t>(local and state) necessary </a:t>
            </a:r>
            <a:r>
              <a:rPr lang="en-US" dirty="0"/>
              <a:t>to ensure the plan’s success</a:t>
            </a:r>
          </a:p>
          <a:p>
            <a:r>
              <a:rPr lang="en-US" b="1" dirty="0"/>
              <a:t>Leadership</a:t>
            </a:r>
            <a:r>
              <a:rPr lang="en-US" dirty="0"/>
              <a:t> and </a:t>
            </a:r>
            <a:r>
              <a:rPr lang="en-US" b="1" dirty="0"/>
              <a:t>educator</a:t>
            </a:r>
            <a:r>
              <a:rPr lang="en-US" dirty="0"/>
              <a:t> </a:t>
            </a:r>
            <a:r>
              <a:rPr lang="en-US" b="1" dirty="0"/>
              <a:t>capacity</a:t>
            </a:r>
            <a:r>
              <a:rPr lang="en-US" dirty="0"/>
              <a:t> to design, implement, support and sustain the system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506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Why PACE?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10200"/>
          </a:xfrm>
        </p:spPr>
        <p:txBody>
          <a:bodyPr>
            <a:normAutofit/>
          </a:bodyPr>
          <a:lstStyle/>
          <a:p>
            <a:r>
              <a:rPr lang="en-US" dirty="0"/>
              <a:t>Research on organizational change/reform and human learning supports the notion that real change/learning must be </a:t>
            </a:r>
            <a:r>
              <a:rPr lang="en-US" b="1" dirty="0"/>
              <a:t>internally </a:t>
            </a:r>
            <a:r>
              <a:rPr lang="en-US" b="1" dirty="0" smtClean="0"/>
              <a:t>motivated</a:t>
            </a:r>
            <a:endParaRPr lang="en-US" b="1" dirty="0"/>
          </a:p>
          <a:p>
            <a:r>
              <a:rPr lang="en-US" dirty="0" smtClean="0"/>
              <a:t>“</a:t>
            </a:r>
            <a:r>
              <a:rPr lang="en-US" b="1" dirty="0"/>
              <a:t>Drive</a:t>
            </a:r>
            <a:r>
              <a:rPr lang="en-US" dirty="0"/>
              <a:t> (motivation) is fueled by a combination of </a:t>
            </a:r>
            <a:r>
              <a:rPr lang="en-US" b="1" dirty="0"/>
              <a:t>autonomy</a:t>
            </a:r>
            <a:r>
              <a:rPr lang="en-US" dirty="0"/>
              <a:t>, </a:t>
            </a:r>
            <a:r>
              <a:rPr lang="en-US" b="1" dirty="0"/>
              <a:t>mastery</a:t>
            </a:r>
            <a:r>
              <a:rPr lang="en-US" dirty="0"/>
              <a:t> and </a:t>
            </a:r>
            <a:r>
              <a:rPr lang="en-US" b="1" dirty="0"/>
              <a:t>purpose.” </a:t>
            </a:r>
            <a:r>
              <a:rPr lang="en-US" dirty="0"/>
              <a:t>(Daniel Pink)</a:t>
            </a:r>
          </a:p>
          <a:p>
            <a:r>
              <a:rPr lang="en-US" dirty="0" smtClean="0"/>
              <a:t>Yet</a:t>
            </a:r>
            <a:r>
              <a:rPr lang="en-US" dirty="0"/>
              <a:t>, </a:t>
            </a:r>
            <a:r>
              <a:rPr lang="en-US" b="1" dirty="0"/>
              <a:t>current accountability</a:t>
            </a:r>
            <a:r>
              <a:rPr lang="en-US" dirty="0"/>
              <a:t> systems, whether motivated by ESEA waivers or state designed, are all essentially </a:t>
            </a:r>
            <a:r>
              <a:rPr lang="en-US" b="1" dirty="0"/>
              <a:t>externally </a:t>
            </a:r>
            <a:r>
              <a:rPr lang="en-US" b="1" dirty="0" smtClean="0"/>
              <a:t>oriented</a:t>
            </a:r>
          </a:p>
          <a:p>
            <a:r>
              <a:rPr lang="en-US" b="1" dirty="0" smtClean="0"/>
              <a:t>PACE </a:t>
            </a:r>
            <a:r>
              <a:rPr lang="en-US" dirty="0" smtClean="0"/>
              <a:t>provides an opportunity to shift to a more</a:t>
            </a:r>
            <a:r>
              <a:rPr lang="en-US" b="1" dirty="0" smtClean="0"/>
              <a:t> internal orientation</a:t>
            </a: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47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But Why Change?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We need a more </a:t>
            </a:r>
            <a:r>
              <a:rPr lang="en-US" b="1" dirty="0"/>
              <a:t>intense</a:t>
            </a:r>
            <a:r>
              <a:rPr lang="en-US" dirty="0"/>
              <a:t> focus on maximizing student </a:t>
            </a:r>
            <a:r>
              <a:rPr lang="en-US" b="1" dirty="0"/>
              <a:t>learning</a:t>
            </a:r>
            <a:r>
              <a:rPr lang="en-US" dirty="0"/>
              <a:t>, </a:t>
            </a:r>
            <a:r>
              <a:rPr lang="en-US" b="1" dirty="0"/>
              <a:t>engagement</a:t>
            </a:r>
            <a:r>
              <a:rPr lang="en-US" dirty="0"/>
              <a:t>, and </a:t>
            </a:r>
            <a:r>
              <a:rPr lang="en-US" b="1" dirty="0"/>
              <a:t>outcomes</a:t>
            </a:r>
          </a:p>
          <a:p>
            <a:r>
              <a:rPr lang="en-US" dirty="0"/>
              <a:t>The current (NCLB) system focuses admirably on </a:t>
            </a:r>
            <a:r>
              <a:rPr lang="en-US" b="1" dirty="0"/>
              <a:t>equity</a:t>
            </a:r>
            <a:r>
              <a:rPr lang="en-US" dirty="0"/>
              <a:t>, but </a:t>
            </a:r>
            <a:r>
              <a:rPr lang="en-US" b="1" dirty="0"/>
              <a:t>excellence </a:t>
            </a:r>
            <a:r>
              <a:rPr lang="en-US" dirty="0"/>
              <a:t>needs to be incentivized as well</a:t>
            </a:r>
          </a:p>
          <a:p>
            <a:r>
              <a:rPr lang="en-US" dirty="0"/>
              <a:t>We need to create </a:t>
            </a:r>
            <a:r>
              <a:rPr lang="en-US" b="1" dirty="0"/>
              <a:t>space</a:t>
            </a:r>
            <a:r>
              <a:rPr lang="en-US" dirty="0"/>
              <a:t> for </a:t>
            </a:r>
            <a:r>
              <a:rPr lang="en-US" b="1" dirty="0"/>
              <a:t>innovating </a:t>
            </a:r>
            <a:r>
              <a:rPr lang="en-US" dirty="0"/>
              <a:t>approaches for moving from </a:t>
            </a:r>
            <a:r>
              <a:rPr lang="en-US" b="1" dirty="0"/>
              <a:t>good-to-great</a:t>
            </a:r>
            <a:r>
              <a:rPr lang="en-US" dirty="0"/>
              <a:t> while </a:t>
            </a:r>
            <a:r>
              <a:rPr lang="en-US" b="1" dirty="0"/>
              <a:t>studying</a:t>
            </a:r>
            <a:r>
              <a:rPr lang="en-US" dirty="0"/>
              <a:t> the implementation and </a:t>
            </a:r>
            <a:r>
              <a:rPr lang="en-US" dirty="0" smtClean="0"/>
              <a:t>results</a:t>
            </a:r>
            <a:endParaRPr lang="en-US" dirty="0"/>
          </a:p>
          <a:p>
            <a:r>
              <a:rPr lang="en-US" dirty="0"/>
              <a:t>Provides an opportunity for </a:t>
            </a:r>
            <a:r>
              <a:rPr lang="en-US" b="1" dirty="0"/>
              <a:t>deep engagement</a:t>
            </a:r>
            <a:r>
              <a:rPr lang="en-US" dirty="0"/>
              <a:t> of our local </a:t>
            </a:r>
            <a:r>
              <a:rPr lang="en-US" b="1" dirty="0" smtClean="0"/>
              <a:t>educators</a:t>
            </a:r>
            <a:r>
              <a:rPr lang="en-US" dirty="0" smtClean="0"/>
              <a:t> and </a:t>
            </a:r>
            <a:r>
              <a:rPr lang="en-US" b="1" dirty="0" smtClean="0"/>
              <a:t>leaders</a:t>
            </a:r>
            <a:r>
              <a:rPr lang="en-US" dirty="0" smtClean="0"/>
              <a:t> </a:t>
            </a:r>
          </a:p>
          <a:p>
            <a:r>
              <a:rPr lang="en-US" dirty="0" smtClean="0"/>
              <a:t>NH is serving as a </a:t>
            </a:r>
            <a:r>
              <a:rPr lang="en-US" b="1" dirty="0" smtClean="0"/>
              <a:t>model</a:t>
            </a:r>
            <a:r>
              <a:rPr lang="en-US" dirty="0" smtClean="0"/>
              <a:t> for other </a:t>
            </a:r>
            <a:r>
              <a:rPr lang="en-US" b="1" dirty="0" smtClean="0"/>
              <a:t>states</a:t>
            </a:r>
          </a:p>
          <a:p>
            <a:pPr lvl="1"/>
            <a:r>
              <a:rPr lang="en-US" sz="2400" dirty="0" smtClean="0"/>
              <a:t>Many </a:t>
            </a:r>
            <a:r>
              <a:rPr lang="en-US" sz="2400" dirty="0"/>
              <a:t>other </a:t>
            </a:r>
            <a:r>
              <a:rPr lang="en-US" sz="2400" dirty="0" smtClean="0"/>
              <a:t>Innovative Lab Network (a group supported by the Council of Chief State School Officers) </a:t>
            </a:r>
            <a:r>
              <a:rPr lang="en-US" sz="2400" dirty="0"/>
              <a:t>states are anxious to follow NH’s lead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1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28600" y="128937"/>
            <a:ext cx="8763000" cy="493310"/>
          </a:xfrm>
        </p:spPr>
        <p:txBody>
          <a:bodyPr/>
          <a:lstStyle/>
          <a:p>
            <a:r>
              <a:rPr lang="en-US" sz="3200" dirty="0" smtClean="0">
                <a:solidFill>
                  <a:schemeClr val="tx2"/>
                </a:solidFill>
              </a:rPr>
              <a:t>NH’s Blend of State, PACE, and Local Assessments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F2C54A-84B1-4189-8549-55E957AAD28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NH PACE Update_121715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888972"/>
              </p:ext>
            </p:extLst>
          </p:nvPr>
        </p:nvGraphicFramePr>
        <p:xfrm>
          <a:off x="304800" y="914400"/>
          <a:ext cx="8610600" cy="56292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8080"/>
                <a:gridCol w="1595120"/>
                <a:gridCol w="2057400"/>
                <a:gridCol w="1905000"/>
                <a:gridCol w="1905000"/>
              </a:tblGrid>
              <a:tr h="6915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Grade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Course/Grade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Academic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Competency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ELA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MATH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SCIENCE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513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K-2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sym typeface="Wingdings"/>
                        </a:rPr>
                        <a:t>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70C0"/>
                          </a:solidFill>
                          <a:effectLst/>
                        </a:rPr>
                        <a:t>Local PAs</a:t>
                      </a:r>
                      <a:endParaRPr lang="en-US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70C0"/>
                          </a:solidFill>
                          <a:effectLst/>
                        </a:rPr>
                        <a:t>Local PBA</a:t>
                      </a:r>
                      <a:endParaRPr lang="en-US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70C0"/>
                          </a:solidFill>
                          <a:effectLst/>
                        </a:rPr>
                        <a:t>Local PBA</a:t>
                      </a:r>
                      <a:endParaRPr lang="en-US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6101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  <a:sym typeface="Wingdings"/>
                        </a:rPr>
                        <a:t></a:t>
                      </a:r>
                      <a:endParaRPr lang="en-US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Smarter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</a:rPr>
                        <a:t>Balanced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Common PACE PBA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70C0"/>
                          </a:solidFill>
                          <a:effectLst/>
                        </a:rPr>
                        <a:t>Local PBA</a:t>
                      </a:r>
                      <a:endParaRPr lang="en-US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6101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  <a:sym typeface="Wingdings"/>
                        </a:rPr>
                        <a:t></a:t>
                      </a:r>
                      <a:endParaRPr lang="en-US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Common PACE PBA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Smarter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</a:rPr>
                        <a:t>Balanced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Common PACE PBA</a:t>
                      </a:r>
                      <a:endParaRPr lang="en-US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6101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  <a:sym typeface="Wingdings"/>
                        </a:rPr>
                        <a:t></a:t>
                      </a:r>
                      <a:endParaRPr lang="en-US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Common PACE PBA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Common PACE PBA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70C0"/>
                          </a:solidFill>
                          <a:effectLst/>
                        </a:rPr>
                        <a:t>Local PBA</a:t>
                      </a:r>
                      <a:endParaRPr lang="en-US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6101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  <a:sym typeface="Wingdings"/>
                        </a:rPr>
                        <a:t></a:t>
                      </a:r>
                      <a:endParaRPr lang="en-US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Common PACE PBA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Common PACE PBA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70C0"/>
                          </a:solidFill>
                          <a:effectLst/>
                        </a:rPr>
                        <a:t>Local PBA</a:t>
                      </a:r>
                      <a:endParaRPr lang="en-US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6101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  <a:sym typeface="Wingdings"/>
                        </a:rPr>
                        <a:t></a:t>
                      </a:r>
                      <a:endParaRPr lang="en-US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Common PACE PBA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Common PACE PBA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70C0"/>
                          </a:solidFill>
                          <a:effectLst/>
                        </a:rPr>
                        <a:t>Local PBA</a:t>
                      </a:r>
                      <a:endParaRPr lang="en-US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6101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  <a:sym typeface="Wingdings"/>
                        </a:rPr>
                        <a:t></a:t>
                      </a:r>
                      <a:endParaRPr lang="en-US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Smarter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</a:rPr>
                        <a:t>Balanced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Smarter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</a:rPr>
                        <a:t>Balanced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Common PACE PBA</a:t>
                      </a:r>
                      <a:endParaRPr lang="en-US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6101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  <a:sym typeface="Wingdings"/>
                        </a:rPr>
                        <a:t></a:t>
                      </a:r>
                      <a:endParaRPr lang="en-US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Common PACE PBA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Common PACE PBA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Common PACE PBA</a:t>
                      </a:r>
                      <a:endParaRPr lang="en-US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6101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  <a:sym typeface="Wingdings"/>
                        </a:rPr>
                        <a:t></a:t>
                      </a:r>
                      <a:endParaRPr lang="en-US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Common PACE PBA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Common PACE PBA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Common PACE PBA</a:t>
                      </a:r>
                      <a:endParaRPr lang="en-US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6101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11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>
                          <a:effectLst/>
                          <a:sym typeface="Wingdings"/>
                        </a:rPr>
                        <a:t></a:t>
                      </a:r>
                      <a:endParaRPr lang="en-US" sz="16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Smarter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</a:rPr>
                        <a:t>Balanced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SAT in 2016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FF0000"/>
                          </a:solidFill>
                          <a:effectLst/>
                        </a:rPr>
                        <a:t>Smarter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</a:rPr>
                        <a:t>Balanced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SAT in 2016</a:t>
                      </a:r>
                      <a:endParaRPr lang="en-US" sz="16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Common PACE PBA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57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12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effectLst/>
                          <a:sym typeface="Wingdings"/>
                        </a:rPr>
                        <a:t>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70C0"/>
                          </a:solidFill>
                          <a:effectLst/>
                        </a:rPr>
                        <a:t>Local PBA</a:t>
                      </a:r>
                      <a:endParaRPr lang="en-US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70C0"/>
                          </a:solidFill>
                          <a:effectLst/>
                        </a:rPr>
                        <a:t>Local PBA</a:t>
                      </a:r>
                      <a:endParaRPr lang="en-US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70C0"/>
                          </a:solidFill>
                          <a:effectLst/>
                        </a:rPr>
                        <a:t>Local PBA</a:t>
                      </a:r>
                      <a:endParaRPr lang="en-US" sz="1600" dirty="0">
                        <a:solidFill>
                          <a:srgbClr val="0070C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9582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nter_Light_Template_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ambr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11759</TotalTime>
  <Words>1488</Words>
  <Application>Microsoft Office PowerPoint</Application>
  <PresentationFormat>On-screen Show (4:3)</PresentationFormat>
  <Paragraphs>366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Center_Light_Template_2014</vt:lpstr>
      <vt:lpstr>Custom Design</vt:lpstr>
      <vt:lpstr>First in the Nation: NH’s Leading Edge Assessment and School Accountability Pilot</vt:lpstr>
      <vt:lpstr>Discussion items</vt:lpstr>
      <vt:lpstr>What is PACE?</vt:lpstr>
      <vt:lpstr>Which districts?</vt:lpstr>
      <vt:lpstr>Initial PACE Expectations</vt:lpstr>
      <vt:lpstr>Key Goals and Design Principles of PACE</vt:lpstr>
      <vt:lpstr>Why PACE?</vt:lpstr>
      <vt:lpstr>But Why Change?</vt:lpstr>
      <vt:lpstr>NH’s Blend of State, PACE, and Local Assessments </vt:lpstr>
      <vt:lpstr>Excerpt from a district assessment plan:  Note major weight of local assessments</vt:lpstr>
      <vt:lpstr>Yes, this is hard!!</vt:lpstr>
      <vt:lpstr>Annual Determinations</vt:lpstr>
      <vt:lpstr>Combining Multiple Measures</vt:lpstr>
      <vt:lpstr>What do these annual determinations mean?</vt:lpstr>
      <vt:lpstr>ELA: 2015 PACE District Results by Grade</vt:lpstr>
      <vt:lpstr>ELA: 2015 PACE District Results by Grade</vt:lpstr>
      <vt:lpstr>ELA: 2015 PACE District Results by Student Group</vt:lpstr>
      <vt:lpstr>Math: 2015 PACE District Results by Grade</vt:lpstr>
      <vt:lpstr>Math: 2015 PACE District Results by Grade</vt:lpstr>
      <vt:lpstr>Math: 2015 PACE District Results by Student Group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Scott Marion</dc:creator>
  <cp:lastModifiedBy>smarion</cp:lastModifiedBy>
  <cp:revision>207</cp:revision>
  <dcterms:created xsi:type="dcterms:W3CDTF">2014-10-15T18:57:52Z</dcterms:created>
  <dcterms:modified xsi:type="dcterms:W3CDTF">2015-12-16T20:02:46Z</dcterms:modified>
</cp:coreProperties>
</file>