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1051" r:id="rId2"/>
    <p:sldId id="1052" r:id="rId3"/>
    <p:sldId id="1050" r:id="rId4"/>
    <p:sldId id="1053" r:id="rId5"/>
    <p:sldId id="318" r:id="rId6"/>
    <p:sldId id="1057" r:id="rId7"/>
    <p:sldId id="1054" r:id="rId8"/>
    <p:sldId id="1058" r:id="rId9"/>
    <p:sldId id="1056" r:id="rId10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" userDrawn="1">
          <p15:clr>
            <a:srgbClr val="A4A3A4"/>
          </p15:clr>
        </p15:guide>
        <p15:guide id="4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B28"/>
    <a:srgbClr val="D7BCA5"/>
    <a:srgbClr val="CFB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864"/>
        <p:guide pos="384"/>
        <p:guide orient="horz" pos="220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40E14D87-E99C-48AE-B0E7-162358A0C9AE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20A9CEE6-8081-42DD-AB68-0150741EF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08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659E80B2-2693-4B9B-B395-B2D25FBD0BF6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A2B6E6E-F651-494A-985D-68FB1486C3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21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32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78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6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7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0C8E859-1F29-4BA9-90A9-0EEF873AF182}"/>
              </a:ext>
            </a:extLst>
          </p:cNvPr>
          <p:cNvCxnSpPr/>
          <p:nvPr userDrawn="1"/>
        </p:nvCxnSpPr>
        <p:spPr>
          <a:xfrm>
            <a:off x="4714875" y="1133476"/>
            <a:ext cx="276225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03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9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18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2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09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DC8A-4701-48D0-B381-AA484EDDA9B5}" type="datetime1">
              <a:rPr lang="en-US" smtClean="0"/>
              <a:t>7/25/2018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NH PACE 101 Ellen Hume-Howard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BA75-DC05-4660-8E9A-F22E62F67F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478731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2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46B5B67-55DA-424F-9805-71BDE70D7489}" type="datetimeFigureOut">
              <a:rPr lang="en-US" smtClean="0"/>
              <a:t>7/25/2018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606CC1-1436-4FA3-B5BE-7FF06ED26E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16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51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0EE3F-FD29-44D3-8326-B0204FE65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9599"/>
            <a:ext cx="9144000" cy="453452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400" dirty="0"/>
              <a:t>July 26, 2018 Presentation NHCBE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21310-4F04-4B55-A120-A046EDACDF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4105554"/>
            <a:ext cx="7018432" cy="1711204"/>
          </a:xfrm>
        </p:spPr>
        <p:txBody>
          <a:bodyPr>
            <a:normAutofit/>
          </a:bodyPr>
          <a:lstStyle/>
          <a:p>
            <a:r>
              <a:rPr lang="en-US" sz="2800" dirty="0"/>
              <a:t>Executive Director, </a:t>
            </a:r>
            <a:r>
              <a:rPr lang="en-US" sz="2800" dirty="0">
                <a:latin typeface="Brush Script MT" panose="03060802040406070304" pitchFamily="66" charset="0"/>
              </a:rPr>
              <a:t>Ellen Hume-Howard</a:t>
            </a:r>
          </a:p>
          <a:p>
            <a:r>
              <a:rPr lang="en-US" sz="2800" dirty="0"/>
              <a:t>Program Director, </a:t>
            </a:r>
            <a:r>
              <a:rPr lang="en-US" sz="2800" dirty="0">
                <a:latin typeface="Brush Script MT" panose="03060802040406070304" pitchFamily="66" charset="0"/>
              </a:rPr>
              <a:t>Jonathan Vander Els</a:t>
            </a:r>
          </a:p>
          <a:p>
            <a:r>
              <a:rPr lang="en-US" sz="2800" dirty="0"/>
              <a:t>Program Director, </a:t>
            </a:r>
            <a:r>
              <a:rPr lang="en-US" sz="2800" dirty="0">
                <a:latin typeface="Brush Script MT" panose="03060802040406070304" pitchFamily="66" charset="0"/>
              </a:rPr>
              <a:t>Mariane Gfroerer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56E5FE-257B-462B-BA10-38DD0A632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0" y="534564"/>
            <a:ext cx="5198439" cy="276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14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FBA7-DD3A-46C8-B910-4CE698559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024" y="427796"/>
            <a:ext cx="7729728" cy="61243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dirty="0"/>
              <a:t>NHLI Board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7F3B1-E403-4891-8CE4-305487F65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960"/>
            <a:ext cx="10515600" cy="475083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002060"/>
                </a:solidFill>
                <a:latin typeface="Book Antiqua" panose="02040602050305030304" pitchFamily="18" charset="0"/>
              </a:rPr>
              <a:t>Current 2018-19 NH Learning Initiative Board</a:t>
            </a:r>
          </a:p>
          <a:p>
            <a:pPr marL="0" indent="0" algn="ctr">
              <a:buNone/>
            </a:pPr>
            <a:endParaRPr lang="en-US" sz="11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en-US" sz="2400" b="1" dirty="0">
                <a:latin typeface="Book Antiqua" panose="02040602050305030304" pitchFamily="18" charset="0"/>
              </a:rPr>
              <a:t>Val </a:t>
            </a:r>
            <a:r>
              <a:rPr lang="en-US" sz="2400" b="1" dirty="0" err="1">
                <a:latin typeface="Book Antiqua" panose="02040602050305030304" pitchFamily="18" charset="0"/>
              </a:rPr>
              <a:t>Zanchuk</a:t>
            </a:r>
            <a:r>
              <a:rPr lang="en-US" sz="2400" b="1" dirty="0">
                <a:latin typeface="Book Antiqua" panose="02040602050305030304" pitchFamily="18" charset="0"/>
              </a:rPr>
              <a:t>, Board President, President of </a:t>
            </a:r>
            <a:r>
              <a:rPr lang="en-US" sz="2400" b="1" dirty="0" err="1">
                <a:latin typeface="Book Antiqua" panose="02040602050305030304" pitchFamily="18" charset="0"/>
              </a:rPr>
              <a:t>Graphicast</a:t>
            </a:r>
            <a:r>
              <a:rPr lang="en-US" sz="2400" b="1" dirty="0">
                <a:latin typeface="Book Antiqua" panose="02040602050305030304" pitchFamily="18" charset="0"/>
              </a:rPr>
              <a:t>, Inc.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Christine </a:t>
            </a:r>
            <a:r>
              <a:rPr lang="en-US" sz="2400" b="1" dirty="0" err="1">
                <a:latin typeface="Book Antiqua" panose="02040602050305030304" pitchFamily="18" charset="0"/>
              </a:rPr>
              <a:t>Rath</a:t>
            </a:r>
            <a:r>
              <a:rPr lang="en-US" sz="2400" b="1" dirty="0">
                <a:latin typeface="Book Antiqua" panose="02040602050305030304" pitchFamily="18" charset="0"/>
              </a:rPr>
              <a:t> (Founding board member), Former Superintendent of Schools Concord NH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Mark Joyce (Founding board member), Past Executive Director NHSAA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Irv Richardson, Coordinator for Public Education and School Support NEA New Hampshire</a:t>
            </a:r>
          </a:p>
          <a:p>
            <a:endParaRPr lang="en-US" sz="13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Founding Board Members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William Duncan, Former State School Board Member, Education Activist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Tom </a:t>
            </a:r>
            <a:r>
              <a:rPr lang="en-US" sz="2400" b="1" dirty="0" err="1">
                <a:latin typeface="Book Antiqua" panose="02040602050305030304" pitchFamily="18" charset="0"/>
              </a:rPr>
              <a:t>Raffio</a:t>
            </a:r>
            <a:r>
              <a:rPr lang="en-US" sz="2400" b="1" dirty="0">
                <a:latin typeface="Book Antiqua" panose="02040602050305030304" pitchFamily="18" charset="0"/>
              </a:rPr>
              <a:t>, Former Chairman of the State Board of Education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Gary </a:t>
            </a:r>
            <a:r>
              <a:rPr lang="en-US" sz="2400" b="1" dirty="0" err="1">
                <a:latin typeface="Book Antiqua" panose="02040602050305030304" pitchFamily="18" charset="0"/>
              </a:rPr>
              <a:t>Groleau</a:t>
            </a:r>
            <a:r>
              <a:rPr lang="en-US" sz="2400" b="1">
                <a:latin typeface="Book Antiqua" panose="02040602050305030304" pitchFamily="18" charset="0"/>
              </a:rPr>
              <a:t>, Former Corporate </a:t>
            </a:r>
            <a:r>
              <a:rPr lang="en-US" sz="2400" b="1" dirty="0">
                <a:latin typeface="Book Antiqua" panose="02040602050305030304" pitchFamily="18" charset="0"/>
              </a:rPr>
              <a:t>Manager of Labor Relations and Organizational Development for NHBB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Deborah Holloway, Educational Consultant</a:t>
            </a:r>
          </a:p>
          <a:p>
            <a:pPr marL="0" indent="0">
              <a:buNone/>
            </a:pPr>
            <a:endParaRPr lang="en-US" sz="1400" b="1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Advisors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Virginia Barry, Former NH Commissioner of Education</a:t>
            </a:r>
          </a:p>
          <a:p>
            <a:r>
              <a:rPr lang="en-US" sz="2400" b="1" dirty="0">
                <a:latin typeface="Book Antiqua" panose="02040602050305030304" pitchFamily="18" charset="0"/>
              </a:rPr>
              <a:t>Paul Leather, Former NH Deputy Commissioner of Education</a:t>
            </a:r>
          </a:p>
          <a:p>
            <a:pPr marL="0" indent="0">
              <a:buNone/>
            </a:pPr>
            <a:endParaRPr lang="en-US" sz="24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7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71A7-EAD2-434A-9363-59C5953237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0451"/>
            <a:ext cx="9144000" cy="64595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NH Learning Initiative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A5C82-8274-40B2-B4ED-FF88D964B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8259" y="1510017"/>
            <a:ext cx="10455481" cy="3967994"/>
          </a:xfrm>
        </p:spPr>
        <p:txBody>
          <a:bodyPr>
            <a:normAutofit fontScale="70000" lnSpcReduction="20000"/>
          </a:bodyPr>
          <a:lstStyle/>
          <a:p>
            <a:r>
              <a:rPr lang="en-US" sz="3300" b="1" i="1" dirty="0">
                <a:solidFill>
                  <a:srgbClr val="002060"/>
                </a:solidFill>
              </a:rPr>
              <a:t>Accelerate innovation in K-12 education to move schools forward in helping our students become competent and confident adults, able to pursue the futures they seek in college, career and beyond.</a:t>
            </a:r>
          </a:p>
          <a:p>
            <a:endParaRPr lang="en-US" sz="3000" dirty="0">
              <a:solidFill>
                <a:srgbClr val="002060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Strategic R&amp;D partner for NHDOE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Support innovations that move New Hampshire public education forward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</a:rPr>
              <a:t>Work directly with state government, higher ed and school districts to enhance K-12 learning</a:t>
            </a:r>
          </a:p>
          <a:p>
            <a:pPr lvl="2" algn="l"/>
            <a:r>
              <a:rPr lang="en-US" sz="3000" dirty="0">
                <a:solidFill>
                  <a:srgbClr val="002060"/>
                </a:solidFill>
              </a:rPr>
              <a:t>	Convening </a:t>
            </a:r>
          </a:p>
          <a:p>
            <a:pPr lvl="2" algn="l"/>
            <a:r>
              <a:rPr lang="en-US" sz="3000" dirty="0">
                <a:solidFill>
                  <a:srgbClr val="002060"/>
                </a:solidFill>
              </a:rPr>
              <a:t>	Investing</a:t>
            </a:r>
          </a:p>
          <a:p>
            <a:pPr lvl="2" algn="l"/>
            <a:r>
              <a:rPr lang="en-US" sz="3000" dirty="0">
                <a:solidFill>
                  <a:srgbClr val="002060"/>
                </a:solidFill>
              </a:rPr>
              <a:t>	Assisting in making change happen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41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6A8B-EFBC-457C-982E-138E009F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12" y="456336"/>
            <a:ext cx="10510916" cy="469825"/>
          </a:xfrm>
        </p:spPr>
        <p:txBody>
          <a:bodyPr>
            <a:normAutofit fontScale="90000"/>
          </a:bodyPr>
          <a:lstStyle/>
          <a:p>
            <a:r>
              <a:rPr lang="en-US" dirty="0"/>
              <a:t>NH Learning Initiative Grants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B2245C9-C059-4955-88BC-7E7D246B0B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413609"/>
              </p:ext>
            </p:extLst>
          </p:nvPr>
        </p:nvGraphicFramePr>
        <p:xfrm>
          <a:off x="701712" y="1034370"/>
          <a:ext cx="10572703" cy="38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7280">
                  <a:extLst>
                    <a:ext uri="{9D8B030D-6E8A-4147-A177-3AD203B41FA5}">
                      <a16:colId xmlns:a16="http://schemas.microsoft.com/office/drawing/2014/main" val="2501881557"/>
                    </a:ext>
                  </a:extLst>
                </a:gridCol>
                <a:gridCol w="1293082">
                  <a:extLst>
                    <a:ext uri="{9D8B030D-6E8A-4147-A177-3AD203B41FA5}">
                      <a16:colId xmlns:a16="http://schemas.microsoft.com/office/drawing/2014/main" val="407541897"/>
                    </a:ext>
                  </a:extLst>
                </a:gridCol>
                <a:gridCol w="1457886">
                  <a:extLst>
                    <a:ext uri="{9D8B030D-6E8A-4147-A177-3AD203B41FA5}">
                      <a16:colId xmlns:a16="http://schemas.microsoft.com/office/drawing/2014/main" val="3676915296"/>
                    </a:ext>
                  </a:extLst>
                </a:gridCol>
                <a:gridCol w="1350463">
                  <a:extLst>
                    <a:ext uri="{9D8B030D-6E8A-4147-A177-3AD203B41FA5}">
                      <a16:colId xmlns:a16="http://schemas.microsoft.com/office/drawing/2014/main" val="1134623233"/>
                    </a:ext>
                  </a:extLst>
                </a:gridCol>
                <a:gridCol w="1563992">
                  <a:extLst>
                    <a:ext uri="{9D8B030D-6E8A-4147-A177-3AD203B41FA5}">
                      <a16:colId xmlns:a16="http://schemas.microsoft.com/office/drawing/2014/main" val="2335385717"/>
                    </a:ext>
                  </a:extLst>
                </a:gridCol>
              </a:tblGrid>
              <a:tr h="3637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2018-19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106088"/>
                  </a:ext>
                </a:extLst>
              </a:tr>
              <a:tr h="436472">
                <a:tc>
                  <a:txBody>
                    <a:bodyPr/>
                    <a:lstStyle/>
                    <a:p>
                      <a:r>
                        <a:rPr lang="en-US" sz="1600" dirty="0"/>
                        <a:t>BARR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$277,500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$277,500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$200,000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$200,000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87823"/>
                  </a:ext>
                </a:extLst>
              </a:tr>
              <a:tr h="436472">
                <a:tc>
                  <a:txBody>
                    <a:bodyPr/>
                    <a:lstStyle/>
                    <a:p>
                      <a:r>
                        <a:rPr lang="en-US" sz="1600" dirty="0"/>
                        <a:t>Nellie Mae NH PACE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$295,000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$299,750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$299,750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154674"/>
                  </a:ext>
                </a:extLst>
              </a:tr>
              <a:tr h="436472">
                <a:tc>
                  <a:txBody>
                    <a:bodyPr/>
                    <a:lstStyle/>
                    <a:p>
                      <a:r>
                        <a:rPr lang="en-US" sz="1600" dirty="0"/>
                        <a:t>Hewlett NH PACE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$350,000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$350,000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749335"/>
                  </a:ext>
                </a:extLst>
              </a:tr>
              <a:tr h="436472">
                <a:tc>
                  <a:txBody>
                    <a:bodyPr/>
                    <a:lstStyle/>
                    <a:p>
                      <a:r>
                        <a:rPr lang="en-US" sz="1600" dirty="0"/>
                        <a:t>Hewlett 4 State Performance Assessment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807544"/>
                  </a:ext>
                </a:extLst>
              </a:tr>
              <a:tr h="4456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Hewlett Jobs For the Future Work Study Practices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950807"/>
                  </a:ext>
                </a:extLst>
              </a:tr>
              <a:tr h="503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Hewlett-Gates-NGLC Assessment for Learning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$575,000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395523"/>
                  </a:ext>
                </a:extLst>
              </a:tr>
              <a:tr h="394282">
                <a:tc>
                  <a:txBody>
                    <a:bodyPr/>
                    <a:lstStyle/>
                    <a:p>
                      <a:r>
                        <a:rPr lang="en-US" sz="1600" dirty="0"/>
                        <a:t>OGAP (On Going Assessment Project) K-5 Mathematics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$41,795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$34,838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1418546"/>
                  </a:ext>
                </a:extLst>
              </a:tr>
              <a:tr h="394282">
                <a:tc gridSpan="5">
                  <a:txBody>
                    <a:bodyPr/>
                    <a:lstStyle/>
                    <a:p>
                      <a:pPr algn="r"/>
                      <a:r>
                        <a:rPr lang="en-US" sz="1800" dirty="0"/>
                        <a:t>Total to Date = $3,851,133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51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45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D6DC4-CF20-4BBC-9D74-C9EE67E4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ABA75-DC05-4660-8E9A-F22E62F67F07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E65B3B-9798-404F-8198-610F59D8C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432" y="358777"/>
            <a:ext cx="7796103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42501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3C520-22CE-44EE-90A9-243F9A021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108" y="694762"/>
            <a:ext cx="6629001" cy="5300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Status of New Hampshire PACE</a:t>
            </a:r>
          </a:p>
        </p:txBody>
      </p:sp>
      <p:pic>
        <p:nvPicPr>
          <p:cNvPr id="4" name="Content Placeholder 4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F02D9BFC-895B-4A6F-B843-C776999A7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570" y="694762"/>
            <a:ext cx="3129093" cy="5636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609F4A-4F20-429C-A53D-3ABD4F2A275D}"/>
              </a:ext>
            </a:extLst>
          </p:cNvPr>
          <p:cNvSpPr txBox="1"/>
          <p:nvPr/>
        </p:nvSpPr>
        <p:spPr>
          <a:xfrm>
            <a:off x="4488109" y="1372356"/>
            <a:ext cx="66290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</a:pPr>
            <a:r>
              <a:rPr lang="en-US" sz="2400" dirty="0">
                <a:solidFill>
                  <a:srgbClr val="002060"/>
                </a:solidFill>
              </a:rPr>
              <a:t>Performance Assessment for Competency Education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25 Districts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13,461 Students participating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54 district leaders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58 teacher content leads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256 teacher task developers</a:t>
            </a:r>
          </a:p>
          <a:p>
            <a:pPr marL="457200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Tasks Developed and Validated </a:t>
            </a:r>
          </a:p>
          <a:p>
            <a:pPr marL="1371600" lvl="2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Math 30</a:t>
            </a:r>
          </a:p>
          <a:p>
            <a:pPr marL="1371600" lvl="2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ELA  30</a:t>
            </a:r>
          </a:p>
          <a:p>
            <a:pPr marL="1371600" lvl="2" indent="-457200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</a:rPr>
              <a:t>Science 24</a:t>
            </a:r>
          </a:p>
          <a:p>
            <a:pPr>
              <a:buClr>
                <a:srgbClr val="002060"/>
              </a:buClr>
            </a:pP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94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6A8B-EFBC-457C-982E-138E009F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22" y="523613"/>
            <a:ext cx="9638950" cy="659235"/>
          </a:xfrm>
        </p:spPr>
        <p:txBody>
          <a:bodyPr>
            <a:normAutofit fontScale="90000"/>
          </a:bodyPr>
          <a:lstStyle/>
          <a:p>
            <a:r>
              <a:rPr lang="en-US" dirty="0"/>
              <a:t>NHLI Programs and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52FD8-6EE0-44B7-9A61-DE17959DA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845" y="1321053"/>
            <a:ext cx="9739618" cy="4408708"/>
          </a:xfrm>
        </p:spPr>
        <p:txBody>
          <a:bodyPr/>
          <a:lstStyle/>
          <a:p>
            <a:r>
              <a:rPr lang="en-US" sz="2400" dirty="0"/>
              <a:t>School </a:t>
            </a:r>
            <a:r>
              <a:rPr lang="en-US" sz="2400" dirty="0" err="1"/>
              <a:t>ReTool</a:t>
            </a:r>
            <a:r>
              <a:rPr lang="en-US" sz="2400" dirty="0"/>
              <a:t>- School Administrator Support, Trainer</a:t>
            </a:r>
          </a:p>
          <a:p>
            <a:r>
              <a:rPr lang="en-US" sz="2400" dirty="0"/>
              <a:t>STEAM AHEAD- Stem Education, Fiscal Agent </a:t>
            </a:r>
          </a:p>
          <a:p>
            <a:r>
              <a:rPr lang="en-US" sz="2400" dirty="0"/>
              <a:t>Buck Institute Project Based Learning Manchester NH, partner</a:t>
            </a:r>
          </a:p>
          <a:p>
            <a:r>
              <a:rPr lang="en-US" sz="2400" dirty="0"/>
              <a:t>CEEDAR Teacher Support,  NHDOE partner</a:t>
            </a:r>
          </a:p>
          <a:p>
            <a:r>
              <a:rPr lang="en-US" sz="2400" dirty="0"/>
              <a:t>Competency-Based Education, Education Experts</a:t>
            </a:r>
          </a:p>
          <a:p>
            <a:r>
              <a:rPr lang="en-US" sz="2400" dirty="0"/>
              <a:t>Work Study Practices, Education Experts</a:t>
            </a:r>
          </a:p>
          <a:p>
            <a:r>
              <a:rPr lang="en-US" sz="2400" dirty="0"/>
              <a:t>System Change, Education Experts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68C331-788E-48C8-A429-9390CEDEE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944" y="1319151"/>
            <a:ext cx="2725033" cy="441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9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76A8B-EFBC-457C-982E-138E009F8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070" y="523613"/>
            <a:ext cx="9596868" cy="659235"/>
          </a:xfrm>
        </p:spPr>
        <p:txBody>
          <a:bodyPr>
            <a:normAutofit fontScale="90000"/>
          </a:bodyPr>
          <a:lstStyle/>
          <a:p>
            <a:r>
              <a:rPr lang="en-US" dirty="0"/>
              <a:t>Delivering on the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52FD8-6EE0-44B7-9A61-DE17959DA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380" y="1320973"/>
            <a:ext cx="9818558" cy="4408708"/>
          </a:xfrm>
        </p:spPr>
        <p:txBody>
          <a:bodyPr/>
          <a:lstStyle/>
          <a:p>
            <a:r>
              <a:rPr lang="en-US" sz="2000" dirty="0"/>
              <a:t>NHLI is engaged in program support and leadership in 39 school districts in New Hampshire</a:t>
            </a:r>
          </a:p>
          <a:p>
            <a:r>
              <a:rPr lang="en-US" sz="2000" dirty="0"/>
              <a:t>NHLI partners with the NHDOE for NHPACE promoting competency education and student performance</a:t>
            </a:r>
          </a:p>
          <a:p>
            <a:r>
              <a:rPr lang="en-US" sz="2000" dirty="0"/>
              <a:t>NHLI presented the NH State Science Competencies based on the Next Generation Science Standards working in collaboration with the NHDOE</a:t>
            </a:r>
          </a:p>
          <a:p>
            <a:r>
              <a:rPr lang="en-US" sz="2000" dirty="0"/>
              <a:t>NHLI is partnering with the BUCK Institute to support project-based learning</a:t>
            </a:r>
          </a:p>
          <a:p>
            <a:r>
              <a:rPr lang="en-US" sz="2000" dirty="0"/>
              <a:t>NHLI’s work with the Assessment for Learning grant is focused on personal learning pathways, learning progressions, student codesign in their learning, and student defense of learning K-12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2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13D5-07B8-402A-8C0C-41203F55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855719"/>
          </a:xfrm>
        </p:spPr>
        <p:txBody>
          <a:bodyPr/>
          <a:lstStyle/>
          <a:p>
            <a:r>
              <a:rPr lang="en-US" dirty="0"/>
              <a:t>NHCBE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27B00-332A-4D24-96A6-0C3D9B6D17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353" y="2638044"/>
            <a:ext cx="9387280" cy="3101983"/>
          </a:xfrm>
        </p:spPr>
        <p:txBody>
          <a:bodyPr/>
          <a:lstStyle/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120D0-D4F4-4322-A62B-F06C3E627E9B}"/>
              </a:ext>
            </a:extLst>
          </p:cNvPr>
          <p:cNvSpPr txBox="1"/>
          <p:nvPr/>
        </p:nvSpPr>
        <p:spPr>
          <a:xfrm>
            <a:off x="2416029" y="2298583"/>
            <a:ext cx="72061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Endorsement of our work and continued support of our mission</a:t>
            </a:r>
          </a:p>
        </p:txBody>
      </p:sp>
    </p:spTree>
    <p:extLst>
      <p:ext uri="{BB962C8B-B14F-4D97-AF65-F5344CB8AC3E}">
        <p14:creationId xmlns:p14="http://schemas.microsoft.com/office/powerpoint/2010/main" val="2611594277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11645</TotalTime>
  <Words>481</Words>
  <Application>Microsoft Office PowerPoint</Application>
  <PresentationFormat>Widescreen</PresentationFormat>
  <Paragraphs>88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Book Antiqua</vt:lpstr>
      <vt:lpstr>Brush Script MT</vt:lpstr>
      <vt:lpstr>Calibri</vt:lpstr>
      <vt:lpstr>Gill Sans MT</vt:lpstr>
      <vt:lpstr>Parcel</vt:lpstr>
      <vt:lpstr>July 26, 2018 Presentation NHCBE</vt:lpstr>
      <vt:lpstr>NHLI Board Members</vt:lpstr>
      <vt:lpstr>NH Learning Initiative</vt:lpstr>
      <vt:lpstr>NH Learning Initiative Grants </vt:lpstr>
      <vt:lpstr>PowerPoint Presentation</vt:lpstr>
      <vt:lpstr>Status of New Hampshire PACE</vt:lpstr>
      <vt:lpstr>NHLI Programs and roles</vt:lpstr>
      <vt:lpstr>Delivering on the promise</vt:lpstr>
      <vt:lpstr>NHCBE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PROCESS</dc:title>
  <dc:creator>Musedsmh</dc:creator>
  <cp:lastModifiedBy>Ellen Hume-Howard</cp:lastModifiedBy>
  <cp:revision>301</cp:revision>
  <cp:lastPrinted>2018-05-20T16:38:17Z</cp:lastPrinted>
  <dcterms:created xsi:type="dcterms:W3CDTF">2017-01-31T07:30:01Z</dcterms:created>
  <dcterms:modified xsi:type="dcterms:W3CDTF">2018-07-25T14:13:05Z</dcterms:modified>
</cp:coreProperties>
</file>