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7" r:id="rId3"/>
    <p:sldId id="263" r:id="rId4"/>
    <p:sldId id="282" r:id="rId5"/>
    <p:sldId id="314" r:id="rId6"/>
    <p:sldId id="313" r:id="rId7"/>
    <p:sldId id="309" r:id="rId8"/>
    <p:sldId id="312" r:id="rId9"/>
    <p:sldId id="308" r:id="rId10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6413" cy="467995"/>
          </a:xfrm>
          <a:prstGeom prst="rect">
            <a:avLst/>
          </a:prstGeom>
        </p:spPr>
        <p:txBody>
          <a:bodyPr vert="horz" lIns="92071" tIns="46036" rIns="92071" bIns="460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9062" y="1"/>
            <a:ext cx="3066413" cy="467995"/>
          </a:xfrm>
          <a:prstGeom prst="rect">
            <a:avLst/>
          </a:prstGeom>
        </p:spPr>
        <p:txBody>
          <a:bodyPr vert="horz" lIns="92071" tIns="46036" rIns="92071" bIns="46036" rtlCol="0"/>
          <a:lstStyle>
            <a:lvl1pPr algn="r">
              <a:defRPr sz="1200"/>
            </a:lvl1pPr>
          </a:lstStyle>
          <a:p>
            <a:fld id="{62DFEE96-5F32-48B9-B467-391A6F54AA8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485"/>
            <a:ext cx="3066413" cy="467995"/>
          </a:xfrm>
          <a:prstGeom prst="rect">
            <a:avLst/>
          </a:prstGeom>
        </p:spPr>
        <p:txBody>
          <a:bodyPr vert="horz" lIns="92071" tIns="46036" rIns="92071" bIns="460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9062" y="8893485"/>
            <a:ext cx="3066413" cy="467995"/>
          </a:xfrm>
          <a:prstGeom prst="rect">
            <a:avLst/>
          </a:prstGeom>
        </p:spPr>
        <p:txBody>
          <a:bodyPr vert="horz" lIns="92071" tIns="46036" rIns="92071" bIns="46036" rtlCol="0" anchor="b"/>
          <a:lstStyle>
            <a:lvl1pPr algn="r">
              <a:defRPr sz="1200"/>
            </a:lvl1pPr>
          </a:lstStyle>
          <a:p>
            <a:fld id="{39DF5CD1-9ACF-47EF-875D-BCC40B765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4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20" tIns="46960" rIns="93920" bIns="469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68154"/>
          </a:xfrm>
          <a:prstGeom prst="rect">
            <a:avLst/>
          </a:prstGeom>
        </p:spPr>
        <p:txBody>
          <a:bodyPr vert="horz" lIns="93920" tIns="46960" rIns="93920" bIns="46960" rtlCol="0"/>
          <a:lstStyle>
            <a:lvl1pPr algn="r">
              <a:defRPr sz="1200"/>
            </a:lvl1pPr>
          </a:lstStyle>
          <a:p>
            <a:fld id="{B07E984A-5AC5-4EFA-B2E0-1C63F448235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0" tIns="46960" rIns="93920" bIns="469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9" y="4447462"/>
            <a:ext cx="5661660" cy="4213384"/>
          </a:xfrm>
          <a:prstGeom prst="rect">
            <a:avLst/>
          </a:prstGeom>
        </p:spPr>
        <p:txBody>
          <a:bodyPr vert="horz" lIns="93920" tIns="46960" rIns="93920" bIns="469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20" tIns="46960" rIns="93920" bIns="469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3297"/>
            <a:ext cx="3066733" cy="468154"/>
          </a:xfrm>
          <a:prstGeom prst="rect">
            <a:avLst/>
          </a:prstGeom>
        </p:spPr>
        <p:txBody>
          <a:bodyPr vert="horz" lIns="93920" tIns="46960" rIns="93920" bIns="46960" rtlCol="0" anchor="b"/>
          <a:lstStyle>
            <a:lvl1pPr algn="r">
              <a:defRPr sz="1200"/>
            </a:lvl1pPr>
          </a:lstStyle>
          <a:p>
            <a:fld id="{800A8F97-6539-461D-B17C-4841F96BA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9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2NMYxJTPgc&amp;feature=player_embedded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8F97-6539-461D-B17C-4841F96BAD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2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8F97-6539-461D-B17C-4841F96BAD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8F97-6539-461D-B17C-4841F96BAD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7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8F97-6539-461D-B17C-4841F96BAD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3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435"/>
            <a:r>
              <a:rPr lang="en-US" u="sng" dirty="0">
                <a:hlinkClick r:id="rId3"/>
              </a:rPr>
              <a:t>http://www.youtube.com/watch?v=J2NMYxJTPgc&amp;feature=player_embedded</a:t>
            </a:r>
            <a:endParaRPr lang="en-US" u="sng" dirty="0"/>
          </a:p>
          <a:p>
            <a:pPr defTabSz="920435"/>
            <a:endParaRPr lang="en-US" u="sng" dirty="0"/>
          </a:p>
          <a:p>
            <a:pPr defTabSz="920435"/>
            <a:r>
              <a:rPr lang="en-US" dirty="0"/>
              <a:t>http://youtu.be/J2NMYxJTPgc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8F97-6539-461D-B17C-4841F96BAD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28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From case studies found on ACT’s website</a:t>
            </a:r>
            <a:r>
              <a:rPr lang="en-US" baseline="0" dirty="0" smtClean="0"/>
              <a:t> www.act.org/workforce/case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8F97-6539-461D-B17C-4841F96BAD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8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089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990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0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609600"/>
            <a:ext cx="17526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105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1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8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54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9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8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01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60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87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01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010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9197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9197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9197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9197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9197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9197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9197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9197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9197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J2NMYxJTPg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.org/workforce/ca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snh.edu/WorkReadyNH" TargetMode="External"/><Relationship Id="rId2" Type="http://schemas.openxmlformats.org/officeDocument/2006/relationships/hyperlink" Target="mailto:mfraser@ccsnh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hyperlink" Target="https://www.facebook.com/WorkReadyNH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" y="2743200"/>
            <a:ext cx="8991600" cy="1752600"/>
          </a:xfrm>
          <a:solidFill>
            <a:schemeClr val="bg1"/>
          </a:solidFill>
        </p:spPr>
        <p:txBody>
          <a:bodyPr/>
          <a:lstStyle/>
          <a:p>
            <a:r>
              <a:rPr lang="en-US" i="1" dirty="0" smtClean="0">
                <a:solidFill>
                  <a:srgbClr val="3A8226"/>
                </a:solidFill>
              </a:rPr>
              <a:t/>
            </a:r>
            <a:br>
              <a:rPr lang="en-US" i="1" dirty="0" smtClean="0">
                <a:solidFill>
                  <a:srgbClr val="3A8226"/>
                </a:solidFill>
              </a:rPr>
            </a:b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</a:rPr>
              <a:t>Preparing NH’s Workforce </a:t>
            </a:r>
            <a:br>
              <a:rPr lang="en-US" sz="36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</a:rPr>
              <a:t>for Success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800600"/>
            <a:ext cx="2286000" cy="18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543800" cy="609600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WorkReadyNH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1628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Tuition-free,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hard and soft skill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training,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and credentialing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meet the needs of job seekers, career builders, and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employers.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"/>
            <a:ext cx="1752600" cy="1389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419600"/>
            <a:ext cx="2590800" cy="1197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363">
            <a:off x="6347599" y="934959"/>
            <a:ext cx="1821265" cy="13648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11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239000" cy="7620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Soft Skills Training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643" y="1524000"/>
            <a:ext cx="83820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Simulated workplace environment (60 hours)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Interpersonal Skills &amp; Teamwork 		Integrity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Professional &amp; Personal Acceptability	Initiative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Dependability &amp; Reliability			Communications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Professional &amp; Personal Acceptability	Lifelong Learning</a:t>
            </a:r>
          </a:p>
          <a:p>
            <a:pPr marL="0" indent="0" algn="ctr">
              <a:buNone/>
            </a:pPr>
            <a:endParaRPr lang="en-US" sz="2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57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"/>
            <a:ext cx="1752600" cy="138914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6" y="3794918"/>
            <a:ext cx="258445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1800" y="43434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kern="0" dirty="0">
                <a:solidFill>
                  <a:schemeClr val="accent2">
                    <a:lumMod val="50000"/>
                  </a:schemeClr>
                </a:solidFill>
                <a:latin typeface="Lucida Bright" panose="02040602050505020304" pitchFamily="18" charset="0"/>
                <a:cs typeface="Arabic Typesetting" pitchFamily="66" charset="-78"/>
              </a:rPr>
              <a:t>“ Skills dealing with interviewing, positive thinking, conflict resolution and interpersonal skills have </a:t>
            </a:r>
            <a:r>
              <a:rPr lang="en-US" sz="1600" b="1" i="1" kern="0" dirty="0">
                <a:solidFill>
                  <a:schemeClr val="accent2">
                    <a:lumMod val="50000"/>
                  </a:schemeClr>
                </a:solidFill>
                <a:latin typeface="Lucida Bright" panose="02040602050505020304" pitchFamily="18" charset="0"/>
                <a:cs typeface="Arabic Typesetting" pitchFamily="66" charset="-78"/>
              </a:rPr>
              <a:t>changed my approach to meeting employers expectations</a:t>
            </a:r>
            <a:r>
              <a:rPr lang="en-US" sz="1600" i="1" kern="0" dirty="0" smtClean="0">
                <a:solidFill>
                  <a:schemeClr val="accent2">
                    <a:lumMod val="50000"/>
                  </a:schemeClr>
                </a:solidFill>
                <a:latin typeface="Lucida Bright" panose="02040602050505020304" pitchFamily="18" charset="0"/>
                <a:cs typeface="Arabic Typesetting" pitchFamily="66" charset="-78"/>
              </a:rPr>
              <a:t>.”</a:t>
            </a:r>
            <a:endParaRPr lang="en-US" sz="1600" i="1" kern="0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8611" y="6172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kern="0" dirty="0">
                <a:solidFill>
                  <a:schemeClr val="accent2">
                    <a:lumMod val="50000"/>
                  </a:schemeClr>
                </a:solidFill>
                <a:latin typeface="Lucida Bright" panose="02040602050505020304" pitchFamily="18" charset="0"/>
                <a:cs typeface="Arabic Typesetting" pitchFamily="66" charset="-78"/>
              </a:rPr>
              <a:t>“…I gained new confidence along with practical interpersonal skills that will carry with me for life.” </a:t>
            </a:r>
            <a:endParaRPr lang="en-US" sz="1400" i="1" kern="0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97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Essential Workplace Skills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447800" y="1390622"/>
            <a:ext cx="6324600" cy="458383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ACT KeyTrain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(Assessment &amp; Skill Building)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WorkKeys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(Credentialing)   </a:t>
            </a:r>
          </a:p>
          <a:p>
            <a:pPr marL="0" indent="0">
              <a:buNone/>
            </a:pP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Top Three Cognitive Skills*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Reading for Information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Applied Mathematics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Locating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Information</a:t>
            </a:r>
          </a:p>
          <a:p>
            <a:pPr marL="0" indent="0" algn="ctr">
              <a:buNone/>
            </a:pPr>
            <a:endParaRPr lang="en-US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National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Career Readiness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Certificate (NCRC)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48000"/>
            <a:ext cx="2209801" cy="582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"/>
            <a:ext cx="1752600" cy="1389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7822" y="4495800"/>
            <a:ext cx="5487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</a:rPr>
              <a:t>*skill requirements of 85</a:t>
            </a: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</a:rPr>
              <a:t>% of </a:t>
            </a:r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</a:rPr>
              <a:t>20,000 jobs in the most recent 5 years</a:t>
            </a:r>
            <a:endParaRPr lang="en-US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626212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ork ready?... Prove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National Career Readiness Certificate Levels</a:t>
            </a:r>
            <a:endParaRPr lang="en-US" dirty="0"/>
          </a:p>
        </p:txBody>
      </p:sp>
      <p:pic>
        <p:nvPicPr>
          <p:cNvPr id="4" name="Picture 2" descr="C:\Users\DBrough.SYSTEM\AppData\Local\Microsoft\Windows\Temporary Internet Files\Content.Outlook\K2NBYRZT\certificate_level_graphic_v4_06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600200"/>
            <a:ext cx="6934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1981200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1-7 scale</a:t>
            </a:r>
          </a:p>
          <a:p>
            <a:pPr algn="ctr"/>
            <a:r>
              <a:rPr lang="en-US" sz="900" dirty="0"/>
              <a:t>Level 1 &amp; 2 not work ready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1752599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Grads *     19% (296)        60% (937)           21% (321)         1%(7!)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2627531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-7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6234499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2">
                    <a:lumMod val="50000"/>
                  </a:schemeClr>
                </a:solidFill>
              </a:rPr>
              <a:t>WorkReadyNH Grads =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</a:rPr>
              <a:t>1,561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</a:rPr>
              <a:t>(as of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</a:rPr>
              <a:t>November 14,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</a:rPr>
              <a:t>2014), graduation rate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</a:rPr>
              <a:t>77%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67573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2209801" cy="582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"/>
            <a:ext cx="1752600" cy="1389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544" y="6324600"/>
            <a:ext cx="3667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</a:t>
            </a:r>
            <a:r>
              <a:rPr lang="en-US" sz="1400" dirty="0" smtClean="0"/>
              <a:t>ink address: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youtu.be/J2NMYxJTPgc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247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010400" cy="609600"/>
          </a:xfrm>
        </p:spPr>
        <p:txBody>
          <a:bodyPr/>
          <a:lstStyle/>
          <a:p>
            <a:r>
              <a:rPr lang="en-US" dirty="0" smtClean="0"/>
              <a:t>NCRC Benefit to Employers*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162800" cy="38100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Streamlined hiring process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Significant decrease in turnover rate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Better quality candidates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Reduction of costs related to hiring and training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Improved productivity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Better attendance rates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Decreased quality defects and deviations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6394898"/>
            <a:ext cx="594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 case </a:t>
            </a:r>
            <a:r>
              <a:rPr lang="en-US" sz="1400" dirty="0"/>
              <a:t>studies </a:t>
            </a:r>
            <a:r>
              <a:rPr lang="en-US" sz="1400" dirty="0" smtClean="0"/>
              <a:t>on </a:t>
            </a:r>
            <a:r>
              <a:rPr lang="en-US" sz="1400" dirty="0"/>
              <a:t>ACT’s website </a:t>
            </a:r>
            <a:r>
              <a:rPr lang="en-US" sz="1400" dirty="0" smtClean="0">
                <a:hlinkClick r:id="rId3"/>
              </a:rPr>
              <a:t>www.act.org/workforce/case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7"/>
            <a:ext cx="17557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633">
            <a:off x="6753996" y="1179320"/>
            <a:ext cx="20002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9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6477000" cy="39624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Employer awareness &amp; support of WorkReadyNH &amp; NCRC;</a:t>
            </a: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Working group to help determine value of NCRC assessment/credential and feasibility becoming a “Work Ready Community”;</a:t>
            </a: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Future of WorkReadyNH.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" y="0"/>
            <a:ext cx="1752600" cy="1389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255798"/>
            <a:ext cx="4853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Currently there are 21 ACT Work Ready States (Oct 2014)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156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53340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Mandy Fraser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WorkReadyNH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State-Wide Liaison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Community College System of NH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603) 230-3534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(603) 230-3500 ext. 7034</a:t>
            </a:r>
          </a:p>
          <a:p>
            <a:pPr marL="0" indent="0" algn="ctr">
              <a:buNone/>
            </a:pPr>
            <a:r>
              <a:rPr lang="en-US" sz="2000" u="sng" dirty="0">
                <a:solidFill>
                  <a:srgbClr val="00B050"/>
                </a:solidFill>
                <a:hlinkClick r:id="rId2"/>
              </a:rPr>
              <a:t>mfraser@ccsnh.edu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2000" u="sng" dirty="0">
                <a:solidFill>
                  <a:srgbClr val="00B050"/>
                </a:solidFill>
                <a:hlinkClick r:id="rId3"/>
              </a:rPr>
              <a:t>http://</a:t>
            </a:r>
            <a:r>
              <a:rPr lang="en-US" sz="2000" u="sng" dirty="0" smtClean="0">
                <a:solidFill>
                  <a:srgbClr val="00B050"/>
                </a:solidFill>
                <a:hlinkClick r:id="rId3"/>
              </a:rPr>
              <a:t>www.ccsnh.edu/WorkReadyNH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" y="0"/>
            <a:ext cx="1752600" cy="1389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5156875"/>
            <a:ext cx="446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https://www.facebook.com/WorkReadyNH</a:t>
            </a:r>
          </a:p>
        </p:txBody>
      </p:sp>
      <p:pic>
        <p:nvPicPr>
          <p:cNvPr id="1027" name="Picture 1" descr="Facebook Ic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8" y="5105400"/>
            <a:ext cx="472282" cy="47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7340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snh-template - 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ccsnh-template - 2</Template>
  <TotalTime>4570</TotalTime>
  <Words>336</Words>
  <Application>Microsoft Office PowerPoint</Application>
  <PresentationFormat>On-screen Show (4:3)</PresentationFormat>
  <Paragraphs>70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Arabic Typesetting</vt:lpstr>
      <vt:lpstr>Arial</vt:lpstr>
      <vt:lpstr>Calibri</vt:lpstr>
      <vt:lpstr>Lucida Bright</vt:lpstr>
      <vt:lpstr>ccsnh-template - 2</vt:lpstr>
      <vt:lpstr> Preparing NH’s Workforce  for Success</vt:lpstr>
      <vt:lpstr>WorkReadyNH</vt:lpstr>
      <vt:lpstr>Soft Skills Training</vt:lpstr>
      <vt:lpstr>Essential Workplace Skills</vt:lpstr>
      <vt:lpstr>National Career Readiness Certificate Levels</vt:lpstr>
      <vt:lpstr>The Big Picture</vt:lpstr>
      <vt:lpstr>NCRC Benefit to Employers*</vt:lpstr>
      <vt:lpstr>Next Steps</vt:lpstr>
      <vt:lpstr>For More Information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sreid</dc:creator>
  <cp:lastModifiedBy>Kathleen Gleason</cp:lastModifiedBy>
  <cp:revision>217</cp:revision>
  <cp:lastPrinted>2014-10-16T23:44:05Z</cp:lastPrinted>
  <dcterms:created xsi:type="dcterms:W3CDTF">2013-02-18T15:56:12Z</dcterms:created>
  <dcterms:modified xsi:type="dcterms:W3CDTF">2014-12-10T14:16:57Z</dcterms:modified>
</cp:coreProperties>
</file>