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3" r:id="rId2"/>
    <p:sldId id="256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626F"/>
    <a:srgbClr val="507D83"/>
    <a:srgbClr val="E5ECED"/>
    <a:srgbClr val="5F686E"/>
    <a:srgbClr val="6BA7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0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EFD4F-38ED-4B1B-B1DF-C347E0F2B0B8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671DE-8F7D-4105-8456-2A5A28126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7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9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7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5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9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2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4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1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6EF-1671-4BDF-9299-084C96A4F2ED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9D802-E782-46F1-B803-6A1227CDD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5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62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6075" y="4922837"/>
            <a:ext cx="3524250" cy="1838325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917861" y="817151"/>
            <a:ext cx="7308271" cy="2480649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900" dirty="0" smtClean="0">
              <a:solidFill>
                <a:schemeClr val="bg1"/>
              </a:solidFill>
            </a:endParaRPr>
          </a:p>
          <a:p>
            <a:pPr algn="ctr"/>
            <a:r>
              <a:rPr lang="en-US" sz="3900" dirty="0" smtClean="0">
                <a:solidFill>
                  <a:schemeClr val="bg1"/>
                </a:solidFill>
              </a:rPr>
              <a:t>Achieving </a:t>
            </a:r>
            <a:r>
              <a:rPr lang="en-US" sz="3900" dirty="0" smtClean="0">
                <a:solidFill>
                  <a:schemeClr val="bg1"/>
                </a:solidFill>
              </a:rPr>
              <a:t>65 x 25 </a:t>
            </a:r>
          </a:p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Strengthening the Pipeline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1839" y="3713399"/>
            <a:ext cx="3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June 22, </a:t>
            </a:r>
            <a:r>
              <a:rPr lang="en-US" dirty="0" smtClean="0">
                <a:solidFill>
                  <a:schemeClr val="bg1"/>
                </a:solidFill>
              </a:rPr>
              <a:t>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04830" y="4498330"/>
            <a:ext cx="6534339" cy="426755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Katie Merrow, Vice President of Community </a:t>
            </a:r>
            <a:r>
              <a:rPr lang="en-US" dirty="0" smtClean="0">
                <a:solidFill>
                  <a:schemeClr val="bg1"/>
                </a:solidFill>
              </a:rPr>
              <a:t>Impact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Dan </a:t>
            </a:r>
            <a:r>
              <a:rPr lang="en-US" dirty="0" err="1" smtClean="0">
                <a:solidFill>
                  <a:schemeClr val="bg1"/>
                </a:solidFill>
              </a:rPr>
              <a:t>Valone</a:t>
            </a:r>
            <a:r>
              <a:rPr lang="en-US" dirty="0" smtClean="0">
                <a:solidFill>
                  <a:schemeClr val="bg1"/>
                </a:solidFill>
              </a:rPr>
              <a:t>, Reaching Higher NH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Sara Colson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1305" y="581025"/>
            <a:ext cx="6901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THE WORKFORCE PIPELINE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0" y="2529316"/>
            <a:ext cx="7680961" cy="1452342"/>
            <a:chOff x="731520" y="2666476"/>
            <a:chExt cx="7680961" cy="1452342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1005840" y="3974885"/>
              <a:ext cx="7132320" cy="0"/>
            </a:xfrm>
            <a:prstGeom prst="straightConnector1">
              <a:avLst/>
            </a:prstGeom>
            <a:ln w="73025">
              <a:solidFill>
                <a:srgbClr val="6BA7AE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/>
          </p:nvGrpSpPr>
          <p:grpSpPr>
            <a:xfrm>
              <a:off x="731520" y="2666476"/>
              <a:ext cx="7680961" cy="1200329"/>
              <a:chOff x="922866" y="2669593"/>
              <a:chExt cx="10346269" cy="1200329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922866" y="3016620"/>
                <a:ext cx="22431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Early Childhood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797476" y="3201286"/>
                <a:ext cx="17224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K-12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013842" y="2669593"/>
                <a:ext cx="236728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Higher </a:t>
                </a:r>
                <a:r>
                  <a:rPr lang="en-US" sz="2400" b="1" dirty="0" smtClean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Education/</a:t>
                </a:r>
              </a:p>
              <a:p>
                <a:pPr algn="ctr"/>
                <a:r>
                  <a:rPr lang="en-US" sz="2400" b="1" dirty="0" smtClean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Workforce</a:t>
                </a:r>
                <a:endParaRPr lang="en-US" sz="2400" b="1" dirty="0">
                  <a:solidFill>
                    <a:srgbClr val="5F686E"/>
                  </a:solidFill>
                  <a:latin typeface="DINPro" panose="020B0504020101020102" pitchFamily="34" charset="0"/>
                  <a:cs typeface="DINPro" panose="020B0504020101020102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8627826" y="3016620"/>
                <a:ext cx="26413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Workforce </a:t>
                </a:r>
              </a:p>
              <a:p>
                <a:pPr algn="ctr"/>
                <a:r>
                  <a:rPr lang="en-US" sz="2400" b="1" dirty="0">
                    <a:solidFill>
                      <a:srgbClr val="5F686E"/>
                    </a:solidFill>
                    <a:latin typeface="DINPro" panose="020B0504020101020102" pitchFamily="34" charset="0"/>
                    <a:cs typeface="DINPro" panose="020B0504020101020102" pitchFamily="34" charset="0"/>
                  </a:rPr>
                  <a:t>Training</a:t>
                </a: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1427013" y="3844498"/>
              <a:ext cx="274320" cy="274320"/>
            </a:xfrm>
            <a:prstGeom prst="ellipse">
              <a:avLst/>
            </a:prstGeom>
            <a:solidFill>
              <a:srgbClr val="5F68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5F686E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3367607" y="3844498"/>
              <a:ext cx="274320" cy="274320"/>
            </a:xfrm>
            <a:prstGeom prst="ellipse">
              <a:avLst/>
            </a:prstGeom>
            <a:solidFill>
              <a:srgbClr val="5F68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262514" y="3844498"/>
              <a:ext cx="274320" cy="274320"/>
            </a:xfrm>
            <a:prstGeom prst="ellipse">
              <a:avLst/>
            </a:prstGeom>
            <a:solidFill>
              <a:srgbClr val="5F68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294881" y="3844498"/>
              <a:ext cx="274320" cy="274320"/>
            </a:xfrm>
            <a:prstGeom prst="ellipse">
              <a:avLst/>
            </a:prstGeom>
            <a:solidFill>
              <a:srgbClr val="5F68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457784" y="2930098"/>
            <a:ext cx="1670269" cy="1554480"/>
            <a:chOff x="7361261" y="3347807"/>
            <a:chExt cx="1670269" cy="1554480"/>
          </a:xfrm>
        </p:grpSpPr>
        <p:sp>
          <p:nvSpPr>
            <p:cNvPr id="24" name="Oval 23"/>
            <p:cNvSpPr/>
            <p:nvPr/>
          </p:nvSpPr>
          <p:spPr>
            <a:xfrm>
              <a:off x="7419156" y="3347807"/>
              <a:ext cx="1554480" cy="1554480"/>
            </a:xfrm>
            <a:prstGeom prst="ellipse">
              <a:avLst/>
            </a:prstGeom>
            <a:solidFill>
              <a:srgbClr val="5F68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61261" y="3615588"/>
              <a:ext cx="16702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DINPro" panose="020B0504020101020102" pitchFamily="34" charset="0"/>
                  <a:cs typeface="DINPro" panose="020B0504020101020102" pitchFamily="34" charset="0"/>
                </a:rPr>
                <a:t>NH’s</a:t>
              </a: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DINPro" panose="020B0504020101020102" pitchFamily="34" charset="0"/>
                  <a:cs typeface="DINPro" panose="020B0504020101020102" pitchFamily="34" charset="0"/>
                </a:rPr>
                <a:t>Workforce</a:t>
              </a:r>
              <a:endParaRPr lang="en-US" sz="2400" b="1" dirty="0">
                <a:solidFill>
                  <a:schemeClr val="bg1"/>
                </a:solidFill>
                <a:latin typeface="DINPro" panose="020B0504020101020102" pitchFamily="34" charset="0"/>
                <a:cs typeface="DINPro" panose="020B0504020101020102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88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1305" y="581025"/>
            <a:ext cx="690139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Increasing College and Career Readiness</a:t>
            </a:r>
          </a:p>
          <a:p>
            <a:pPr algn="ctr"/>
            <a:endParaRPr lang="en-US" sz="3600" b="1" dirty="0">
              <a:solidFill>
                <a:srgbClr val="6BA7AE"/>
              </a:solidFill>
              <a:latin typeface="DINPro" panose="020B0504020101020102" pitchFamily="34" charset="0"/>
              <a:cs typeface="DINPro" panose="020B0504020101020102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Strengthen local efforts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Connect to statewide efforts and pathways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Amplify business voice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rgbClr val="6BA7AE"/>
                </a:solidFill>
                <a:latin typeface="DINPro" panose="020B0504020101020102" pitchFamily="34" charset="0"/>
                <a:cs typeface="DINPro" panose="020B0504020101020102" pitchFamily="34" charset="0"/>
              </a:rPr>
              <a:t>Letters of support</a:t>
            </a:r>
            <a:endParaRPr lang="en-US" sz="3600" b="1" dirty="0" smtClean="0">
              <a:solidFill>
                <a:srgbClr val="6BA7AE"/>
              </a:solidFill>
              <a:latin typeface="DINPro" panose="020B0504020101020102" pitchFamily="34" charset="0"/>
              <a:cs typeface="DINPro" panose="020B0504020101020102" pitchFamily="34" charset="0"/>
            </a:endParaRPr>
          </a:p>
          <a:p>
            <a:endParaRPr lang="en-US" sz="3600" b="1" dirty="0" smtClean="0">
              <a:solidFill>
                <a:srgbClr val="6BA7AE"/>
              </a:solidFill>
              <a:latin typeface="DINPro" panose="020B0504020101020102" pitchFamily="34" charset="0"/>
              <a:cs typeface="DINPro" panose="020B0504020101020102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solidFill>
                <a:srgbClr val="6BA7AE"/>
              </a:solidFill>
              <a:latin typeface="DINPro" panose="020B0504020101020102" pitchFamily="34" charset="0"/>
              <a:cs typeface="DINPro" panose="020B050402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12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61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DINPro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Kierstead</dc:creator>
  <cp:lastModifiedBy>Katie Merrow</cp:lastModifiedBy>
  <cp:revision>27</cp:revision>
  <cp:lastPrinted>2017-06-22T16:49:21Z</cp:lastPrinted>
  <dcterms:created xsi:type="dcterms:W3CDTF">2017-01-05T21:52:42Z</dcterms:created>
  <dcterms:modified xsi:type="dcterms:W3CDTF">2017-06-22T16:51:28Z</dcterms:modified>
</cp:coreProperties>
</file>