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261" r:id="rId3"/>
    <p:sldId id="257" r:id="rId4"/>
    <p:sldId id="258" r:id="rId5"/>
    <p:sldId id="259" r:id="rId6"/>
    <p:sldId id="260" r:id="rId7"/>
    <p:sldId id="262" r:id="rId8"/>
    <p:sldId id="263"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66" d="100"/>
          <a:sy n="66" d="100"/>
        </p:scale>
        <p:origin x="102"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8EA1A3-AA56-4AE2-AA65-F3221D3A1D1A}" type="datetimeFigureOut">
              <a:rPr lang="en-US" smtClean="0"/>
              <a:t>4/5/2018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D21A9A4-D358-49FC-AA08-DA86362F0761}" type="slidenum">
              <a:rPr lang="en-US" smtClean="0"/>
              <a:t>‹#›</a:t>
            </a:fld>
            <a:endParaRPr lang="en-US"/>
          </a:p>
        </p:txBody>
      </p:sp>
    </p:spTree>
    <p:extLst>
      <p:ext uri="{BB962C8B-B14F-4D97-AF65-F5344CB8AC3E}">
        <p14:creationId xmlns:p14="http://schemas.microsoft.com/office/powerpoint/2010/main" val="21227736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816E74-88E6-48BC-A766-F81F90157C39}"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426116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16E74-88E6-48BC-A766-F81F90157C39}"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409545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16E74-88E6-48BC-A766-F81F90157C39}"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258607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16E74-88E6-48BC-A766-F81F90157C39}"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10124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16E74-88E6-48BC-A766-F81F90157C39}"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146180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816E74-88E6-48BC-A766-F81F90157C39}"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144878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816E74-88E6-48BC-A766-F81F90157C39}"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196072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16E74-88E6-48BC-A766-F81F90157C39}"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203735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16E74-88E6-48BC-A766-F81F90157C39}"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258321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16E74-88E6-48BC-A766-F81F90157C39}"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241857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816E74-88E6-48BC-A766-F81F90157C39}"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962CD-90F0-4D9A-B4D0-D3120190A142}" type="slidenum">
              <a:rPr lang="en-US" smtClean="0"/>
              <a:t>‹#›</a:t>
            </a:fld>
            <a:endParaRPr lang="en-US"/>
          </a:p>
        </p:txBody>
      </p:sp>
    </p:spTree>
    <p:extLst>
      <p:ext uri="{BB962C8B-B14F-4D97-AF65-F5344CB8AC3E}">
        <p14:creationId xmlns:p14="http://schemas.microsoft.com/office/powerpoint/2010/main" val="386310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16E74-88E6-48BC-A766-F81F90157C39}"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962CD-90F0-4D9A-B4D0-D3120190A142}" type="slidenum">
              <a:rPr lang="en-US" smtClean="0"/>
              <a:t>‹#›</a:t>
            </a:fld>
            <a:endParaRPr lang="en-US"/>
          </a:p>
        </p:txBody>
      </p:sp>
    </p:spTree>
    <p:extLst>
      <p:ext uri="{BB962C8B-B14F-4D97-AF65-F5344CB8AC3E}">
        <p14:creationId xmlns:p14="http://schemas.microsoft.com/office/powerpoint/2010/main" val="352862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9" y="275771"/>
            <a:ext cx="11524342" cy="1303792"/>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b="1" dirty="0"/>
              <a:t>Report: N.H. High School Diploma Falls Short </a:t>
            </a:r>
            <a:r>
              <a:rPr lang="en-US" sz="4000" b="1" dirty="0" smtClean="0"/>
              <a:t/>
            </a:r>
            <a:br>
              <a:rPr lang="en-US" sz="4000" b="1" dirty="0" smtClean="0"/>
            </a:br>
            <a:r>
              <a:rPr lang="en-US" sz="4000" b="1" dirty="0" smtClean="0"/>
              <a:t>of </a:t>
            </a:r>
            <a:r>
              <a:rPr lang="en-US" sz="4000" b="1" dirty="0"/>
              <a:t>College Entrance Requirements</a:t>
            </a:r>
            <a:endParaRPr lang="en-US" sz="4000" dirty="0"/>
          </a:p>
        </p:txBody>
      </p:sp>
      <p:sp>
        <p:nvSpPr>
          <p:cNvPr id="6" name="Rectangle 5"/>
          <p:cNvSpPr/>
          <p:nvPr/>
        </p:nvSpPr>
        <p:spPr>
          <a:xfrm>
            <a:off x="333829" y="1880850"/>
            <a:ext cx="11524342" cy="3385542"/>
          </a:xfrm>
          <a:prstGeom prst="rect">
            <a:avLst/>
          </a:prstGeom>
        </p:spPr>
        <p:txBody>
          <a:bodyPr wrap="square">
            <a:spAutoFit/>
          </a:bodyPr>
          <a:lstStyle/>
          <a:p>
            <a:r>
              <a:rPr lang="en-US" sz="2800" dirty="0" smtClean="0">
                <a:effectLst/>
                <a:latin typeface="Helvetica" panose="020B0604020202020204" pitchFamily="34" charset="0"/>
              </a:rPr>
              <a:t>A </a:t>
            </a:r>
            <a:r>
              <a:rPr lang="en-US" sz="2800" u="none" strike="noStrike" dirty="0" smtClean="0">
                <a:effectLst/>
                <a:latin typeface="Helvetica" panose="020B0604020202020204" pitchFamily="34" charset="0"/>
              </a:rPr>
              <a:t>new national study</a:t>
            </a:r>
            <a:r>
              <a:rPr lang="en-US" sz="2800" dirty="0" smtClean="0">
                <a:effectLst/>
                <a:latin typeface="Helvetica" panose="020B0604020202020204" pitchFamily="34" charset="0"/>
              </a:rPr>
              <a:t> finds high school graduation requirements in New Hampshire don’t align with criteria for college admissions.</a:t>
            </a:r>
          </a:p>
          <a:p>
            <a:endParaRPr lang="en-US" sz="2800" dirty="0" smtClean="0">
              <a:effectLst/>
              <a:latin typeface="Helvetica" panose="020B0604020202020204" pitchFamily="34" charset="0"/>
            </a:endParaRPr>
          </a:p>
          <a:p>
            <a:r>
              <a:rPr lang="en-US" sz="2800" b="1" dirty="0" smtClean="0">
                <a:effectLst/>
                <a:latin typeface="Helvetica" panose="020B0604020202020204" pitchFamily="34" charset="0"/>
              </a:rPr>
              <a:t>The research from the Center for American Progress finds that in many states, including New Hampshire, there’s a gap between what is required to graduate from high school and what is required to start at the local public university.</a:t>
            </a:r>
          </a:p>
          <a:p>
            <a:endParaRPr lang="en-US" dirty="0" smtClean="0">
              <a:effectLst/>
              <a:latin typeface="Helvetica" panose="020B0604020202020204" pitchFamily="34" charset="0"/>
            </a:endParaRPr>
          </a:p>
        </p:txBody>
      </p:sp>
      <p:sp>
        <p:nvSpPr>
          <p:cNvPr id="7" name="TextBox 6"/>
          <p:cNvSpPr txBox="1"/>
          <p:nvPr/>
        </p:nvSpPr>
        <p:spPr>
          <a:xfrm>
            <a:off x="8274885" y="5259040"/>
            <a:ext cx="3019224" cy="369332"/>
          </a:xfrm>
          <a:prstGeom prst="rect">
            <a:avLst/>
          </a:prstGeom>
          <a:noFill/>
        </p:spPr>
        <p:txBody>
          <a:bodyPr wrap="none" rtlCol="0">
            <a:spAutoFit/>
          </a:bodyPr>
          <a:lstStyle/>
          <a:p>
            <a:r>
              <a:rPr lang="en-US" dirty="0" smtClean="0"/>
              <a:t>- By Jason Moon, April 2, 2018</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274" y="5266392"/>
            <a:ext cx="4128126" cy="1161035"/>
          </a:xfrm>
          <a:prstGeom prst="rect">
            <a:avLst/>
          </a:prstGeom>
        </p:spPr>
      </p:pic>
    </p:spTree>
    <p:extLst>
      <p:ext uri="{BB962C8B-B14F-4D97-AF65-F5344CB8AC3E}">
        <p14:creationId xmlns:p14="http://schemas.microsoft.com/office/powerpoint/2010/main" val="159564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9" y="275771"/>
            <a:ext cx="11524342" cy="1303792"/>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b="1" dirty="0"/>
              <a:t>Report: N.H. High School Diploma Falls Short </a:t>
            </a:r>
            <a:r>
              <a:rPr lang="en-US" sz="4000" b="1" dirty="0" smtClean="0"/>
              <a:t/>
            </a:r>
            <a:br>
              <a:rPr lang="en-US" sz="4000" b="1" dirty="0" smtClean="0"/>
            </a:br>
            <a:r>
              <a:rPr lang="en-US" sz="4000" b="1" dirty="0" smtClean="0"/>
              <a:t>of </a:t>
            </a:r>
            <a:r>
              <a:rPr lang="en-US" sz="4000" b="1" dirty="0"/>
              <a:t>College Entrance Requirements</a:t>
            </a:r>
            <a:endParaRPr lang="en-US" sz="4000" dirty="0"/>
          </a:p>
        </p:txBody>
      </p:sp>
      <p:sp>
        <p:nvSpPr>
          <p:cNvPr id="6" name="Rectangle 5"/>
          <p:cNvSpPr/>
          <p:nvPr/>
        </p:nvSpPr>
        <p:spPr>
          <a:xfrm>
            <a:off x="333829" y="1880850"/>
            <a:ext cx="11524342" cy="3416320"/>
          </a:xfrm>
          <a:prstGeom prst="rect">
            <a:avLst/>
          </a:prstGeom>
        </p:spPr>
        <p:txBody>
          <a:bodyPr wrap="square">
            <a:spAutoFit/>
          </a:bodyPr>
          <a:lstStyle/>
          <a:p>
            <a:r>
              <a:rPr lang="en-US" sz="2400" dirty="0" smtClean="0">
                <a:effectLst/>
                <a:latin typeface="Helvetica" panose="020B0604020202020204" pitchFamily="34" charset="0"/>
              </a:rPr>
              <a:t>In New Hampshire, the report shows that for science, social studies, and foreign language, high school students aren’t required to take as many courses or the right types of courses to match the </a:t>
            </a:r>
            <a:r>
              <a:rPr lang="en-US" sz="2400" u="none" strike="noStrike" dirty="0" smtClean="0">
                <a:effectLst/>
                <a:latin typeface="Helvetica" panose="020B0604020202020204" pitchFamily="34" charset="0"/>
              </a:rPr>
              <a:t>admissions criteria</a:t>
            </a:r>
            <a:r>
              <a:rPr lang="en-US" sz="2400" dirty="0" smtClean="0">
                <a:effectLst/>
                <a:latin typeface="Helvetica" panose="020B0604020202020204" pitchFamily="34" charset="0"/>
              </a:rPr>
              <a:t> at the University of New Hampshire.</a:t>
            </a:r>
          </a:p>
          <a:p>
            <a:endParaRPr lang="en-US" sz="2400" dirty="0" smtClean="0">
              <a:effectLst/>
              <a:latin typeface="Helvetica" panose="020B0604020202020204" pitchFamily="34" charset="0"/>
            </a:endParaRPr>
          </a:p>
          <a:p>
            <a:r>
              <a:rPr lang="en-US" sz="2400" dirty="0" smtClean="0">
                <a:effectLst/>
                <a:latin typeface="Helvetica" panose="020B0604020202020204" pitchFamily="34" charset="0"/>
              </a:rPr>
              <a:t>Students who apply to college without meeting those criteria may be required to take remedial coursework. The report says that can impact low-income students especially, who may not have the resources to pay for classes to make up for what they didn't learn in high school.</a:t>
            </a:r>
            <a:endParaRPr lang="en-US" sz="2400" dirty="0">
              <a:effectLst/>
              <a:latin typeface="Helvetica" panose="020B0604020202020204" pitchFamily="34" charset="0"/>
            </a:endParaRPr>
          </a:p>
        </p:txBody>
      </p:sp>
      <p:sp>
        <p:nvSpPr>
          <p:cNvPr id="7" name="TextBox 6"/>
          <p:cNvSpPr txBox="1"/>
          <p:nvPr/>
        </p:nvSpPr>
        <p:spPr>
          <a:xfrm>
            <a:off x="8550657" y="5897628"/>
            <a:ext cx="3019224" cy="369332"/>
          </a:xfrm>
          <a:prstGeom prst="rect">
            <a:avLst/>
          </a:prstGeom>
          <a:noFill/>
        </p:spPr>
        <p:txBody>
          <a:bodyPr wrap="none" rtlCol="0">
            <a:spAutoFit/>
          </a:bodyPr>
          <a:lstStyle/>
          <a:p>
            <a:r>
              <a:rPr lang="en-US" dirty="0" smtClean="0"/>
              <a:t>- By Jason Moon, April 2, 2018</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342" y="5598457"/>
            <a:ext cx="2859315" cy="804182"/>
          </a:xfrm>
          <a:prstGeom prst="rect">
            <a:avLst/>
          </a:prstGeom>
        </p:spPr>
      </p:pic>
    </p:spTree>
    <p:extLst>
      <p:ext uri="{BB962C8B-B14F-4D97-AF65-F5344CB8AC3E}">
        <p14:creationId xmlns:p14="http://schemas.microsoft.com/office/powerpoint/2010/main" val="221515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9" y="435429"/>
            <a:ext cx="11524342" cy="824819"/>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b="1" dirty="0" smtClean="0"/>
              <a:t>Strategies to Prepare Today’s </a:t>
            </a:r>
            <a:r>
              <a:rPr lang="en-US" sz="4000" b="1" dirty="0" smtClean="0"/>
              <a:t>High School Students</a:t>
            </a:r>
            <a:endParaRPr lang="en-US" sz="4000" dirty="0"/>
          </a:p>
        </p:txBody>
      </p:sp>
      <p:sp>
        <p:nvSpPr>
          <p:cNvPr id="6" name="Rectangle 5"/>
          <p:cNvSpPr/>
          <p:nvPr/>
        </p:nvSpPr>
        <p:spPr>
          <a:xfrm>
            <a:off x="1016000" y="1459941"/>
            <a:ext cx="6574971" cy="5355312"/>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dirty="0" smtClean="0">
                <a:effectLst/>
                <a:latin typeface="Helvetica" panose="020B0604020202020204" pitchFamily="34" charset="0"/>
              </a:rPr>
              <a:t>New Hampshire Scholars</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GEAR UP New Hampshire</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Dual Enrollment</a:t>
            </a:r>
          </a:p>
          <a:p>
            <a:pPr marL="800100" lvl="1" indent="-342900">
              <a:lnSpc>
                <a:spcPct val="150000"/>
              </a:lnSpc>
              <a:buFont typeface="Wingdings" panose="05000000000000000000" pitchFamily="2" charset="2"/>
              <a:buChar char="Ø"/>
            </a:pPr>
            <a:r>
              <a:rPr lang="en-US" sz="2400" dirty="0" smtClean="0">
                <a:latin typeface="Helvetica" panose="020B0604020202020204" pitchFamily="34" charset="0"/>
              </a:rPr>
              <a:t>Running Start and </a:t>
            </a:r>
            <a:r>
              <a:rPr lang="en-US" sz="2400" dirty="0" err="1" smtClean="0">
                <a:latin typeface="Helvetica" panose="020B0604020202020204" pitchFamily="34" charset="0"/>
              </a:rPr>
              <a:t>eStart</a:t>
            </a:r>
            <a:endParaRPr lang="en-US" sz="2400" dirty="0" smtClean="0">
              <a:latin typeface="Helvetica" panose="020B0604020202020204" pitchFamily="34" charset="0"/>
            </a:endParaRP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Early College</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First Robotics</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Extended Learning </a:t>
            </a:r>
            <a:r>
              <a:rPr lang="en-US" sz="2400" dirty="0" smtClean="0">
                <a:latin typeface="Helvetica" panose="020B0604020202020204" pitchFamily="34" charset="0"/>
              </a:rPr>
              <a:t>Opportunities</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STEAM Ahead</a:t>
            </a:r>
            <a:endParaRPr lang="en-US" sz="2400" dirty="0" smtClean="0">
              <a:latin typeface="Helvetica" panose="020B0604020202020204" pitchFamily="34" charset="0"/>
            </a:endParaRP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And Others</a:t>
            </a:r>
            <a:endParaRPr lang="en-US" dirty="0" smtClean="0">
              <a:latin typeface="Helvetica" panose="020B0604020202020204" pitchFamily="34" charset="0"/>
            </a:endParaRPr>
          </a:p>
          <a:p>
            <a:pPr marL="285750" indent="-285750">
              <a:buFont typeface="Arial" panose="020B0604020202020204" pitchFamily="34" charset="0"/>
              <a:buChar char="•"/>
            </a:pPr>
            <a:endParaRPr lang="en-US" dirty="0">
              <a:effectLst/>
              <a:latin typeface="Helvetica"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190" y="2714171"/>
            <a:ext cx="4057952" cy="243477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0667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9" y="435429"/>
            <a:ext cx="11524342" cy="824819"/>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b="1" dirty="0" smtClean="0"/>
              <a:t>You Usually Get What You Expect</a:t>
            </a:r>
            <a:endParaRPr lang="en-US" sz="4000" dirty="0"/>
          </a:p>
        </p:txBody>
      </p:sp>
      <p:sp>
        <p:nvSpPr>
          <p:cNvPr id="7" name="Rectangle 6"/>
          <p:cNvSpPr/>
          <p:nvPr/>
        </p:nvSpPr>
        <p:spPr>
          <a:xfrm>
            <a:off x="914400" y="2226108"/>
            <a:ext cx="6574971" cy="577850"/>
          </a:xfrm>
          <a:prstGeom prst="rect">
            <a:avLst/>
          </a:prstGeom>
        </p:spPr>
        <p:txBody>
          <a:bodyPr wrap="square">
            <a:spAutoFit/>
          </a:bodyPr>
          <a:lstStyle/>
          <a:p>
            <a:pPr>
              <a:lnSpc>
                <a:spcPct val="150000"/>
              </a:lnSpc>
            </a:pPr>
            <a:endParaRPr lang="en-US" sz="2400" dirty="0" smtClean="0">
              <a:latin typeface="Helvetica" panose="020B0604020202020204" pitchFamily="34" charset="0"/>
            </a:endParaRPr>
          </a:p>
        </p:txBody>
      </p:sp>
      <p:sp>
        <p:nvSpPr>
          <p:cNvPr id="8" name="Rectangle 7"/>
          <p:cNvSpPr/>
          <p:nvPr/>
        </p:nvSpPr>
        <p:spPr>
          <a:xfrm>
            <a:off x="747485" y="1692165"/>
            <a:ext cx="10697029" cy="3139321"/>
          </a:xfrm>
          <a:prstGeom prst="rect">
            <a:avLst/>
          </a:prstGeom>
        </p:spPr>
        <p:txBody>
          <a:bodyPr wrap="square">
            <a:spAutoFit/>
          </a:bodyPr>
          <a:lstStyle/>
          <a:p>
            <a:pPr algn="ctr">
              <a:lnSpc>
                <a:spcPct val="150000"/>
              </a:lnSpc>
            </a:pPr>
            <a:r>
              <a:rPr lang="en-US" sz="2400" dirty="0" smtClean="0">
                <a:latin typeface="Helvetica" panose="020B0604020202020204" pitchFamily="34" charset="0"/>
              </a:rPr>
              <a:t>“National surveys indicate that students want to </a:t>
            </a:r>
            <a:br>
              <a:rPr lang="en-US" sz="2400" dirty="0" smtClean="0">
                <a:latin typeface="Helvetica" panose="020B0604020202020204" pitchFamily="34" charset="0"/>
              </a:rPr>
            </a:br>
            <a:r>
              <a:rPr lang="en-US" sz="2400" dirty="0" smtClean="0">
                <a:latin typeface="Helvetica" panose="020B0604020202020204" pitchFamily="34" charset="0"/>
              </a:rPr>
              <a:t>work harder and be challenged in high school.  </a:t>
            </a:r>
          </a:p>
          <a:p>
            <a:pPr algn="ctr">
              <a:lnSpc>
                <a:spcPct val="150000"/>
              </a:lnSpc>
            </a:pPr>
            <a:r>
              <a:rPr lang="en-US" sz="2400" dirty="0" smtClean="0">
                <a:latin typeface="Helvetica" panose="020B0604020202020204" pitchFamily="34" charset="0"/>
              </a:rPr>
              <a:t>88% of students say they would work harder if their </a:t>
            </a:r>
          </a:p>
          <a:p>
            <a:pPr algn="ctr">
              <a:lnSpc>
                <a:spcPct val="150000"/>
              </a:lnSpc>
            </a:pPr>
            <a:r>
              <a:rPr lang="en-US" sz="2400" dirty="0" smtClean="0">
                <a:latin typeface="Helvetica" panose="020B0604020202020204" pitchFamily="34" charset="0"/>
              </a:rPr>
              <a:t>high school demanded more of them, </a:t>
            </a:r>
          </a:p>
          <a:p>
            <a:pPr algn="ctr">
              <a:lnSpc>
                <a:spcPct val="150000"/>
              </a:lnSpc>
            </a:pPr>
            <a:r>
              <a:rPr lang="en-US" sz="2400" dirty="0" smtClean="0">
                <a:latin typeface="Helvetica" panose="020B0604020202020204" pitchFamily="34" charset="0"/>
              </a:rPr>
              <a:t>set higher standards and raised expectations.”</a:t>
            </a:r>
            <a:endParaRPr lang="en-US" dirty="0" smtClean="0">
              <a:latin typeface="Helvetica" panose="020B0604020202020204" pitchFamily="34" charset="0"/>
            </a:endParaRPr>
          </a:p>
          <a:p>
            <a:pPr marL="285750" indent="-285750">
              <a:buFont typeface="Arial" panose="020B0604020202020204" pitchFamily="34" charset="0"/>
              <a:buChar char="•"/>
            </a:pPr>
            <a:endParaRPr lang="en-US" dirty="0">
              <a:effectLst/>
              <a:latin typeface="Helvetica"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631" y="4976628"/>
            <a:ext cx="4000736" cy="1351600"/>
          </a:xfrm>
          <a:prstGeom prst="rect">
            <a:avLst/>
          </a:prstGeom>
        </p:spPr>
      </p:pic>
    </p:spTree>
    <p:extLst>
      <p:ext uri="{BB962C8B-B14F-4D97-AF65-F5344CB8AC3E}">
        <p14:creationId xmlns:p14="http://schemas.microsoft.com/office/powerpoint/2010/main" val="306055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9" y="435429"/>
            <a:ext cx="11524342" cy="824819"/>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b="1" dirty="0" smtClean="0"/>
              <a:t>New Hampshire Scholars</a:t>
            </a:r>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7628" y="2220686"/>
            <a:ext cx="3175000" cy="3175000"/>
          </a:xfrm>
          <a:prstGeom prst="rect">
            <a:avLst/>
          </a:prstGeom>
        </p:spPr>
      </p:pic>
      <p:sp>
        <p:nvSpPr>
          <p:cNvPr id="7" name="Rectangle 6"/>
          <p:cNvSpPr/>
          <p:nvPr/>
        </p:nvSpPr>
        <p:spPr>
          <a:xfrm>
            <a:off x="841829" y="2467428"/>
            <a:ext cx="6574971" cy="2308324"/>
          </a:xfrm>
          <a:prstGeom prst="rect">
            <a:avLst/>
          </a:prstGeom>
        </p:spPr>
        <p:txBody>
          <a:bodyPr wrap="square">
            <a:spAutoFit/>
          </a:bodyPr>
          <a:lstStyle/>
          <a:p>
            <a:pPr>
              <a:lnSpc>
                <a:spcPct val="150000"/>
              </a:lnSpc>
            </a:pPr>
            <a:r>
              <a:rPr lang="en-US" sz="2400" dirty="0" smtClean="0">
                <a:latin typeface="Helvetica" panose="020B0604020202020204" pitchFamily="34" charset="0"/>
              </a:rPr>
              <a:t>NH Scholars Core Course of Study essentially mirrors many of New Hampshire’s higher education admission criteria including the University of New Hampshire.</a:t>
            </a:r>
          </a:p>
        </p:txBody>
      </p:sp>
    </p:spTree>
    <p:extLst>
      <p:ext uri="{BB962C8B-B14F-4D97-AF65-F5344CB8AC3E}">
        <p14:creationId xmlns:p14="http://schemas.microsoft.com/office/powerpoint/2010/main" val="82822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9" y="435429"/>
            <a:ext cx="11524342" cy="824819"/>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b="1" dirty="0" smtClean="0"/>
              <a:t>New Hampshire Scholars</a:t>
            </a:r>
            <a:endParaRPr lang="en-US" sz="4000" dirty="0"/>
          </a:p>
        </p:txBody>
      </p:sp>
      <p:sp>
        <p:nvSpPr>
          <p:cNvPr id="7" name="Rectangle 6"/>
          <p:cNvSpPr/>
          <p:nvPr/>
        </p:nvSpPr>
        <p:spPr>
          <a:xfrm>
            <a:off x="914400" y="2226108"/>
            <a:ext cx="6574971" cy="3416320"/>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dirty="0" smtClean="0">
                <a:effectLst/>
                <a:latin typeface="Helvetica" panose="020B0604020202020204" pitchFamily="34" charset="0"/>
              </a:rPr>
              <a:t>From 6 to 84 participating high schools</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From 72 to 5,000 eligible graduates</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In 2012, only </a:t>
            </a:r>
            <a:r>
              <a:rPr lang="en-US" sz="2400" b="1" dirty="0" smtClean="0">
                <a:latin typeface="Helvetica" panose="020B0604020202020204" pitchFamily="34" charset="0"/>
              </a:rPr>
              <a:t>21% </a:t>
            </a:r>
            <a:r>
              <a:rPr lang="en-US" sz="2400" dirty="0" smtClean="0">
                <a:latin typeface="Helvetica" panose="020B0604020202020204" pitchFamily="34" charset="0"/>
              </a:rPr>
              <a:t>of NH high school graduates qualified as NH Scholars</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In 2017, </a:t>
            </a:r>
            <a:r>
              <a:rPr lang="en-US" sz="2400" b="1" dirty="0" smtClean="0">
                <a:latin typeface="Helvetica" panose="020B0604020202020204" pitchFamily="34" charset="0"/>
              </a:rPr>
              <a:t>40% </a:t>
            </a:r>
            <a:r>
              <a:rPr lang="en-US" sz="2400" dirty="0" smtClean="0">
                <a:latin typeface="Helvetica" panose="020B0604020202020204" pitchFamily="34" charset="0"/>
              </a:rPr>
              <a:t>of NH high school graduates qualified as NH Scholars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623" y="2695111"/>
            <a:ext cx="3882476" cy="24783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7878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9" y="435429"/>
            <a:ext cx="11524342" cy="824819"/>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b="1" dirty="0" smtClean="0"/>
              <a:t>New </a:t>
            </a:r>
            <a:r>
              <a:rPr lang="en-US" sz="4000" b="1" dirty="0" smtClean="0"/>
              <a:t>Hampshire </a:t>
            </a:r>
            <a:r>
              <a:rPr lang="en-US" sz="4000" b="1" dirty="0" smtClean="0"/>
              <a:t>Scholars: College-Goers</a:t>
            </a:r>
            <a:endParaRPr lang="en-US" sz="4000" dirty="0"/>
          </a:p>
        </p:txBody>
      </p:sp>
      <p:sp>
        <p:nvSpPr>
          <p:cNvPr id="7" name="Rectangle 6"/>
          <p:cNvSpPr/>
          <p:nvPr/>
        </p:nvSpPr>
        <p:spPr>
          <a:xfrm>
            <a:off x="856344" y="2695111"/>
            <a:ext cx="5950856" cy="2308324"/>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dirty="0" smtClean="0">
                <a:effectLst/>
                <a:latin typeface="Helvetica" panose="020B0604020202020204" pitchFamily="34" charset="0"/>
              </a:rPr>
              <a:t>More than 90% of NH Scholars graduates enroll </a:t>
            </a:r>
            <a:r>
              <a:rPr lang="en-US" sz="2400" dirty="0" smtClean="0">
                <a:latin typeface="Helvetica" panose="020B0604020202020204" pitchFamily="34" charset="0"/>
              </a:rPr>
              <a:t>in </a:t>
            </a:r>
            <a:r>
              <a:rPr lang="en-US" sz="2400" dirty="0" smtClean="0">
                <a:latin typeface="Helvetica" panose="020B0604020202020204" pitchFamily="34" charset="0"/>
              </a:rPr>
              <a:t>a two-year or four-year college</a:t>
            </a:r>
            <a:r>
              <a:rPr lang="en-US" sz="2400" dirty="0">
                <a:latin typeface="Helvetica" panose="020B0604020202020204" pitchFamily="34" charset="0"/>
              </a:rPr>
              <a:t> </a:t>
            </a:r>
            <a:r>
              <a:rPr lang="en-US" sz="2400" dirty="0" smtClean="0">
                <a:latin typeface="Helvetica" panose="020B0604020202020204" pitchFamily="34" charset="0"/>
              </a:rPr>
              <a:t>the </a:t>
            </a:r>
            <a:r>
              <a:rPr lang="en-US" sz="2400" dirty="0" smtClean="0">
                <a:latin typeface="Helvetica" panose="020B0604020202020204" pitchFamily="34" charset="0"/>
              </a:rPr>
              <a:t>following fall</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State average is 65%</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572" t="10099" r="3612"/>
          <a:stretch/>
        </p:blipFill>
        <p:spPr>
          <a:xfrm>
            <a:off x="7257143" y="2564888"/>
            <a:ext cx="3860800" cy="30334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1064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9" y="435429"/>
            <a:ext cx="11524342" cy="824819"/>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b="1" dirty="0" smtClean="0"/>
              <a:t>New Hampshire Scholars</a:t>
            </a:r>
            <a:endParaRPr lang="en-US" sz="4000" dirty="0"/>
          </a:p>
        </p:txBody>
      </p:sp>
      <p:sp>
        <p:nvSpPr>
          <p:cNvPr id="7" name="Rectangle 6"/>
          <p:cNvSpPr/>
          <p:nvPr/>
        </p:nvSpPr>
        <p:spPr>
          <a:xfrm>
            <a:off x="783772" y="2201625"/>
            <a:ext cx="6763656" cy="3416320"/>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NH Scholars culture is well established within the schools</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Business partnerships reinforce this message</a:t>
            </a:r>
          </a:p>
          <a:p>
            <a:pPr marL="342900" indent="-342900">
              <a:lnSpc>
                <a:spcPct val="150000"/>
              </a:lnSpc>
              <a:buFont typeface="Wingdings" panose="05000000000000000000" pitchFamily="2" charset="2"/>
              <a:buChar char="§"/>
            </a:pPr>
            <a:r>
              <a:rPr lang="en-US" sz="2400" dirty="0" smtClean="0">
                <a:latin typeface="Helvetica" panose="020B0604020202020204" pitchFamily="34" charset="0"/>
              </a:rPr>
              <a:t>Continue to incentivize middle and high schools to encourage their students to go beyond graduation requirements</a:t>
            </a:r>
            <a:endParaRPr lang="en-US" sz="2400" dirty="0" smtClean="0">
              <a:latin typeface="Helvetica" panose="020B0604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0020" r="10865"/>
          <a:stretch/>
        </p:blipFill>
        <p:spPr>
          <a:xfrm>
            <a:off x="8113487" y="2330460"/>
            <a:ext cx="3323772" cy="3606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23300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370</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vt:lpstr>
      <vt:lpstr>Wingdings</vt:lpstr>
      <vt:lpstr>Office Theme</vt:lpstr>
      <vt:lpstr>Report: N.H. High School Diploma Falls Short  of College Entrance Requirements</vt:lpstr>
      <vt:lpstr>Report: N.H. High School Diploma Falls Short  of College Entrance Requirements</vt:lpstr>
      <vt:lpstr>Strategies to Prepare Today’s High School Students</vt:lpstr>
      <vt:lpstr>You Usually Get What You Expect</vt:lpstr>
      <vt:lpstr>New Hampshire Scholars</vt:lpstr>
      <vt:lpstr>New Hampshire Scholars</vt:lpstr>
      <vt:lpstr>New Hampshire Scholars: College-Goers</vt:lpstr>
      <vt:lpstr>New Hampshire Scholars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N.H. High School Diploma Falls Short  of College Entrance Requirements</dc:title>
  <dc:creator>Scott Power</dc:creator>
  <cp:lastModifiedBy>Scott Power</cp:lastModifiedBy>
  <cp:revision>13</cp:revision>
  <cp:lastPrinted>2018-04-05T13:18:48Z</cp:lastPrinted>
  <dcterms:created xsi:type="dcterms:W3CDTF">2018-04-04T18:46:53Z</dcterms:created>
  <dcterms:modified xsi:type="dcterms:W3CDTF">2018-04-05T13:46:09Z</dcterms:modified>
</cp:coreProperties>
</file>