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3889"/>
    <p:restoredTop sz="86464"/>
  </p:normalViewPr>
  <p:slideViewPr>
    <p:cSldViewPr snapToGrid="0" snapToObjects="1">
      <p:cViewPr varScale="1">
        <p:scale>
          <a:sx n="78" d="100"/>
          <a:sy n="78" d="100"/>
        </p:scale>
        <p:origin x="176" y="7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5" d="100"/>
          <a:sy n="95" d="100"/>
        </p:scale>
        <p:origin x="366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Hello. Thank you for giving us a chance to speak today. We have been watching the work of the NHCBE for quite a while and are excited to share our charter school project with you today and to take a more active role in the NHCBE’s work moving forward.</a:t>
            </a:r>
          </a:p>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The</a:t>
            </a:r>
            <a:r>
              <a:rPr lang="en" sz="1200" b="1">
                <a:latin typeface="Heebo"/>
                <a:ea typeface="Heebo"/>
                <a:cs typeface="Heebo"/>
                <a:sym typeface="Heebo"/>
              </a:rPr>
              <a:t> Intellectual Domain</a:t>
            </a:r>
            <a:r>
              <a:rPr lang="en" sz="1200">
                <a:latin typeface="Heebo"/>
                <a:ea typeface="Heebo"/>
                <a:cs typeface="Heebo"/>
                <a:sym typeface="Heebo"/>
              </a:rPr>
              <a:t> includes the academic content that are expected of all New Hampshire middle and high school students according to the College and Career Ready Standards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It is addressed primarily in the class modules each session.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The </a:t>
            </a:r>
            <a:r>
              <a:rPr lang="en" sz="1200" b="1">
                <a:latin typeface="Heebo"/>
                <a:ea typeface="Heebo"/>
                <a:cs typeface="Heebo"/>
                <a:sym typeface="Heebo"/>
              </a:rPr>
              <a:t>Personal Domain</a:t>
            </a:r>
            <a:r>
              <a:rPr lang="en" sz="1200">
                <a:latin typeface="Heebo"/>
                <a:ea typeface="Heebo"/>
                <a:cs typeface="Heebo"/>
                <a:sym typeface="Heebo"/>
              </a:rPr>
              <a:t> includes the skills involved in managing a balanced and happy personal life and will be the primary focus of daily Crew meetings, a component of our Futures Program.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The </a:t>
            </a:r>
            <a:r>
              <a:rPr lang="en" sz="1200" b="1">
                <a:latin typeface="Heebo"/>
                <a:ea typeface="Heebo"/>
                <a:cs typeface="Heebo"/>
                <a:sym typeface="Heebo"/>
              </a:rPr>
              <a:t>Professional Domain</a:t>
            </a:r>
            <a:r>
              <a:rPr lang="en" sz="1200">
                <a:latin typeface="Heebo"/>
                <a:ea typeface="Heebo"/>
                <a:cs typeface="Heebo"/>
                <a:sym typeface="Heebo"/>
              </a:rPr>
              <a:t> includes the technical and interpersonal skills necessary for success in civic and professional settings and is the purpose behind Kreiva’s </a:t>
            </a:r>
            <a:r>
              <a:rPr lang="en" sz="1200" i="1">
                <a:latin typeface="Heebo"/>
                <a:ea typeface="Heebo"/>
                <a:cs typeface="Heebo"/>
                <a:sym typeface="Heebo"/>
              </a:rPr>
              <a:t>Professional Pathways</a:t>
            </a:r>
            <a:r>
              <a:rPr lang="en" sz="1200">
                <a:latin typeface="Heebo"/>
                <a:ea typeface="Heebo"/>
                <a:cs typeface="Heebo"/>
                <a:sym typeface="Heebo"/>
              </a:rPr>
              <a:t>, another component of the Futures Program.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Underlying everything at Kreiva, is a culture of growth. Simply put, encouraging our staff and students to embrace the Growth Mindset will empower them to view challenges not as potential failures, but as greater learning opportunities. Not I can’t, but I haven’t yet.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Heebo"/>
              <a:buChar char="➔"/>
            </a:pPr>
            <a:r>
              <a:rPr lang="en" sz="1200" dirty="0">
                <a:latin typeface="Heebo"/>
                <a:ea typeface="Heebo"/>
                <a:cs typeface="Heebo"/>
                <a:sym typeface="Heebo"/>
              </a:rPr>
              <a:t>As we mentioned, this project started in response to a sizeable population of families in the Greater Manchester area who were telling us they could not find a middle or high school setting where they felt their child fit. </a:t>
            </a:r>
          </a:p>
          <a:p>
            <a:pPr marL="457200" lvl="0" indent="-304800" rtl="0">
              <a:lnSpc>
                <a:spcPct val="115000"/>
              </a:lnSpc>
              <a:spcBef>
                <a:spcPts val="0"/>
              </a:spcBef>
              <a:buClr>
                <a:schemeClr val="dk1"/>
              </a:buClr>
              <a:buSzPct val="100000"/>
              <a:buFont typeface="Heebo"/>
              <a:buChar char="➔"/>
            </a:pPr>
            <a:r>
              <a:rPr lang="en" sz="1200" dirty="0">
                <a:latin typeface="Heebo"/>
                <a:ea typeface="Heebo"/>
                <a:cs typeface="Heebo"/>
                <a:sym typeface="Heebo"/>
              </a:rPr>
              <a:t>The exact details behind each story were as diverse as the people telling them, but from these discussions came the initial inspiration for Kreiva Academy. </a:t>
            </a:r>
          </a:p>
          <a:p>
            <a:pPr marL="457200" lvl="0" indent="-304800" rtl="0">
              <a:lnSpc>
                <a:spcPct val="115000"/>
              </a:lnSpc>
              <a:spcBef>
                <a:spcPts val="0"/>
              </a:spcBef>
              <a:buClr>
                <a:schemeClr val="dk1"/>
              </a:buClr>
              <a:buSzPct val="100000"/>
              <a:buFont typeface="Heebo"/>
              <a:buChar char="➔"/>
            </a:pPr>
            <a:r>
              <a:rPr lang="en" sz="1200" dirty="0">
                <a:latin typeface="Heebo"/>
                <a:ea typeface="Heebo"/>
                <a:cs typeface="Heebo"/>
                <a:sym typeface="Heebo"/>
              </a:rPr>
              <a:t>We expect many of our applicants will come from students aging out of the many student-centered elementary charter school programs throughout the south-central part of the state. Members of these school communities strongly communicated a desire to have another secondary school option.</a:t>
            </a:r>
          </a:p>
          <a:p>
            <a:pPr marL="457200" lvl="0" indent="-304800" rtl="0">
              <a:lnSpc>
                <a:spcPct val="115000"/>
              </a:lnSpc>
              <a:spcBef>
                <a:spcPts val="0"/>
              </a:spcBef>
              <a:buClr>
                <a:schemeClr val="dk1"/>
              </a:buClr>
              <a:buSzPct val="100000"/>
              <a:buFont typeface="Heebo"/>
              <a:buChar char="➔"/>
            </a:pPr>
            <a:r>
              <a:rPr lang="en" sz="1200" dirty="0">
                <a:latin typeface="Heebo"/>
                <a:ea typeface="Heebo"/>
                <a:cs typeface="Heebo"/>
                <a:sym typeface="Heebo"/>
              </a:rPr>
              <a:t>Beyond those coming from the elementary charter schools, we welcome any NH student looking to open their minds, become part of a community, accept challenges, explore themselves and their future, and engage with their learning in unexpected ways.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Beyond the lessons we teach during the school day, Kreiva is looking to play an active role in combating some of the biggest challenges facing our state, including the aging population and its effect on the economy.</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Our Learning Expeditions, service learning, and ELO opportunities will continuously encourage students to take an active role in shaping the state in which they live.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We also look forward to working with organizations like Stay, Work, Play NH, NH Made, and the Granite State Ambassadors to expose our students to the cultural and economic opportunities in the state, and help them make connections, so they choose to stay here after graduation.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As you can see from the logos of all the organizations with whom we have discussed collaboration on some level, we have a growing network that will help us along the way. For our model to succeed, we need to keep that network growing.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If you are interested in finding out more, the best resource right now is our FB page - it’s the easiest to keep up to date.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I also welcome texts, emails, or calls from anyone interested in finding out more about us. We will post all of our contact info at the end.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292100" marR="0" lvl="0" indent="-292100" algn="l" rtl="0">
              <a:lnSpc>
                <a:spcPct val="138000"/>
              </a:lnSpc>
              <a:spcBef>
                <a:spcPts val="0"/>
              </a:spcBef>
              <a:spcAft>
                <a:spcPts val="0"/>
              </a:spcAft>
              <a:buSzPct val="25000"/>
              <a:buNone/>
            </a:pPr>
            <a:r>
              <a:rPr lang="en"/>
              <a:t>This list includes some of our most pressing needs. Feel free to ask any one of us for more details.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We are the Foundation for Educational Insight. </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We are driven by the believe that every child is entitled to an education that respects their learning needs and helps them meet their future goals. </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We are both a service organization, working toward these goals through the School and Community-Based Programs we have established, </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and a support and development organization, ensuring the sustainability of these Services by building partnerships and coalitions, and attracting financial resources to the important work they do.</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One of our strategic goals is to help families in the Granite State better understand their educational choices and select the best fit for their child - be that district school, private, charter, or homeschool.  Along the way, we discovered a large group of students in the Greater Manchester Area who are seeking a secondary school setting that isn’t currently available to them. </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Creating a new charter school, focused on a rigorous, comprehensive, competency-based education, was directly in line with our Mission: empowering every NH student with access to a quality personalized education.</a:t>
            </a:r>
          </a:p>
          <a:p>
            <a:pPr marL="457200" lvl="0" indent="-304800" rtl="0">
              <a:spcBef>
                <a:spcPts val="800"/>
              </a:spcBef>
              <a:buClr>
                <a:srgbClr val="3D474D"/>
              </a:buClr>
              <a:buSzPct val="100000"/>
              <a:buFont typeface="Heebo"/>
              <a:buChar char="➔"/>
            </a:pPr>
            <a:r>
              <a:rPr lang="en" sz="1200">
                <a:solidFill>
                  <a:srgbClr val="3D474D"/>
                </a:solidFill>
                <a:latin typeface="Heebo"/>
                <a:ea typeface="Heebo"/>
                <a:cs typeface="Heebo"/>
                <a:sym typeface="Heebo"/>
              </a:rPr>
              <a:t>Kreiva Academy Public Charter School’s application is now on schedule to be presented to the Board of Education in August.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buClr>
                <a:srgbClr val="3D474D"/>
              </a:buClr>
              <a:buSzPct val="100000"/>
              <a:buFont typeface="Heebo"/>
              <a:buChar char="➔"/>
            </a:pPr>
            <a:r>
              <a:rPr lang="en" sz="1200" b="0" i="0" dirty="0">
                <a:solidFill>
                  <a:srgbClr val="3D474D"/>
                </a:solidFill>
                <a:latin typeface="Al Bayan Plain" charset="-78"/>
                <a:ea typeface="Al Bayan Plain" charset="-78"/>
                <a:cs typeface="Al Bayan Plain" charset="-78"/>
                <a:sym typeface="Heebo"/>
              </a:rPr>
              <a:t>Kreiva’s Mission establishes a student-centered community that embodies a growth mindset where challenge, risk taking, and mistakes are welcomed as necessary to learning and innovation. </a:t>
            </a:r>
          </a:p>
          <a:p>
            <a:pPr marL="457200" lvl="0" indent="-304800" rtl="0">
              <a:lnSpc>
                <a:spcPct val="115000"/>
              </a:lnSpc>
              <a:spcBef>
                <a:spcPts val="0"/>
              </a:spcBef>
              <a:buClr>
                <a:srgbClr val="3D474D"/>
              </a:buClr>
              <a:buSzPct val="100000"/>
              <a:buFont typeface="Heebo"/>
              <a:buChar char="➔"/>
            </a:pPr>
            <a:r>
              <a:rPr lang="en" sz="1200" b="0" i="0" dirty="0">
                <a:solidFill>
                  <a:srgbClr val="3D474D"/>
                </a:solidFill>
                <a:latin typeface="Al Bayan Plain" charset="-78"/>
                <a:ea typeface="Al Bayan Plain" charset="-78"/>
                <a:cs typeface="Al Bayan Plain" charset="-78"/>
                <a:sym typeface="Heebo"/>
              </a:rPr>
              <a:t>Kreiva’s Foundational Values guide our day-to-day activities and interactions. (CLICK)</a:t>
            </a:r>
          </a:p>
          <a:p>
            <a:pPr marL="457200" lvl="0" indent="-304800" rtl="0">
              <a:lnSpc>
                <a:spcPct val="115000"/>
              </a:lnSpc>
              <a:spcBef>
                <a:spcPts val="0"/>
              </a:spcBef>
              <a:buClr>
                <a:srgbClr val="3D474D"/>
              </a:buClr>
              <a:buSzPct val="100000"/>
              <a:buFont typeface="Heebo"/>
              <a:buChar char="➔"/>
            </a:pPr>
            <a:r>
              <a:rPr lang="en" sz="1200" b="0" i="0" dirty="0">
                <a:solidFill>
                  <a:srgbClr val="3D474D"/>
                </a:solidFill>
                <a:latin typeface="Al Bayan Plain" charset="-78"/>
                <a:ea typeface="Al Bayan Plain" charset="-78"/>
                <a:cs typeface="Al Bayan Plain" charset="-78"/>
                <a:sym typeface="Heebo"/>
              </a:rPr>
              <a:t>We strive to put Kreiva's Pillars of Success into action as individuals and an entire community, continuously committing to make Kreiva a learning and working environment where people feel safe, challenged, and valued.</a:t>
            </a:r>
            <a:r>
              <a:rPr lang="en" sz="1200" b="0" i="0" dirty="0">
                <a:solidFill>
                  <a:schemeClr val="dk2"/>
                </a:solidFill>
                <a:latin typeface="Al Bayan Plain" charset="-78"/>
                <a:ea typeface="Al Bayan Plain" charset="-78"/>
                <a:cs typeface="Al Bayan Plain" charset="-78"/>
                <a:sym typeface="Heebo"/>
              </a:rPr>
              <a:t>  (CLICK)</a:t>
            </a:r>
          </a:p>
          <a:p>
            <a:pPr marL="457200" lvl="0" indent="-304800" rtl="0">
              <a:lnSpc>
                <a:spcPct val="115000"/>
              </a:lnSpc>
              <a:spcBef>
                <a:spcPts val="0"/>
              </a:spcBef>
              <a:buClr>
                <a:srgbClr val="3D474D"/>
              </a:buClr>
              <a:buSzPct val="100000"/>
              <a:buFont typeface="Heebo"/>
              <a:buChar char="➔"/>
            </a:pPr>
            <a:r>
              <a:rPr lang="en" sz="1200" b="0" i="0" dirty="0">
                <a:solidFill>
                  <a:srgbClr val="3D474D"/>
                </a:solidFill>
                <a:latin typeface="Al Bayan Plain" charset="-78"/>
                <a:ea typeface="Al Bayan Plain" charset="-78"/>
                <a:cs typeface="Al Bayan Plain" charset="-78"/>
                <a:sym typeface="Heebo"/>
              </a:rPr>
              <a:t>Our Vision for Kreiva rests on these Pillars:</a:t>
            </a:r>
            <a:r>
              <a:rPr lang="en" sz="1200" b="0" i="0" dirty="0">
                <a:solidFill>
                  <a:schemeClr val="dk2"/>
                </a:solidFill>
                <a:latin typeface="Al Bayan Plain" charset="-78"/>
                <a:ea typeface="Al Bayan Plain" charset="-78"/>
                <a:cs typeface="Al Bayan Plain" charset="-78"/>
                <a:sym typeface="Heebo"/>
              </a:rPr>
              <a:t> </a:t>
            </a:r>
            <a:r>
              <a:rPr lang="en" sz="1200" b="0" i="0" dirty="0">
                <a:solidFill>
                  <a:srgbClr val="3D474D"/>
                </a:solidFill>
                <a:latin typeface="Al Bayan Plain" charset="-78"/>
                <a:ea typeface="Al Bayan Plain" charset="-78"/>
                <a:cs typeface="Al Bayan Plain" charset="-78"/>
                <a:sym typeface="Heebo"/>
              </a:rPr>
              <a:t> That we inspire students with a personalized education that fosters self-awareness, adaptability, and the courage to reach beyond their perceived limits. (CLICK)</a:t>
            </a:r>
          </a:p>
          <a:p>
            <a:pPr marL="457200" lvl="0" indent="-304800" rtl="0">
              <a:lnSpc>
                <a:spcPct val="115000"/>
              </a:lnSpc>
              <a:spcBef>
                <a:spcPts val="0"/>
              </a:spcBef>
              <a:buClr>
                <a:srgbClr val="3D474D"/>
              </a:buClr>
              <a:buSzPct val="100000"/>
              <a:buFont typeface="Heebo"/>
              <a:buChar char="➔"/>
            </a:pPr>
            <a:r>
              <a:rPr lang="en" sz="1200" b="0" i="0" dirty="0">
                <a:solidFill>
                  <a:srgbClr val="3D474D"/>
                </a:solidFill>
                <a:latin typeface="Al Bayan Plain" charset="-78"/>
                <a:ea typeface="Al Bayan Plain" charset="-78"/>
                <a:cs typeface="Al Bayan Plain" charset="-78"/>
                <a:sym typeface="Heebo"/>
              </a:rPr>
              <a:t>The knowledge abilities, and global understanding students acquire prepares them to be successful in their ever-changing future.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Heebo"/>
              <a:buChar char="➔"/>
            </a:pPr>
            <a:r>
              <a:rPr lang="en" sz="1200">
                <a:solidFill>
                  <a:srgbClr val="353535"/>
                </a:solidFill>
                <a:latin typeface="Heebo"/>
                <a:ea typeface="Heebo"/>
                <a:cs typeface="Heebo"/>
                <a:sym typeface="Heebo"/>
              </a:rPr>
              <a:t>Classes are broken into 5-8 week topic-based modules, where students are grouped by interest and preparation according to Individual Growth Plans.</a:t>
            </a:r>
            <a:r>
              <a:rPr lang="en" sz="1200" i="1">
                <a:solidFill>
                  <a:srgbClr val="3D474D"/>
                </a:solidFill>
                <a:latin typeface="Heebo"/>
                <a:ea typeface="Heebo"/>
                <a:cs typeface="Heebo"/>
                <a:sym typeface="Heebo"/>
              </a:rPr>
              <a:t> (CLICK)</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We believe that to make schools work, we need to let schools be more in the world and let the world be more in schools. </a:t>
            </a:r>
            <a:r>
              <a:rPr lang="en" sz="1200">
                <a:solidFill>
                  <a:srgbClr val="353535"/>
                </a:solidFill>
                <a:latin typeface="Heebo"/>
                <a:ea typeface="Heebo"/>
                <a:cs typeface="Heebo"/>
                <a:sym typeface="Heebo"/>
              </a:rPr>
              <a:t>Inspired by the EL Education model, classes are designed to involve students in “real world” issues. Student do work and take action that impacts their local communities and beyond.</a:t>
            </a:r>
            <a:r>
              <a:rPr lang="en" sz="1200" i="1">
                <a:solidFill>
                  <a:srgbClr val="3D474D"/>
                </a:solidFill>
                <a:latin typeface="Heebo"/>
                <a:ea typeface="Heebo"/>
                <a:cs typeface="Heebo"/>
                <a:sym typeface="Heebo"/>
              </a:rPr>
              <a:t> (CLICK)</a:t>
            </a:r>
          </a:p>
          <a:p>
            <a:pPr marL="457200" lvl="0" indent="-304800" rtl="0">
              <a:lnSpc>
                <a:spcPct val="115000"/>
              </a:lnSpc>
              <a:spcBef>
                <a:spcPts val="0"/>
              </a:spcBef>
              <a:buClr>
                <a:srgbClr val="353535"/>
              </a:buClr>
              <a:buSzPct val="100000"/>
              <a:buFont typeface="Heebo"/>
              <a:buChar char="➔"/>
            </a:pPr>
            <a:r>
              <a:rPr lang="en" sz="1200">
                <a:solidFill>
                  <a:srgbClr val="353535"/>
                </a:solidFill>
                <a:latin typeface="Heebo"/>
                <a:ea typeface="Heebo"/>
                <a:cs typeface="Heebo"/>
                <a:sym typeface="Heebo"/>
              </a:rPr>
              <a:t>Student work is shared in community exhibitions where they display their progress and receive feedback from the people it impacts.</a:t>
            </a:r>
            <a:r>
              <a:rPr lang="en" sz="1200" i="1">
                <a:solidFill>
                  <a:srgbClr val="3D474D"/>
                </a:solidFill>
                <a:latin typeface="Heebo"/>
                <a:ea typeface="Heebo"/>
                <a:cs typeface="Heebo"/>
                <a:sym typeface="Heebo"/>
              </a:rPr>
              <a:t> (CLICK)</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Krieva values the social nature of learning, but we also recognize that circumstances and learning needs vary. In recognition of the opportunities that exist beyond our classrooms and school day, we offer a robust Extended Learning Opportunities program, allowing students to adapt their program to meet their individual needs.</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Schools need an element of planning and structure to dependably achieve success with the diverse range of students they will serve. </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The right kind and amount of structure provides students with a sense of comfort and security in their environment that fosters learning. </a:t>
            </a:r>
            <a:r>
              <a:rPr lang="en" sz="1200" i="1">
                <a:solidFill>
                  <a:srgbClr val="3D474D"/>
                </a:solidFill>
                <a:latin typeface="Heebo"/>
                <a:ea typeface="Heebo"/>
                <a:cs typeface="Heebo"/>
                <a:sym typeface="Heebo"/>
              </a:rPr>
              <a:t>(CLICK)</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Conversely, student achievement has also been shown to significantly improve when they given more flexibility.</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Students are more engaged when they have the ability to shape their learning.</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Open-ended, innovation-based learning is shown to yield dramatic results in terms of increased creativity and critical thinking skills.</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Which is the right approach? Kreiva wants students to be able to reach beyond their limitations. Imagine the students in these pictures aspire to reach as high as possible.</a:t>
            </a:r>
          </a:p>
          <a:p>
            <a:pPr marL="914400" lvl="1"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The student in the tunnel will only be able to reach as high as the structure of the tunnel will allow.</a:t>
            </a:r>
          </a:p>
          <a:p>
            <a:pPr marL="914400" lvl="1"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The student in the field will only be able to get as high as his muscles can jump. </a:t>
            </a:r>
            <a:r>
              <a:rPr lang="en" sz="1200" i="1">
                <a:solidFill>
                  <a:srgbClr val="3D474D"/>
                </a:solidFill>
                <a:latin typeface="Heebo"/>
                <a:ea typeface="Heebo"/>
                <a:cs typeface="Heebo"/>
                <a:sym typeface="Heebo"/>
              </a:rPr>
              <a:t>(CLICK)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lvl="0" indent="-304800" rtl="0">
              <a:lnSpc>
                <a:spcPct val="115000"/>
              </a:lnSpc>
              <a:spcBef>
                <a:spcPts val="0"/>
              </a:spcBef>
              <a:buClr>
                <a:schemeClr val="dk1"/>
              </a:buClr>
              <a:buSzPct val="100000"/>
              <a:buFont typeface="Heebo"/>
              <a:buChar char="➔"/>
            </a:pPr>
            <a:r>
              <a:rPr lang="en" sz="1200" dirty="0">
                <a:solidFill>
                  <a:schemeClr val="dk1"/>
                </a:solidFill>
                <a:latin typeface="Heebo"/>
                <a:ea typeface="Heebo"/>
                <a:cs typeface="Heebo"/>
                <a:sym typeface="Heebo"/>
              </a:rPr>
              <a:t>Education needs to balance support and flexibility, boundaries and freedom. </a:t>
            </a:r>
          </a:p>
          <a:p>
            <a:pPr marL="457200" lvl="0" indent="-304800" rtl="0">
              <a:lnSpc>
                <a:spcPct val="115000"/>
              </a:lnSpc>
              <a:spcBef>
                <a:spcPts val="0"/>
              </a:spcBef>
              <a:buClr>
                <a:schemeClr val="dk1"/>
              </a:buClr>
              <a:buSzPct val="100000"/>
              <a:buFont typeface="Heebo"/>
              <a:buChar char="➔"/>
            </a:pPr>
            <a:r>
              <a:rPr lang="en" sz="1200" dirty="0">
                <a:solidFill>
                  <a:schemeClr val="dk1"/>
                </a:solidFill>
                <a:latin typeface="Heebo"/>
                <a:ea typeface="Heebo"/>
                <a:cs typeface="Heebo"/>
                <a:sym typeface="Heebo"/>
              </a:rPr>
              <a:t>At Kreiva Academy you see students using the boundaries to assist them in reaching their ultimate goals.</a:t>
            </a:r>
          </a:p>
          <a:p>
            <a:pPr marL="457200" lvl="0" indent="-304800" rtl="0">
              <a:lnSpc>
                <a:spcPct val="115000"/>
              </a:lnSpc>
              <a:spcBef>
                <a:spcPts val="0"/>
              </a:spcBef>
              <a:buClr>
                <a:schemeClr val="dk1"/>
              </a:buClr>
              <a:buSzPct val="100000"/>
              <a:buFont typeface="Heebo"/>
              <a:buChar char="➔"/>
            </a:pPr>
            <a:r>
              <a:rPr lang="en" sz="1200" dirty="0">
                <a:solidFill>
                  <a:schemeClr val="dk1"/>
                </a:solidFill>
                <a:latin typeface="Heebo"/>
                <a:ea typeface="Heebo"/>
                <a:cs typeface="Heebo"/>
                <a:sym typeface="Heebo"/>
              </a:rPr>
              <a:t>Different students choose different paths - some more challenging than others- but the structure is there to support and assist them along the way.</a:t>
            </a:r>
          </a:p>
          <a:p>
            <a:pPr marL="457200" lvl="0" indent="-304800" rtl="0">
              <a:lnSpc>
                <a:spcPct val="115000"/>
              </a:lnSpc>
              <a:spcBef>
                <a:spcPts val="0"/>
              </a:spcBef>
              <a:buClr>
                <a:schemeClr val="dk1"/>
              </a:buClr>
              <a:buSzPct val="100000"/>
              <a:buFont typeface="Heebo"/>
              <a:buChar char="➔"/>
            </a:pPr>
            <a:r>
              <a:rPr lang="en" sz="1200" dirty="0">
                <a:solidFill>
                  <a:schemeClr val="dk1"/>
                </a:solidFill>
                <a:latin typeface="Heebo"/>
                <a:ea typeface="Heebo"/>
                <a:cs typeface="Heebo"/>
                <a:sym typeface="Heebo"/>
              </a:rPr>
              <a:t>The role of educators is to provide guidance to help students understand the responsibilities that accompany each potential choice and to point them towards new learning opportunities. In this environment, students learn to accept challenges and find their own solutions.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A great deal of Kreiva’s design is built in response to the question: How do you continuously engage and offer the right level of challenge to a diverse group of students who are progressing at different rates and in different directions?</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Compare learning a topic to doing pull-ups. Everyone approaches the process with different challenges and abilities. For some it is too easy, and for some it is completely impossible.</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To make it more complicated, each student’s capacity to achieve the task may differ from month to month, depending on circumstances at home, health, and countless other factors.</a:t>
            </a:r>
          </a:p>
          <a:p>
            <a:pPr marL="457200" lvl="0" indent="-304800" rtl="0">
              <a:lnSpc>
                <a:spcPct val="115000"/>
              </a:lnSpc>
              <a:spcBef>
                <a:spcPts val="0"/>
              </a:spcBef>
              <a:buClr>
                <a:schemeClr val="dk1"/>
              </a:buClr>
              <a:buSzPct val="100000"/>
              <a:buFont typeface="Heebo"/>
              <a:buChar char="➔"/>
            </a:pPr>
            <a:r>
              <a:rPr lang="en" sz="1200">
                <a:solidFill>
                  <a:srgbClr val="3D474D"/>
                </a:solidFill>
                <a:latin typeface="Heebo"/>
                <a:ea typeface="Heebo"/>
                <a:cs typeface="Heebo"/>
                <a:sym typeface="Heebo"/>
              </a:rPr>
              <a:t>We worry about each student’s engagement and self-esteem as they interact in this way with their learning.</a:t>
            </a:r>
            <a:r>
              <a:rPr lang="en" sz="1200" i="1">
                <a:solidFill>
                  <a:srgbClr val="3D474D"/>
                </a:solidFill>
                <a:latin typeface="Heebo"/>
                <a:ea typeface="Heebo"/>
                <a:cs typeface="Heebo"/>
                <a:sym typeface="Heebo"/>
              </a:rPr>
              <a:t> (CLICK)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At Kreiva, our curriculum is built around interchangeable Learning Targets. This, together with the Individual Growth Plans, Extended Learning Opportunities, and short class modules allow us to regularly adapt a student’s program to meet their changing needs.</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This is akin to a pull-up machine. Depending on your ability to do pull-ups at each workout, you can adjust a counter-weight that helps support your body - or add weight if you need more rigor. You are able to challenge yourself to the peak of your ability each time you work-out, without facing boredom or an unattainable goal.</a:t>
            </a:r>
          </a:p>
          <a:p>
            <a:pPr marL="457200" lvl="0" indent="-304800" rtl="0">
              <a:lnSpc>
                <a:spcPct val="115000"/>
              </a:lnSpc>
              <a:spcBef>
                <a:spcPts val="0"/>
              </a:spcBef>
              <a:buClr>
                <a:schemeClr val="dk1"/>
              </a:buClr>
              <a:buSzPct val="100000"/>
              <a:buFont typeface="Heebo"/>
              <a:buChar char="➔"/>
            </a:pPr>
            <a:r>
              <a:rPr lang="en" sz="1200">
                <a:solidFill>
                  <a:schemeClr val="dk1"/>
                </a:solidFill>
                <a:latin typeface="Heebo"/>
                <a:ea typeface="Heebo"/>
                <a:cs typeface="Heebo"/>
                <a:sym typeface="Heebo"/>
              </a:rPr>
              <a:t>Kreiva attempts to maintain the optimum conditions for learning by regularly assessing and adjusting a student’s learning environment. Their classes are neither too easy or too hard for long.</a:t>
            </a:r>
            <a:r>
              <a:rPr lang="en" sz="1200" i="1">
                <a:solidFill>
                  <a:srgbClr val="3D474D"/>
                </a:solidFill>
                <a:latin typeface="Heebo"/>
                <a:ea typeface="Heebo"/>
                <a:cs typeface="Heebo"/>
                <a:sym typeface="Heebo"/>
              </a:rPr>
              <a:t>(CLICK)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John Adams once said, “There are two educations. One should teach us how to make a living and the other how to live.”</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John Dewey said, “Education is not preparation for life; education is life itself.”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New Hampshire schools perform well in providing students the academic foundations they need for success. But as you know, there has been less focus placed on preparing students for the responsibilities they will have as 21st Century citizens seeking jobs or leadership roles in their communities.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To provide a complete education, schools should reasonably resemble the balanced lives we hope students will live when they graduate. </a:t>
            </a:r>
          </a:p>
          <a:p>
            <a:pPr marL="457200" lvl="0" indent="-304800" rtl="0">
              <a:lnSpc>
                <a:spcPct val="115000"/>
              </a:lnSpc>
              <a:spcBef>
                <a:spcPts val="0"/>
              </a:spcBef>
              <a:buClr>
                <a:schemeClr val="dk1"/>
              </a:buClr>
              <a:buSzPct val="100000"/>
              <a:buFont typeface="Heebo"/>
              <a:buChar char="➔"/>
            </a:pPr>
            <a:r>
              <a:rPr lang="en" sz="1200">
                <a:latin typeface="Heebo"/>
                <a:ea typeface="Heebo"/>
                <a:cs typeface="Heebo"/>
                <a:sym typeface="Heebo"/>
              </a:rPr>
              <a:t>To achieve this goal, we believe it is essential to focus on student growth in three key domains: intellectual, personal, and professional.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11" name="Shape 11"/>
          <p:cNvSpPr txBox="1">
            <a:spLocks noGrp="1"/>
          </p:cNvSpPr>
          <p:nvPr>
            <p:ph type="subTitle" idx="1"/>
          </p:nvPr>
        </p:nvSpPr>
        <p:spPr>
          <a:xfrm>
            <a:off x="311700" y="3778833"/>
            <a:ext cx="8520600" cy="10569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46" name="Shape 46"/>
          <p:cNvSpPr txBox="1">
            <a:spLocks noGrp="1"/>
          </p:cNvSpPr>
          <p:nvPr>
            <p:ph type="body" idx="1"/>
          </p:nvPr>
        </p:nvSpPr>
        <p:spPr>
          <a:xfrm>
            <a:off x="311700" y="4202966"/>
            <a:ext cx="8520600" cy="17343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3367D6"/>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3047650" y="0"/>
            <a:ext cx="6096300" cy="6858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sldNum" idx="12"/>
          </p:nvPr>
        </p:nvSpPr>
        <p:spPr>
          <a:xfrm>
            <a:off x="8472457" y="6217622"/>
            <a:ext cx="548700" cy="5247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
        <p:nvSpPr>
          <p:cNvPr id="54" name="Shape 54"/>
          <p:cNvSpPr txBox="1">
            <a:spLocks noGrp="1"/>
          </p:cNvSpPr>
          <p:nvPr>
            <p:ph type="body" idx="1"/>
          </p:nvPr>
        </p:nvSpPr>
        <p:spPr>
          <a:xfrm>
            <a:off x="185350" y="842700"/>
            <a:ext cx="2683200" cy="4941900"/>
          </a:xfrm>
          <a:prstGeom prst="rect">
            <a:avLst/>
          </a:prstGeom>
          <a:noFill/>
        </p:spPr>
        <p:txBody>
          <a:bodyPr lIns="91425" tIns="91425" rIns="91425" bIns="91425" anchor="t" anchorCtr="0"/>
          <a:lstStyle>
            <a:lvl1pPr lvl="0" algn="l">
              <a:lnSpc>
                <a:spcPct val="115000"/>
              </a:lnSpc>
              <a:spcBef>
                <a:spcPts val="0"/>
              </a:spcBef>
              <a:spcAft>
                <a:spcPts val="1600"/>
              </a:spcAft>
              <a:buClr>
                <a:srgbClr val="FFFFFF"/>
              </a:buClr>
              <a:buSzPct val="100000"/>
              <a:defRPr sz="1600">
                <a:solidFill>
                  <a:srgbClr val="FFFFFF"/>
                </a:solidFill>
              </a:defRPr>
            </a:lvl1pPr>
            <a:lvl2pPr lvl="1" algn="l">
              <a:lnSpc>
                <a:spcPct val="115000"/>
              </a:lnSpc>
              <a:spcBef>
                <a:spcPts val="0"/>
              </a:spcBef>
              <a:spcAft>
                <a:spcPts val="1600"/>
              </a:spcAft>
              <a:buClr>
                <a:srgbClr val="FFFFFF"/>
              </a:buClr>
              <a:defRPr sz="1400">
                <a:solidFill>
                  <a:srgbClr val="FFFFFF"/>
                </a:solidFill>
              </a:defRPr>
            </a:lvl2pPr>
            <a:lvl3pPr lvl="2" algn="l">
              <a:lnSpc>
                <a:spcPct val="115000"/>
              </a:lnSpc>
              <a:spcBef>
                <a:spcPts val="0"/>
              </a:spcBef>
              <a:spcAft>
                <a:spcPts val="1600"/>
              </a:spcAft>
              <a:buClr>
                <a:srgbClr val="FFFFFF"/>
              </a:buClr>
              <a:defRPr sz="1400">
                <a:solidFill>
                  <a:srgbClr val="FFFFFF"/>
                </a:solidFill>
              </a:defRPr>
            </a:lvl3pPr>
            <a:lvl4pPr lvl="3" algn="l">
              <a:lnSpc>
                <a:spcPct val="115000"/>
              </a:lnSpc>
              <a:spcBef>
                <a:spcPts val="0"/>
              </a:spcBef>
              <a:spcAft>
                <a:spcPts val="1600"/>
              </a:spcAft>
              <a:buClr>
                <a:srgbClr val="FFFFFF"/>
              </a:buClr>
              <a:defRPr sz="1400">
                <a:solidFill>
                  <a:srgbClr val="FFFFFF"/>
                </a:solidFill>
              </a:defRPr>
            </a:lvl4pPr>
            <a:lvl5pPr lvl="4" algn="l">
              <a:lnSpc>
                <a:spcPct val="115000"/>
              </a:lnSpc>
              <a:spcBef>
                <a:spcPts val="0"/>
              </a:spcBef>
              <a:spcAft>
                <a:spcPts val="1600"/>
              </a:spcAft>
              <a:buClr>
                <a:srgbClr val="FFFFFF"/>
              </a:buClr>
              <a:defRPr sz="1400">
                <a:solidFill>
                  <a:srgbClr val="FFFFFF"/>
                </a:solidFill>
              </a:defRPr>
            </a:lvl5pPr>
            <a:lvl6pPr lvl="5" algn="l">
              <a:lnSpc>
                <a:spcPct val="115000"/>
              </a:lnSpc>
              <a:spcBef>
                <a:spcPts val="0"/>
              </a:spcBef>
              <a:spcAft>
                <a:spcPts val="1600"/>
              </a:spcAft>
              <a:buClr>
                <a:srgbClr val="FFFFFF"/>
              </a:buClr>
              <a:defRPr sz="1400">
                <a:solidFill>
                  <a:srgbClr val="FFFFFF"/>
                </a:solidFill>
              </a:defRPr>
            </a:lvl6pPr>
            <a:lvl7pPr lvl="6" algn="l">
              <a:lnSpc>
                <a:spcPct val="115000"/>
              </a:lnSpc>
              <a:spcBef>
                <a:spcPts val="0"/>
              </a:spcBef>
              <a:spcAft>
                <a:spcPts val="1600"/>
              </a:spcAft>
              <a:buClr>
                <a:srgbClr val="FFFFFF"/>
              </a:buClr>
              <a:defRPr sz="1400">
                <a:solidFill>
                  <a:srgbClr val="FFFFFF"/>
                </a:solidFill>
              </a:defRPr>
            </a:lvl7pPr>
            <a:lvl8pPr lvl="7" algn="l">
              <a:lnSpc>
                <a:spcPct val="115000"/>
              </a:lnSpc>
              <a:spcBef>
                <a:spcPts val="0"/>
              </a:spcBef>
              <a:spcAft>
                <a:spcPts val="1600"/>
              </a:spcAft>
              <a:buClr>
                <a:srgbClr val="FFFFFF"/>
              </a:buClr>
              <a:defRPr sz="1400">
                <a:solidFill>
                  <a:srgbClr val="FFFFFF"/>
                </a:solidFill>
              </a:defRPr>
            </a:lvl8pPr>
            <a:lvl9pPr lvl="8" algn="l">
              <a:lnSpc>
                <a:spcPct val="115000"/>
              </a:lnSpc>
              <a:spcBef>
                <a:spcPts val="0"/>
              </a:spcBef>
              <a:spcAft>
                <a:spcPts val="1600"/>
              </a:spcAft>
              <a:buClr>
                <a:srgbClr val="FFFFFF"/>
              </a:buClr>
              <a:defRPr sz="14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6858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4049112" y="410433"/>
            <a:ext cx="4779300" cy="1890900"/>
          </a:xfrm>
          <a:prstGeom prst="rect">
            <a:avLst/>
          </a:prstGeom>
          <a:noFill/>
          <a:ln>
            <a:noFill/>
          </a:ln>
        </p:spPr>
        <p:txBody>
          <a:bodyPr lIns="91425" tIns="91425" rIns="91425" bIns="91425" anchor="b" anchorCtr="0"/>
          <a:lstStyle>
            <a:lvl1pPr lvl="0" algn="l">
              <a:lnSpc>
                <a:spcPct val="100000"/>
              </a:lnSpc>
              <a:spcBef>
                <a:spcPts val="0"/>
              </a:spcBef>
              <a:spcAft>
                <a:spcPts val="0"/>
              </a:spcAft>
              <a:buClr>
                <a:schemeClr val="dk1"/>
              </a:buClr>
              <a:buSzPct val="100000"/>
              <a:buNone/>
              <a:defRPr sz="3000">
                <a:solidFill>
                  <a:schemeClr val="dk1"/>
                </a:solidFill>
              </a:defRPr>
            </a:lvl1pPr>
            <a:lvl2pPr lvl="1" algn="l">
              <a:lnSpc>
                <a:spcPct val="100000"/>
              </a:lnSpc>
              <a:spcBef>
                <a:spcPts val="0"/>
              </a:spcBef>
              <a:spcAft>
                <a:spcPts val="0"/>
              </a:spcAft>
              <a:buClr>
                <a:schemeClr val="dk1"/>
              </a:buClr>
              <a:buSzPct val="100000"/>
              <a:buNone/>
              <a:defRPr sz="3000">
                <a:solidFill>
                  <a:schemeClr val="dk1"/>
                </a:solidFill>
              </a:defRPr>
            </a:lvl2pPr>
            <a:lvl3pPr lvl="2" algn="l">
              <a:lnSpc>
                <a:spcPct val="100000"/>
              </a:lnSpc>
              <a:spcBef>
                <a:spcPts val="0"/>
              </a:spcBef>
              <a:spcAft>
                <a:spcPts val="0"/>
              </a:spcAft>
              <a:buClr>
                <a:schemeClr val="dk1"/>
              </a:buClr>
              <a:buSzPct val="100000"/>
              <a:buNone/>
              <a:defRPr sz="3000">
                <a:solidFill>
                  <a:schemeClr val="dk1"/>
                </a:solidFill>
              </a:defRPr>
            </a:lvl3pPr>
            <a:lvl4pPr lvl="3" algn="l">
              <a:lnSpc>
                <a:spcPct val="100000"/>
              </a:lnSpc>
              <a:spcBef>
                <a:spcPts val="0"/>
              </a:spcBef>
              <a:spcAft>
                <a:spcPts val="0"/>
              </a:spcAft>
              <a:buClr>
                <a:schemeClr val="dk1"/>
              </a:buClr>
              <a:buSzPct val="100000"/>
              <a:buNone/>
              <a:defRPr sz="3000">
                <a:solidFill>
                  <a:schemeClr val="dk1"/>
                </a:solidFill>
              </a:defRPr>
            </a:lvl4pPr>
            <a:lvl5pPr lvl="4" algn="l">
              <a:lnSpc>
                <a:spcPct val="100000"/>
              </a:lnSpc>
              <a:spcBef>
                <a:spcPts val="0"/>
              </a:spcBef>
              <a:spcAft>
                <a:spcPts val="0"/>
              </a:spcAft>
              <a:buClr>
                <a:schemeClr val="dk1"/>
              </a:buClr>
              <a:buSzPct val="100000"/>
              <a:buNone/>
              <a:defRPr sz="3000">
                <a:solidFill>
                  <a:schemeClr val="dk1"/>
                </a:solidFill>
              </a:defRPr>
            </a:lvl5pPr>
            <a:lvl6pPr lvl="5" algn="l">
              <a:lnSpc>
                <a:spcPct val="100000"/>
              </a:lnSpc>
              <a:spcBef>
                <a:spcPts val="0"/>
              </a:spcBef>
              <a:spcAft>
                <a:spcPts val="0"/>
              </a:spcAft>
              <a:buClr>
                <a:schemeClr val="dk1"/>
              </a:buClr>
              <a:buSzPct val="100000"/>
              <a:buNone/>
              <a:defRPr sz="3000">
                <a:solidFill>
                  <a:schemeClr val="dk1"/>
                </a:solidFill>
              </a:defRPr>
            </a:lvl6pPr>
            <a:lvl7pPr lvl="6" algn="l">
              <a:lnSpc>
                <a:spcPct val="100000"/>
              </a:lnSpc>
              <a:spcBef>
                <a:spcPts val="0"/>
              </a:spcBef>
              <a:spcAft>
                <a:spcPts val="0"/>
              </a:spcAft>
              <a:buClr>
                <a:schemeClr val="dk1"/>
              </a:buClr>
              <a:buSzPct val="100000"/>
              <a:buNone/>
              <a:defRPr sz="3000">
                <a:solidFill>
                  <a:schemeClr val="dk1"/>
                </a:solidFill>
              </a:defRPr>
            </a:lvl7pPr>
            <a:lvl8pPr lvl="7" algn="l">
              <a:lnSpc>
                <a:spcPct val="100000"/>
              </a:lnSpc>
              <a:spcBef>
                <a:spcPts val="0"/>
              </a:spcBef>
              <a:spcAft>
                <a:spcPts val="0"/>
              </a:spcAft>
              <a:buClr>
                <a:schemeClr val="dk1"/>
              </a:buClr>
              <a:buSzPct val="100000"/>
              <a:buNone/>
              <a:defRPr sz="3000">
                <a:solidFill>
                  <a:schemeClr val="dk1"/>
                </a:solidFill>
              </a:defRPr>
            </a:lvl8pPr>
            <a:lvl9pPr lvl="8" algn="l">
              <a:lnSpc>
                <a:spcPct val="100000"/>
              </a:lnSpc>
              <a:spcBef>
                <a:spcPts val="0"/>
              </a:spcBef>
              <a:spcAft>
                <a:spcPts val="0"/>
              </a:spcAft>
              <a:buClr>
                <a:schemeClr val="dk1"/>
              </a:buClr>
              <a:buSzPct val="100000"/>
              <a:buNone/>
              <a:defRPr sz="3000">
                <a:solidFill>
                  <a:schemeClr val="dk1"/>
                </a:solidFill>
              </a:defRPr>
            </a:lvl9pPr>
          </a:lstStyle>
          <a:p>
            <a:endParaRPr/>
          </a:p>
        </p:txBody>
      </p:sp>
      <p:sp>
        <p:nvSpPr>
          <p:cNvPr id="58" name="Shape 58"/>
          <p:cNvSpPr txBox="1">
            <a:spLocks noGrp="1"/>
          </p:cNvSpPr>
          <p:nvPr>
            <p:ph type="body" idx="1"/>
          </p:nvPr>
        </p:nvSpPr>
        <p:spPr>
          <a:xfrm>
            <a:off x="4054887" y="2410833"/>
            <a:ext cx="4779300" cy="36915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400">
                <a:solidFill>
                  <a:schemeClr val="dk2"/>
                </a:solidFill>
              </a:defRPr>
            </a:lvl1pPr>
            <a:lvl2pPr lvl="1" algn="l">
              <a:lnSpc>
                <a:spcPct val="115000"/>
              </a:lnSpc>
              <a:spcBef>
                <a:spcPts val="0"/>
              </a:spcBef>
              <a:spcAft>
                <a:spcPts val="1600"/>
              </a:spcAft>
              <a:buClr>
                <a:schemeClr val="dk2"/>
              </a:buClr>
              <a:buSzPct val="100000"/>
              <a:defRPr sz="1200">
                <a:solidFill>
                  <a:schemeClr val="dk2"/>
                </a:solidFill>
              </a:defRPr>
            </a:lvl2pPr>
            <a:lvl3pPr lvl="2" algn="l">
              <a:lnSpc>
                <a:spcPct val="115000"/>
              </a:lnSpc>
              <a:spcBef>
                <a:spcPts val="0"/>
              </a:spcBef>
              <a:spcAft>
                <a:spcPts val="1600"/>
              </a:spcAft>
              <a:buClr>
                <a:schemeClr val="dk2"/>
              </a:buClr>
              <a:buSzPct val="100000"/>
              <a:defRPr sz="1200">
                <a:solidFill>
                  <a:schemeClr val="dk2"/>
                </a:solidFill>
              </a:defRPr>
            </a:lvl3pPr>
            <a:lvl4pPr lvl="3" algn="l">
              <a:lnSpc>
                <a:spcPct val="115000"/>
              </a:lnSpc>
              <a:spcBef>
                <a:spcPts val="0"/>
              </a:spcBef>
              <a:spcAft>
                <a:spcPts val="1600"/>
              </a:spcAft>
              <a:buClr>
                <a:schemeClr val="dk2"/>
              </a:buClr>
              <a:buSzPct val="100000"/>
              <a:defRPr sz="1200">
                <a:solidFill>
                  <a:schemeClr val="dk2"/>
                </a:solidFill>
              </a:defRPr>
            </a:lvl4pPr>
            <a:lvl5pPr lvl="4" algn="l">
              <a:lnSpc>
                <a:spcPct val="115000"/>
              </a:lnSpc>
              <a:spcBef>
                <a:spcPts val="0"/>
              </a:spcBef>
              <a:spcAft>
                <a:spcPts val="1600"/>
              </a:spcAft>
              <a:buClr>
                <a:schemeClr val="dk2"/>
              </a:buClr>
              <a:buSzPct val="100000"/>
              <a:defRPr sz="1200">
                <a:solidFill>
                  <a:schemeClr val="dk2"/>
                </a:solidFill>
              </a:defRPr>
            </a:lvl5pPr>
            <a:lvl6pPr lvl="5" algn="l">
              <a:lnSpc>
                <a:spcPct val="115000"/>
              </a:lnSpc>
              <a:spcBef>
                <a:spcPts val="0"/>
              </a:spcBef>
              <a:spcAft>
                <a:spcPts val="1600"/>
              </a:spcAft>
              <a:buClr>
                <a:schemeClr val="dk2"/>
              </a:buClr>
              <a:buSzPct val="100000"/>
              <a:defRPr sz="1200">
                <a:solidFill>
                  <a:schemeClr val="dk2"/>
                </a:solidFill>
              </a:defRPr>
            </a:lvl6pPr>
            <a:lvl7pPr lvl="6" algn="l">
              <a:lnSpc>
                <a:spcPct val="115000"/>
              </a:lnSpc>
              <a:spcBef>
                <a:spcPts val="0"/>
              </a:spcBef>
              <a:spcAft>
                <a:spcPts val="1600"/>
              </a:spcAft>
              <a:buClr>
                <a:schemeClr val="dk2"/>
              </a:buClr>
              <a:buSzPct val="100000"/>
              <a:defRPr sz="1200">
                <a:solidFill>
                  <a:schemeClr val="dk2"/>
                </a:solidFill>
              </a:defRPr>
            </a:lvl7pPr>
            <a:lvl8pPr lvl="7" algn="l">
              <a:lnSpc>
                <a:spcPct val="115000"/>
              </a:lnSpc>
              <a:spcBef>
                <a:spcPts val="0"/>
              </a:spcBef>
              <a:spcAft>
                <a:spcPts val="1600"/>
              </a:spcAft>
              <a:buClr>
                <a:schemeClr val="dk2"/>
              </a:buClr>
              <a:buSzPct val="100000"/>
              <a:defRPr sz="1200">
                <a:solidFill>
                  <a:schemeClr val="dk2"/>
                </a:solidFill>
              </a:defRPr>
            </a:lvl8pPr>
            <a:lvl9pPr lvl="8" algn="l">
              <a:lnSpc>
                <a:spcPct val="115000"/>
              </a:lnSpc>
              <a:spcBef>
                <a:spcPts val="0"/>
              </a:spcBef>
              <a:spcAft>
                <a:spcPts val="1600"/>
              </a:spcAft>
              <a:buClr>
                <a:schemeClr val="dk2"/>
              </a:buClr>
              <a:buSzPct val="100000"/>
              <a:defRPr sz="1200">
                <a:solidFill>
                  <a:schemeClr val="dk2"/>
                </a:solidFill>
              </a:defRPr>
            </a:lvl9pPr>
          </a:lstStyle>
          <a:p>
            <a:endParaRPr/>
          </a:p>
        </p:txBody>
      </p:sp>
      <p:sp>
        <p:nvSpPr>
          <p:cNvPr id="59" name="Shape 59"/>
          <p:cNvSpPr txBox="1">
            <a:spLocks noGrp="1"/>
          </p:cNvSpPr>
          <p:nvPr>
            <p:ph type="sldNum" idx="12"/>
          </p:nvPr>
        </p:nvSpPr>
        <p:spPr>
          <a:xfrm>
            <a:off x="8472457" y="6217622"/>
            <a:ext cx="548700" cy="5247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66" name="Shape 66"/>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67" name="Shape 6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70" name="Shape 7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5" name="Shape 85"/>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6" name="Shape 86"/>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89" name="Shape 8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0"/>
        <p:cNvGrpSpPr/>
        <p:nvPr/>
      </p:nvGrpSpPr>
      <p:grpSpPr>
        <a:xfrm>
          <a:off x="0" y="0"/>
          <a:ext cx="0" cy="0"/>
          <a:chOff x="0" y="0"/>
          <a:chExt cx="0" cy="0"/>
        </a:xfrm>
      </p:grpSpPr>
      <p:sp>
        <p:nvSpPr>
          <p:cNvPr id="91" name="Shape 91"/>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92" name="Shape 92"/>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93" name="Shape 93"/>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4" name="Shape 94"/>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aption">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8" name="Shape 98"/>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numb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01" name="Shape 101"/>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2" name="Shape 10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9" name="Shape 19"/>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867800"/>
            <a:ext cx="8520600" cy="11223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36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22" name="Shape 22"/>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5" name="Shape 25"/>
          <p:cNvSpPr txBox="1">
            <a:spLocks noGrp="1"/>
          </p:cNvSpPr>
          <p:nvPr>
            <p:ph type="body" idx="1"/>
          </p:nvPr>
        </p:nvSpPr>
        <p:spPr>
          <a:xfrm>
            <a:off x="311700" y="1536633"/>
            <a:ext cx="39999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832400" y="1536633"/>
            <a:ext cx="39999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30" name="Shape 30"/>
          <p:cNvSpPr txBox="1">
            <a:spLocks noGrp="1"/>
          </p:cNvSpPr>
          <p:nvPr>
            <p:ph type="body" idx="1"/>
          </p:nvPr>
        </p:nvSpPr>
        <p:spPr>
          <a:xfrm>
            <a:off x="311700" y="1852800"/>
            <a:ext cx="2808000" cy="42393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2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34" name="Shape 34"/>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265500" y="1644233"/>
            <a:ext cx="4045200" cy="1976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38" name="Shape 38"/>
          <p:cNvSpPr txBox="1">
            <a:spLocks noGrp="1"/>
          </p:cNvSpPr>
          <p:nvPr>
            <p:ph type="subTitle" idx="1"/>
          </p:nvPr>
        </p:nvSpPr>
        <p:spPr>
          <a:xfrm>
            <a:off x="265500" y="3737433"/>
            <a:ext cx="4045200" cy="16467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939500" y="965433"/>
            <a:ext cx="3837000" cy="4926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6217621"/>
            <a:ext cx="548700" cy="5247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62" name="Shape 62"/>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63" name="Shape 63"/>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 Type="http://schemas.openxmlformats.org/officeDocument/2006/relationships/image" Target="../media/image29.jpg"/><Relationship Id="rId20" Type="http://schemas.openxmlformats.org/officeDocument/2006/relationships/image" Target="../media/image40.png"/><Relationship Id="rId21" Type="http://schemas.openxmlformats.org/officeDocument/2006/relationships/image" Target="../media/image41.jpg"/><Relationship Id="rId22" Type="http://schemas.openxmlformats.org/officeDocument/2006/relationships/image" Target="../media/image42.tiff"/><Relationship Id="rId10" Type="http://schemas.openxmlformats.org/officeDocument/2006/relationships/image" Target="../media/image30.jpg"/><Relationship Id="rId11" Type="http://schemas.openxmlformats.org/officeDocument/2006/relationships/image" Target="../media/image31.jpg"/><Relationship Id="rId12" Type="http://schemas.openxmlformats.org/officeDocument/2006/relationships/image" Target="../media/image32.png"/><Relationship Id="rId13" Type="http://schemas.openxmlformats.org/officeDocument/2006/relationships/image" Target="../media/image33.jpg"/><Relationship Id="rId14" Type="http://schemas.openxmlformats.org/officeDocument/2006/relationships/image" Target="../media/image34.jp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jpg"/><Relationship Id="rId18" Type="http://schemas.openxmlformats.org/officeDocument/2006/relationships/image" Target="../media/image38.jpg"/><Relationship Id="rId19"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67D6"/>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192859" y="1411075"/>
            <a:ext cx="4588691" cy="1363800"/>
          </a:xfrm>
          <a:prstGeom prst="rect">
            <a:avLst/>
          </a:prstGeom>
        </p:spPr>
        <p:txBody>
          <a:bodyPr lIns="91425" tIns="91425" rIns="91425" bIns="91425" anchor="ctr" anchorCtr="0">
            <a:noAutofit/>
          </a:bodyPr>
          <a:lstStyle/>
          <a:p>
            <a:pPr marL="0" marR="0" lvl="0" indent="0" algn="ctr" rtl="0">
              <a:spcBef>
                <a:spcPts val="0"/>
              </a:spcBef>
              <a:buNone/>
            </a:pPr>
            <a:r>
              <a:rPr lang="en" b="1" i="0" u="none" strike="noStrike" cap="none" dirty="0">
                <a:solidFill>
                  <a:srgbClr val="000000"/>
                </a:solidFill>
                <a:latin typeface="Georgia" charset="0"/>
                <a:ea typeface="Georgia" charset="0"/>
                <a:cs typeface="Georgia" charset="0"/>
                <a:sym typeface="Droid Serif"/>
              </a:rPr>
              <a:t>Kr</a:t>
            </a:r>
            <a:r>
              <a:rPr lang="en" b="1" dirty="0">
                <a:solidFill>
                  <a:srgbClr val="000000"/>
                </a:solidFill>
                <a:latin typeface="Georgia" charset="0"/>
                <a:ea typeface="Georgia" charset="0"/>
                <a:cs typeface="Georgia" charset="0"/>
                <a:sym typeface="Droid Serif"/>
              </a:rPr>
              <a:t>ei</a:t>
            </a:r>
            <a:r>
              <a:rPr lang="en" b="1" i="0" u="none" strike="noStrike" cap="none" dirty="0">
                <a:solidFill>
                  <a:srgbClr val="000000"/>
                </a:solidFill>
                <a:latin typeface="Georgia" charset="0"/>
                <a:ea typeface="Georgia" charset="0"/>
                <a:cs typeface="Georgia" charset="0"/>
                <a:sym typeface="Droid Serif"/>
              </a:rPr>
              <a:t>va Academy </a:t>
            </a:r>
            <a:br>
              <a:rPr lang="en" b="1" i="0" u="none" strike="noStrike" cap="none" dirty="0">
                <a:solidFill>
                  <a:srgbClr val="000000"/>
                </a:solidFill>
                <a:latin typeface="Georgia" charset="0"/>
                <a:ea typeface="Georgia" charset="0"/>
                <a:cs typeface="Georgia" charset="0"/>
                <a:sym typeface="Droid Serif"/>
              </a:rPr>
            </a:br>
            <a:r>
              <a:rPr lang="en" b="1" i="0" u="none" strike="noStrike" cap="none" dirty="0">
                <a:solidFill>
                  <a:srgbClr val="000000"/>
                </a:solidFill>
                <a:latin typeface="Georgia" charset="0"/>
                <a:ea typeface="Georgia" charset="0"/>
                <a:cs typeface="Georgia" charset="0"/>
                <a:sym typeface="Droid Serif"/>
              </a:rPr>
              <a:t>Public Charter School</a:t>
            </a:r>
          </a:p>
        </p:txBody>
      </p:sp>
      <p:sp>
        <p:nvSpPr>
          <p:cNvPr id="110" name="Shape 110"/>
          <p:cNvSpPr txBox="1">
            <a:spLocks noGrp="1"/>
          </p:cNvSpPr>
          <p:nvPr>
            <p:ph type="body" idx="1"/>
          </p:nvPr>
        </p:nvSpPr>
        <p:spPr>
          <a:xfrm>
            <a:off x="4509550" y="2844000"/>
            <a:ext cx="4124700" cy="1170000"/>
          </a:xfrm>
          <a:prstGeom prst="rect">
            <a:avLst/>
          </a:prstGeom>
        </p:spPr>
        <p:txBody>
          <a:bodyPr lIns="91425" tIns="91425" rIns="91425" bIns="91425" anchor="ctr" anchorCtr="0">
            <a:noAutofit/>
          </a:bodyPr>
          <a:lstStyle/>
          <a:p>
            <a:pPr lvl="0" algn="ctr">
              <a:spcBef>
                <a:spcPts val="0"/>
              </a:spcBef>
              <a:buNone/>
            </a:pPr>
            <a:r>
              <a:rPr lang="en" sz="1800" dirty="0">
                <a:solidFill>
                  <a:srgbClr val="000000"/>
                </a:solidFill>
                <a:latin typeface="Georgia" charset="0"/>
                <a:ea typeface="Georgia" charset="0"/>
                <a:cs typeface="Georgia" charset="0"/>
                <a:sym typeface="Droid Serif"/>
              </a:rPr>
              <a:t>A 6th to 12th Grade Experience Coming to Manchester</a:t>
            </a:r>
            <a:br>
              <a:rPr lang="en" sz="1800" dirty="0">
                <a:solidFill>
                  <a:srgbClr val="000000"/>
                </a:solidFill>
                <a:latin typeface="Georgia" charset="0"/>
                <a:ea typeface="Georgia" charset="0"/>
                <a:cs typeface="Georgia" charset="0"/>
                <a:sym typeface="Droid Serif"/>
              </a:rPr>
            </a:br>
            <a:r>
              <a:rPr lang="en" sz="1800" dirty="0">
                <a:solidFill>
                  <a:srgbClr val="000000"/>
                </a:solidFill>
                <a:latin typeface="Georgia" charset="0"/>
                <a:ea typeface="Georgia" charset="0"/>
                <a:cs typeface="Georgia" charset="0"/>
                <a:sym typeface="Droid Serif"/>
              </a:rPr>
              <a:t> in the Fall of </a:t>
            </a:r>
            <a:r>
              <a:rPr lang="en" sz="1800" dirty="0" smtClean="0">
                <a:solidFill>
                  <a:srgbClr val="000000"/>
                </a:solidFill>
                <a:latin typeface="Georgia" charset="0"/>
                <a:ea typeface="Georgia" charset="0"/>
                <a:cs typeface="Georgia" charset="0"/>
                <a:sym typeface="Droid Serif"/>
              </a:rPr>
              <a:t>2018</a:t>
            </a:r>
            <a:endParaRPr lang="en" sz="1800" dirty="0">
              <a:solidFill>
                <a:srgbClr val="000000"/>
              </a:solidFill>
              <a:latin typeface="Georgia" charset="0"/>
              <a:ea typeface="Georgia" charset="0"/>
              <a:cs typeface="Georgia" charset="0"/>
              <a:sym typeface="Droid Serif"/>
            </a:endParaRPr>
          </a:p>
        </p:txBody>
      </p:sp>
      <p:pic>
        <p:nvPicPr>
          <p:cNvPr id="111" name="Shape 111" descr="Image result for pic of active students"/>
          <p:cNvPicPr preferRelativeResize="0"/>
          <p:nvPr/>
        </p:nvPicPr>
        <p:blipFill rotWithShape="1">
          <a:blip r:embed="rId3">
            <a:alphaModFix/>
          </a:blip>
          <a:srcRect l="14868" r="13921"/>
          <a:stretch/>
        </p:blipFill>
        <p:spPr>
          <a:xfrm>
            <a:off x="9300" y="83325"/>
            <a:ext cx="3722175" cy="3329775"/>
          </a:xfrm>
          <a:prstGeom prst="rect">
            <a:avLst/>
          </a:prstGeom>
          <a:noFill/>
          <a:ln>
            <a:noFill/>
          </a:ln>
        </p:spPr>
      </p:pic>
      <p:pic>
        <p:nvPicPr>
          <p:cNvPr id="112" name="Shape 112" descr="Image result for Pics of Manchester NH"/>
          <p:cNvPicPr preferRelativeResize="0"/>
          <p:nvPr/>
        </p:nvPicPr>
        <p:blipFill rotWithShape="1">
          <a:blip r:embed="rId4">
            <a:alphaModFix/>
          </a:blip>
          <a:srcRect l="22654" r="26812"/>
          <a:stretch/>
        </p:blipFill>
        <p:spPr>
          <a:xfrm>
            <a:off x="0" y="3454750"/>
            <a:ext cx="3722175" cy="3329774"/>
          </a:xfrm>
          <a:prstGeom prst="rect">
            <a:avLst/>
          </a:prstGeom>
          <a:noFill/>
          <a:ln>
            <a:noFill/>
          </a:ln>
        </p:spPr>
      </p:pic>
      <p:sp>
        <p:nvSpPr>
          <p:cNvPr id="113" name="Shape 113"/>
          <p:cNvSpPr txBox="1"/>
          <p:nvPr/>
        </p:nvSpPr>
        <p:spPr>
          <a:xfrm>
            <a:off x="3710550" y="5046450"/>
            <a:ext cx="5419200" cy="1557000"/>
          </a:xfrm>
          <a:prstGeom prst="rect">
            <a:avLst/>
          </a:prstGeom>
          <a:noFill/>
          <a:ln>
            <a:noFill/>
          </a:ln>
        </p:spPr>
        <p:txBody>
          <a:bodyPr lIns="91425" tIns="91425" rIns="91425" bIns="91425" anchor="t" anchorCtr="0">
            <a:noAutofit/>
          </a:bodyPr>
          <a:lstStyle/>
          <a:p>
            <a:pPr lvl="0" algn="ctr">
              <a:lnSpc>
                <a:spcPct val="115000"/>
              </a:lnSpc>
              <a:spcBef>
                <a:spcPts val="0"/>
              </a:spcBef>
              <a:buNone/>
            </a:pPr>
            <a:r>
              <a:rPr lang="en" sz="1800" dirty="0">
                <a:latin typeface="Georgia" charset="0"/>
                <a:ea typeface="Georgia" charset="0"/>
                <a:cs typeface="Georgia" charset="0"/>
                <a:sym typeface="Droid Serif"/>
              </a:rPr>
              <a:t>Presented by: </a:t>
            </a:r>
          </a:p>
          <a:p>
            <a:pPr lvl="0" algn="ctr">
              <a:lnSpc>
                <a:spcPct val="115000"/>
              </a:lnSpc>
              <a:spcBef>
                <a:spcPts val="0"/>
              </a:spcBef>
              <a:buNone/>
            </a:pPr>
            <a:r>
              <a:rPr lang="en" sz="2000" b="1" dirty="0">
                <a:latin typeface="Georgia" charset="0"/>
                <a:ea typeface="Georgia" charset="0"/>
                <a:cs typeface="Georgia" charset="0"/>
                <a:sym typeface="Droid Serif"/>
              </a:rPr>
              <a:t>The Foundation for Educational Insight</a:t>
            </a:r>
          </a:p>
          <a:p>
            <a:pPr lvl="0" algn="ctr">
              <a:lnSpc>
                <a:spcPct val="115000"/>
              </a:lnSpc>
              <a:spcBef>
                <a:spcPts val="0"/>
              </a:spcBef>
              <a:buNone/>
            </a:pPr>
            <a:r>
              <a:rPr lang="en" sz="1600" dirty="0">
                <a:latin typeface="Georgia" charset="0"/>
                <a:ea typeface="Georgia" charset="0"/>
                <a:cs typeface="Georgia" charset="0"/>
                <a:sym typeface="Droid Serif"/>
              </a:rPr>
              <a:t>Michelle Mathieu,   Karen Henderson, </a:t>
            </a:r>
            <a:br>
              <a:rPr lang="en" sz="1600" dirty="0">
                <a:latin typeface="Georgia" charset="0"/>
                <a:ea typeface="Georgia" charset="0"/>
                <a:cs typeface="Georgia" charset="0"/>
                <a:sym typeface="Droid Serif"/>
              </a:rPr>
            </a:br>
            <a:r>
              <a:rPr lang="en" sz="1600" dirty="0">
                <a:latin typeface="Georgia" charset="0"/>
                <a:ea typeface="Georgia" charset="0"/>
                <a:cs typeface="Georgia" charset="0"/>
                <a:sym typeface="Droid Serif"/>
              </a:rPr>
              <a:t>Brianna Sargent-Merrill,   </a:t>
            </a:r>
            <a:r>
              <a:rPr lang="en" sz="1600" dirty="0" err="1">
                <a:solidFill>
                  <a:schemeClr val="dk1"/>
                </a:solidFill>
                <a:latin typeface="Georgia" charset="0"/>
                <a:ea typeface="Georgia" charset="0"/>
                <a:cs typeface="Georgia" charset="0"/>
                <a:sym typeface="Droid Serif"/>
              </a:rPr>
              <a:t>Aranka</a:t>
            </a:r>
            <a:r>
              <a:rPr lang="en" sz="1600" dirty="0">
                <a:solidFill>
                  <a:schemeClr val="dk1"/>
                </a:solidFill>
                <a:latin typeface="Georgia" charset="0"/>
                <a:ea typeface="Georgia" charset="0"/>
                <a:cs typeface="Georgia" charset="0"/>
                <a:sym typeface="Droid Serif"/>
              </a:rPr>
              <a:t> Bullen, </a:t>
            </a:r>
            <a:br>
              <a:rPr lang="en" sz="1600" dirty="0">
                <a:solidFill>
                  <a:schemeClr val="dk1"/>
                </a:solidFill>
                <a:latin typeface="Georgia" charset="0"/>
                <a:ea typeface="Georgia" charset="0"/>
                <a:cs typeface="Georgia" charset="0"/>
                <a:sym typeface="Droid Serif"/>
              </a:rPr>
            </a:br>
            <a:r>
              <a:rPr lang="en" sz="1600" dirty="0">
                <a:latin typeface="Georgia" charset="0"/>
                <a:ea typeface="Georgia" charset="0"/>
                <a:cs typeface="Georgia" charset="0"/>
                <a:sym typeface="Droid Serif"/>
              </a:rPr>
              <a:t>Kara Hewett,  and   Sarah Shor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22274" y="63959"/>
            <a:ext cx="8894250" cy="6159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Heebo"/>
              <a:buNone/>
            </a:pPr>
            <a:r>
              <a:rPr lang="en" sz="2800" b="1" dirty="0">
                <a:solidFill>
                  <a:schemeClr val="dk1"/>
                </a:solidFill>
                <a:latin typeface="Georgia" charset="0"/>
                <a:ea typeface="Georgia" charset="0"/>
                <a:cs typeface="Georgia" charset="0"/>
                <a:sym typeface="Droid Sans"/>
              </a:rPr>
              <a:t>Education for Life: Learning in Three Domains</a:t>
            </a:r>
          </a:p>
          <a:p>
            <a:pPr marL="0" marR="0" lvl="0" indent="0" algn="ctr" rtl="0">
              <a:lnSpc>
                <a:spcPct val="100000"/>
              </a:lnSpc>
              <a:spcBef>
                <a:spcPts val="0"/>
              </a:spcBef>
              <a:spcAft>
                <a:spcPts val="0"/>
              </a:spcAft>
              <a:buClr>
                <a:srgbClr val="000000"/>
              </a:buClr>
              <a:buFont typeface="Heebo"/>
              <a:buNone/>
            </a:pPr>
            <a:endParaRPr sz="3000" b="1" dirty="0">
              <a:latin typeface="Droid Sans"/>
              <a:ea typeface="Droid Sans"/>
              <a:cs typeface="Droid Sans"/>
              <a:sym typeface="Droid Sans"/>
            </a:endParaRPr>
          </a:p>
          <a:p>
            <a:pPr marL="0" marR="0" lvl="0" indent="0" algn="ctr" rtl="0">
              <a:lnSpc>
                <a:spcPct val="100000"/>
              </a:lnSpc>
              <a:spcBef>
                <a:spcPts val="0"/>
              </a:spcBef>
              <a:spcAft>
                <a:spcPts val="0"/>
              </a:spcAft>
              <a:buClr>
                <a:srgbClr val="000000"/>
              </a:buClr>
              <a:buFont typeface="Heebo"/>
              <a:buNone/>
            </a:pPr>
            <a:endParaRPr sz="3000" b="1" dirty="0">
              <a:latin typeface="Droid Sans"/>
              <a:ea typeface="Droid Sans"/>
              <a:cs typeface="Droid Sans"/>
              <a:sym typeface="Droid Sans"/>
            </a:endParaRPr>
          </a:p>
        </p:txBody>
      </p:sp>
      <p:pic>
        <p:nvPicPr>
          <p:cNvPr id="226" name="Shape 226" descr="Image result for pic of intellectual development"/>
          <p:cNvPicPr preferRelativeResize="0"/>
          <p:nvPr/>
        </p:nvPicPr>
        <p:blipFill>
          <a:blip r:embed="rId3">
            <a:alphaModFix amt="79000"/>
          </a:blip>
          <a:stretch>
            <a:fillRect/>
          </a:stretch>
        </p:blipFill>
        <p:spPr>
          <a:xfrm>
            <a:off x="1609601" y="883352"/>
            <a:ext cx="988761" cy="1070599"/>
          </a:xfrm>
          <a:prstGeom prst="rect">
            <a:avLst/>
          </a:prstGeom>
          <a:noFill/>
          <a:ln>
            <a:noFill/>
          </a:ln>
        </p:spPr>
      </p:pic>
      <p:pic>
        <p:nvPicPr>
          <p:cNvPr id="227" name="Shape 227" descr="Image result for Pics of college preparation"/>
          <p:cNvPicPr preferRelativeResize="0"/>
          <p:nvPr/>
        </p:nvPicPr>
        <p:blipFill rotWithShape="1">
          <a:blip r:embed="rId4">
            <a:alphaModFix/>
          </a:blip>
          <a:srcRect l="6777" r="42222"/>
          <a:stretch/>
        </p:blipFill>
        <p:spPr>
          <a:xfrm>
            <a:off x="6870300" y="4685850"/>
            <a:ext cx="937350" cy="1488800"/>
          </a:xfrm>
          <a:prstGeom prst="rect">
            <a:avLst/>
          </a:prstGeom>
          <a:noFill/>
          <a:ln>
            <a:noFill/>
          </a:ln>
        </p:spPr>
      </p:pic>
      <p:pic>
        <p:nvPicPr>
          <p:cNvPr id="228" name="Shape 228" descr="Image result for pic of life"/>
          <p:cNvPicPr preferRelativeResize="0"/>
          <p:nvPr/>
        </p:nvPicPr>
        <p:blipFill>
          <a:blip r:embed="rId5">
            <a:alphaModFix/>
          </a:blip>
          <a:stretch>
            <a:fillRect/>
          </a:stretch>
        </p:blipFill>
        <p:spPr>
          <a:xfrm>
            <a:off x="298307" y="4813662"/>
            <a:ext cx="1510395" cy="1530114"/>
          </a:xfrm>
          <a:prstGeom prst="rect">
            <a:avLst/>
          </a:prstGeom>
          <a:noFill/>
          <a:ln>
            <a:noFill/>
          </a:ln>
        </p:spPr>
      </p:pic>
      <p:grpSp>
        <p:nvGrpSpPr>
          <p:cNvPr id="229" name="Shape 229"/>
          <p:cNvGrpSpPr/>
          <p:nvPr/>
        </p:nvGrpSpPr>
        <p:grpSpPr>
          <a:xfrm>
            <a:off x="2481965" y="883343"/>
            <a:ext cx="3356866" cy="3255509"/>
            <a:chOff x="2724450" y="1029050"/>
            <a:chExt cx="3532800" cy="3395400"/>
          </a:xfrm>
        </p:grpSpPr>
        <p:sp>
          <p:nvSpPr>
            <p:cNvPr id="230" name="Shape 230"/>
            <p:cNvSpPr/>
            <p:nvPr/>
          </p:nvSpPr>
          <p:spPr>
            <a:xfrm>
              <a:off x="2724450" y="1029050"/>
              <a:ext cx="3532800" cy="3395400"/>
            </a:xfrm>
            <a:prstGeom prst="ellipse">
              <a:avLst/>
            </a:prstGeom>
            <a:noFill/>
            <a:ln w="152400" cap="flat" cmpd="sng">
              <a:solidFill>
                <a:srgbClr val="93C47D"/>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38761D"/>
                </a:solidFill>
                <a:latin typeface="Arial"/>
                <a:ea typeface="Arial"/>
                <a:cs typeface="Arial"/>
                <a:sym typeface="Arial"/>
              </a:endParaRPr>
            </a:p>
          </p:txBody>
        </p:sp>
        <p:sp>
          <p:nvSpPr>
            <p:cNvPr id="231" name="Shape 231"/>
            <p:cNvSpPr txBox="1"/>
            <p:nvPr/>
          </p:nvSpPr>
          <p:spPr>
            <a:xfrm>
              <a:off x="3527238" y="2058898"/>
              <a:ext cx="1927200" cy="450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000" u="none" strike="noStrike" cap="none" dirty="0">
                  <a:solidFill>
                    <a:srgbClr val="38761D"/>
                  </a:solidFill>
                  <a:latin typeface="Bangla MN" charset="0"/>
                  <a:ea typeface="Bangla MN" charset="0"/>
                  <a:cs typeface="Bangla MN" charset="0"/>
                  <a:sym typeface="Ubuntu"/>
                </a:rPr>
                <a:t>Intellectual</a:t>
              </a:r>
            </a:p>
          </p:txBody>
        </p:sp>
      </p:grpSp>
      <p:grpSp>
        <p:nvGrpSpPr>
          <p:cNvPr id="232" name="Shape 232"/>
          <p:cNvGrpSpPr/>
          <p:nvPr/>
        </p:nvGrpSpPr>
        <p:grpSpPr>
          <a:xfrm>
            <a:off x="1609593" y="2674816"/>
            <a:ext cx="3356866" cy="3255509"/>
            <a:chOff x="1630525" y="2662300"/>
            <a:chExt cx="3532800" cy="3395400"/>
          </a:xfrm>
        </p:grpSpPr>
        <p:sp>
          <p:nvSpPr>
            <p:cNvPr id="233" name="Shape 233"/>
            <p:cNvSpPr/>
            <p:nvPr/>
          </p:nvSpPr>
          <p:spPr>
            <a:xfrm>
              <a:off x="1630525" y="2662300"/>
              <a:ext cx="3532800" cy="3395400"/>
            </a:xfrm>
            <a:prstGeom prst="ellipse">
              <a:avLst/>
            </a:prstGeom>
            <a:noFill/>
            <a:ln w="152400" cap="flat" cmpd="sng">
              <a:solidFill>
                <a:srgbClr val="B4A7D6"/>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txBox="1"/>
            <p:nvPr/>
          </p:nvSpPr>
          <p:spPr>
            <a:xfrm>
              <a:off x="1848581" y="4467924"/>
              <a:ext cx="1789800" cy="347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000" u="none" strike="noStrike" cap="none" dirty="0" smtClean="0">
                  <a:solidFill>
                    <a:srgbClr val="674EA7"/>
                  </a:solidFill>
                  <a:latin typeface="Bangla MN" charset="0"/>
                  <a:ea typeface="Bangla MN" charset="0"/>
                  <a:cs typeface="Bangla MN" charset="0"/>
                  <a:sym typeface="Ubuntu"/>
                </a:rPr>
                <a:t>Personal</a:t>
              </a:r>
              <a:endParaRPr lang="en" sz="2000" u="none" strike="noStrike" cap="none" dirty="0">
                <a:solidFill>
                  <a:srgbClr val="674EA7"/>
                </a:solidFill>
                <a:latin typeface="Bangla MN" charset="0"/>
                <a:ea typeface="Bangla MN" charset="0"/>
                <a:cs typeface="Bangla MN" charset="0"/>
                <a:sym typeface="Ubuntu"/>
              </a:endParaRPr>
            </a:p>
          </p:txBody>
        </p:sp>
      </p:grpSp>
      <p:sp>
        <p:nvSpPr>
          <p:cNvPr id="235" name="Shape 235"/>
          <p:cNvSpPr/>
          <p:nvPr/>
        </p:nvSpPr>
        <p:spPr>
          <a:xfrm>
            <a:off x="3620238" y="2677099"/>
            <a:ext cx="3356700" cy="3255599"/>
          </a:xfrm>
          <a:prstGeom prst="ellipse">
            <a:avLst/>
          </a:prstGeom>
          <a:noFill/>
          <a:ln w="152400" cap="flat" cmpd="sng">
            <a:solidFill>
              <a:srgbClr val="F6B26B"/>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txBox="1"/>
          <p:nvPr/>
        </p:nvSpPr>
        <p:spPr>
          <a:xfrm>
            <a:off x="4966425" y="4013402"/>
            <a:ext cx="1962300" cy="516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2000" u="none" strike="noStrike" cap="none" dirty="0">
                <a:solidFill>
                  <a:srgbClr val="E69138"/>
                </a:solidFill>
                <a:latin typeface="Bangla MN" charset="0"/>
                <a:ea typeface="Bangla MN" charset="0"/>
                <a:cs typeface="Bangla MN" charset="0"/>
                <a:sym typeface="Ubuntu"/>
              </a:rPr>
              <a:t>Professional</a:t>
            </a:r>
          </a:p>
        </p:txBody>
      </p:sp>
      <p:sp>
        <p:nvSpPr>
          <p:cNvPr id="237" name="Shape 237"/>
          <p:cNvSpPr txBox="1"/>
          <p:nvPr/>
        </p:nvSpPr>
        <p:spPr>
          <a:xfrm>
            <a:off x="3668700" y="3482630"/>
            <a:ext cx="1270800" cy="329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Graduate"/>
              <a:buNone/>
            </a:pPr>
            <a:r>
              <a:rPr lang="en" sz="2100" b="1" i="0" u="none" strike="noStrike" cap="none">
                <a:solidFill>
                  <a:srgbClr val="2FA1F5"/>
                </a:solidFill>
                <a:latin typeface="Droid Sans"/>
                <a:ea typeface="Droid Sans"/>
                <a:cs typeface="Droid Sans"/>
                <a:sym typeface="Droid Sans"/>
              </a:rPr>
              <a:t>KREIVA</a:t>
            </a:r>
          </a:p>
        </p:txBody>
      </p:sp>
      <p:sp>
        <p:nvSpPr>
          <p:cNvPr id="238" name="Shape 238"/>
          <p:cNvSpPr txBox="1"/>
          <p:nvPr/>
        </p:nvSpPr>
        <p:spPr>
          <a:xfrm>
            <a:off x="3824851" y="4169245"/>
            <a:ext cx="1200000" cy="516600"/>
          </a:xfrm>
          <a:prstGeom prst="rect">
            <a:avLst/>
          </a:prstGeom>
          <a:noFill/>
          <a:ln>
            <a:noFill/>
          </a:ln>
        </p:spPr>
        <p:txBody>
          <a:bodyPr lIns="91425" tIns="91425" rIns="91425" bIns="91425" anchor="t" anchorCtr="0">
            <a:noAutofit/>
          </a:bodyPr>
          <a:lstStyle/>
          <a:p>
            <a:pPr lvl="0">
              <a:spcBef>
                <a:spcPts val="0"/>
              </a:spcBef>
              <a:buNone/>
            </a:pPr>
            <a:r>
              <a:rPr lang="en" sz="1700" b="1" dirty="0">
                <a:latin typeface="Al Bayan" charset="-78"/>
                <a:ea typeface="Al Bayan" charset="-78"/>
                <a:cs typeface="Al Bayan" charset="-78"/>
                <a:sym typeface="Droid Sans"/>
              </a:rPr>
              <a:t>Futures Program</a:t>
            </a:r>
          </a:p>
        </p:txBody>
      </p:sp>
      <p:sp>
        <p:nvSpPr>
          <p:cNvPr id="239" name="Shape 239"/>
          <p:cNvSpPr txBox="1"/>
          <p:nvPr/>
        </p:nvSpPr>
        <p:spPr>
          <a:xfrm>
            <a:off x="4563123" y="2753318"/>
            <a:ext cx="1095000" cy="585299"/>
          </a:xfrm>
          <a:prstGeom prst="rect">
            <a:avLst/>
          </a:prstGeom>
          <a:noFill/>
          <a:ln>
            <a:noFill/>
          </a:ln>
        </p:spPr>
        <p:txBody>
          <a:bodyPr lIns="91425" tIns="91425" rIns="91425" bIns="91425" anchor="ctr" anchorCtr="0">
            <a:noAutofit/>
          </a:bodyPr>
          <a:lstStyle/>
          <a:p>
            <a:pPr lvl="0" algn="ctr">
              <a:spcBef>
                <a:spcPts val="0"/>
              </a:spcBef>
              <a:buNone/>
            </a:pPr>
            <a:r>
              <a:rPr lang="en" sz="1700" b="1" dirty="0">
                <a:latin typeface="Al Bayan" charset="-78"/>
                <a:ea typeface="Al Bayan" charset="-78"/>
                <a:cs typeface="Al Bayan" charset="-78"/>
                <a:sym typeface="Droid Sans"/>
              </a:rPr>
              <a:t>Class Modules</a:t>
            </a:r>
          </a:p>
        </p:txBody>
      </p:sp>
      <p:sp>
        <p:nvSpPr>
          <p:cNvPr id="240" name="Shape 240"/>
          <p:cNvSpPr txBox="1"/>
          <p:nvPr/>
        </p:nvSpPr>
        <p:spPr>
          <a:xfrm>
            <a:off x="2740525" y="2944300"/>
            <a:ext cx="1095000" cy="4332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Heebo"/>
              <a:buNone/>
            </a:pPr>
            <a:r>
              <a:rPr lang="en" sz="1800" b="1" dirty="0">
                <a:latin typeface="Al Bayan" charset="-78"/>
                <a:ea typeface="Al Bayan" charset="-78"/>
                <a:cs typeface="Al Bayan" charset="-78"/>
                <a:sym typeface="Droid Sans"/>
              </a:rPr>
              <a:t>Crew</a:t>
            </a:r>
          </a:p>
        </p:txBody>
      </p:sp>
      <p:grpSp>
        <p:nvGrpSpPr>
          <p:cNvPr id="241" name="Shape 241"/>
          <p:cNvGrpSpPr/>
          <p:nvPr/>
        </p:nvGrpSpPr>
        <p:grpSpPr>
          <a:xfrm>
            <a:off x="5398675" y="526100"/>
            <a:ext cx="3300299" cy="5396700"/>
            <a:chOff x="5398675" y="526100"/>
            <a:chExt cx="3300299" cy="5396700"/>
          </a:xfrm>
        </p:grpSpPr>
        <p:pic>
          <p:nvPicPr>
            <p:cNvPr id="242" name="Shape 242" descr="Image result for pic of growth mindset"/>
            <p:cNvPicPr preferRelativeResize="0"/>
            <p:nvPr/>
          </p:nvPicPr>
          <p:blipFill rotWithShape="1">
            <a:blip r:embed="rId6">
              <a:alphaModFix/>
            </a:blip>
            <a:srcRect l="14990" r="10465" b="5793"/>
            <a:stretch/>
          </p:blipFill>
          <p:spPr>
            <a:xfrm>
              <a:off x="6928725" y="883375"/>
              <a:ext cx="1737224" cy="1839300"/>
            </a:xfrm>
            <a:prstGeom prst="rect">
              <a:avLst/>
            </a:prstGeom>
            <a:noFill/>
            <a:ln>
              <a:noFill/>
            </a:ln>
          </p:spPr>
        </p:pic>
        <p:sp>
          <p:nvSpPr>
            <p:cNvPr id="243" name="Shape 243"/>
            <p:cNvSpPr/>
            <p:nvPr/>
          </p:nvSpPr>
          <p:spPr>
            <a:xfrm rot="-1675929">
              <a:off x="6702985" y="353732"/>
              <a:ext cx="691678" cy="5741435"/>
            </a:xfrm>
            <a:prstGeom prst="rightBrace">
              <a:avLst>
                <a:gd name="adj1" fmla="val 99967"/>
                <a:gd name="adj2" fmla="val 38575"/>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44" name="Shape 244"/>
          <p:cNvSpPr txBox="1"/>
          <p:nvPr/>
        </p:nvSpPr>
        <p:spPr>
          <a:xfrm>
            <a:off x="5125125" y="4331275"/>
            <a:ext cx="1644900" cy="7581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1800" b="1" dirty="0">
                <a:solidFill>
                  <a:schemeClr val="dk1"/>
                </a:solidFill>
                <a:latin typeface="Al Bayan" charset="-78"/>
                <a:ea typeface="Al Bayan" charset="-78"/>
                <a:cs typeface="Al Bayan" charset="-78"/>
                <a:sym typeface="Ubuntu"/>
              </a:rPr>
              <a:t>Professional</a:t>
            </a:r>
          </a:p>
          <a:p>
            <a:pPr lvl="0" algn="ctr" rtl="0">
              <a:spcBef>
                <a:spcPts val="0"/>
              </a:spcBef>
              <a:buClr>
                <a:schemeClr val="dk1"/>
              </a:buClr>
              <a:buSzPct val="25000"/>
              <a:buFont typeface="Arial"/>
              <a:buNone/>
            </a:pPr>
            <a:r>
              <a:rPr lang="en" sz="1800" b="1" dirty="0">
                <a:solidFill>
                  <a:schemeClr val="dk1"/>
                </a:solidFill>
                <a:latin typeface="Al Bayan" charset="-78"/>
                <a:ea typeface="Al Bayan" charset="-78"/>
                <a:cs typeface="Al Bayan" charset="-78"/>
                <a:sym typeface="Ubuntu"/>
              </a:rPr>
              <a:t>Pathways</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3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additive="base">
                                        <p:cTn id="11" dur="1000"/>
                                        <p:tgtEl>
                                          <p:spTgt spid="226"/>
                                        </p:tgtEl>
                                        <p:attrNameLst>
                                          <p:attrName>ppt_x</p:attrName>
                                        </p:attrNameLst>
                                      </p:cBhvr>
                                      <p:tavLst>
                                        <p:tav tm="0">
                                          <p:val>
                                            <p:strVal val="#ppt_x-1"/>
                                          </p:val>
                                        </p:tav>
                                        <p:tav tm="100000">
                                          <p:val>
                                            <p:strVal val="#ppt_x"/>
                                          </p:val>
                                        </p:tav>
                                      </p:tavLst>
                                    </p:anim>
                                  </p:childTnLst>
                                </p:cTn>
                              </p:par>
                              <p:par>
                                <p:cTn id="12" presetID="23" presetClass="entr" presetSubtype="16" fill="hold" nodeType="withEffect">
                                  <p:stCondLst>
                                    <p:cond delay="0"/>
                                  </p:stCondLst>
                                  <p:childTnLst>
                                    <p:set>
                                      <p:cBhvr>
                                        <p:cTn id="13" dur="1" fill="hold">
                                          <p:stCondLst>
                                            <p:cond delay="0"/>
                                          </p:stCondLst>
                                        </p:cTn>
                                        <p:tgtEl>
                                          <p:spTgt spid="239"/>
                                        </p:tgtEl>
                                        <p:attrNameLst>
                                          <p:attrName>style.visibility</p:attrName>
                                        </p:attrNameLst>
                                      </p:cBhvr>
                                      <p:to>
                                        <p:strVal val="visible"/>
                                      </p:to>
                                    </p:set>
                                    <p:anim calcmode="lin" valueType="num">
                                      <p:cBhvr additive="base">
                                        <p:cTn id="14" dur="1000"/>
                                        <p:tgtEl>
                                          <p:spTgt spid="239"/>
                                        </p:tgtEl>
                                        <p:attrNameLst>
                                          <p:attrName>ppt_w</p:attrName>
                                        </p:attrNameLst>
                                      </p:cBhvr>
                                      <p:tavLst>
                                        <p:tav tm="0">
                                          <p:val>
                                            <p:strVal val="0"/>
                                          </p:val>
                                        </p:tav>
                                        <p:tav tm="100000">
                                          <p:val>
                                            <p:strVal val="#ppt_w"/>
                                          </p:val>
                                        </p:tav>
                                      </p:tavLst>
                                    </p:anim>
                                    <p:anim calcmode="lin" valueType="num">
                                      <p:cBhvr additive="base">
                                        <p:cTn id="15" dur="1000"/>
                                        <p:tgtEl>
                                          <p:spTgt spid="239"/>
                                        </p:tgtEl>
                                        <p:attrNameLst>
                                          <p:attrName>ppt_h</p:attrName>
                                        </p:attrNameLst>
                                      </p:cBhvr>
                                      <p:tavLst>
                                        <p:tav tm="0">
                                          <p:val>
                                            <p:str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240"/>
                                        </p:tgtEl>
                                        <p:attrNameLst>
                                          <p:attrName>style.visibility</p:attrName>
                                        </p:attrNameLst>
                                      </p:cBhvr>
                                      <p:to>
                                        <p:strVal val="visible"/>
                                      </p:to>
                                    </p:set>
                                    <p:anim calcmode="lin" valueType="num">
                                      <p:cBhvr>
                                        <p:cTn id="18" dur="1000" fill="hold"/>
                                        <p:tgtEl>
                                          <p:spTgt spid="240"/>
                                        </p:tgtEl>
                                        <p:attrNameLst>
                                          <p:attrName>ppt_w</p:attrName>
                                        </p:attrNameLst>
                                      </p:cBhvr>
                                      <p:tavLst>
                                        <p:tav tm="0">
                                          <p:val>
                                            <p:fltVal val="0"/>
                                          </p:val>
                                        </p:tav>
                                        <p:tav tm="100000">
                                          <p:val>
                                            <p:strVal val="#ppt_w"/>
                                          </p:val>
                                        </p:tav>
                                      </p:tavLst>
                                    </p:anim>
                                    <p:anim calcmode="lin" valueType="num">
                                      <p:cBhvr>
                                        <p:cTn id="19" dur="1000" fill="hold"/>
                                        <p:tgtEl>
                                          <p:spTgt spid="24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9" presetClass="entr" presetSubtype="10" fill="hold" grpId="0" nodeType="afterEffect">
                                  <p:stCondLst>
                                    <p:cond delay="0"/>
                                  </p:stCondLst>
                                  <p:childTnLst>
                                    <p:set>
                                      <p:cBhvr>
                                        <p:cTn id="22" dur="1" fill="hold">
                                          <p:stCondLst>
                                            <p:cond delay="0"/>
                                          </p:stCondLst>
                                        </p:cTn>
                                        <p:tgtEl>
                                          <p:spTgt spid="239"/>
                                        </p:tgtEl>
                                        <p:attrNameLst>
                                          <p:attrName>style.visibility</p:attrName>
                                        </p:attrNameLst>
                                      </p:cBhvr>
                                      <p:to>
                                        <p:strVal val="visible"/>
                                      </p:to>
                                    </p:set>
                                    <p:anim calcmode="lin" valueType="num">
                                      <p:cBhvr>
                                        <p:cTn id="23" dur="1000" fill="hold"/>
                                        <p:tgtEl>
                                          <p:spTgt spid="239"/>
                                        </p:tgtEl>
                                        <p:attrNameLst>
                                          <p:attrName>ppt_w</p:attrName>
                                        </p:attrNameLst>
                                      </p:cBhvr>
                                      <p:tavLst>
                                        <p:tav tm="0" fmla="#ppt_w*sin(2.5*pi*$)">
                                          <p:val>
                                            <p:fltVal val="0"/>
                                          </p:val>
                                        </p:tav>
                                        <p:tav tm="100000">
                                          <p:val>
                                            <p:fltVal val="1"/>
                                          </p:val>
                                        </p:tav>
                                      </p:tavLst>
                                    </p:anim>
                                    <p:anim calcmode="lin" valueType="num">
                                      <p:cBhvr>
                                        <p:cTn id="24" dur="1000" fill="hold"/>
                                        <p:tgtEl>
                                          <p:spTgt spid="23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8"/>
                                        </p:tgtEl>
                                        <p:attrNameLst>
                                          <p:attrName>style.visibility</p:attrName>
                                        </p:attrNameLst>
                                      </p:cBhvr>
                                      <p:to>
                                        <p:strVal val="visible"/>
                                      </p:to>
                                    </p:set>
                                    <p:anim calcmode="lin" valueType="num">
                                      <p:cBhvr additive="base">
                                        <p:cTn id="29" dur="1000"/>
                                        <p:tgtEl>
                                          <p:spTgt spid="228"/>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9" presetClass="entr" presetSubtype="10" fill="hold" nodeType="afterEffect">
                                  <p:stCondLst>
                                    <p:cond delay="0"/>
                                  </p:stCondLst>
                                  <p:childTnLst>
                                    <p:set>
                                      <p:cBhvr>
                                        <p:cTn id="32" dur="1" fill="hold">
                                          <p:stCondLst>
                                            <p:cond delay="0"/>
                                          </p:stCondLst>
                                        </p:cTn>
                                        <p:tgtEl>
                                          <p:spTgt spid="240"/>
                                        </p:tgtEl>
                                        <p:attrNameLst>
                                          <p:attrName>style.visibility</p:attrName>
                                        </p:attrNameLst>
                                      </p:cBhvr>
                                      <p:to>
                                        <p:strVal val="visible"/>
                                      </p:to>
                                    </p:set>
                                    <p:anim calcmode="lin" valueType="num">
                                      <p:cBhvr>
                                        <p:cTn id="33" dur="1000" fill="hold"/>
                                        <p:tgtEl>
                                          <p:spTgt spid="240"/>
                                        </p:tgtEl>
                                        <p:attrNameLst>
                                          <p:attrName>ppt_w</p:attrName>
                                        </p:attrNameLst>
                                      </p:cBhvr>
                                      <p:tavLst>
                                        <p:tav tm="0" fmla="#ppt_w*sin(2.5*pi*$)">
                                          <p:val>
                                            <p:fltVal val="0"/>
                                          </p:val>
                                        </p:tav>
                                        <p:tav tm="100000">
                                          <p:val>
                                            <p:fltVal val="1"/>
                                          </p:val>
                                        </p:tav>
                                      </p:tavLst>
                                    </p:anim>
                                    <p:anim calcmode="lin" valueType="num">
                                      <p:cBhvr>
                                        <p:cTn id="34" dur="1000" fill="hold"/>
                                        <p:tgtEl>
                                          <p:spTgt spid="240"/>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23" presetClass="entr" presetSubtype="16" fill="hold" nodeType="afterEffect">
                                  <p:stCondLst>
                                    <p:cond delay="0"/>
                                  </p:stCondLst>
                                  <p:childTnLst>
                                    <p:set>
                                      <p:cBhvr>
                                        <p:cTn id="37" dur="1" fill="hold">
                                          <p:stCondLst>
                                            <p:cond delay="0"/>
                                          </p:stCondLst>
                                        </p:cTn>
                                        <p:tgtEl>
                                          <p:spTgt spid="238"/>
                                        </p:tgtEl>
                                        <p:attrNameLst>
                                          <p:attrName>style.visibility</p:attrName>
                                        </p:attrNameLst>
                                      </p:cBhvr>
                                      <p:to>
                                        <p:strVal val="visible"/>
                                      </p:to>
                                    </p:set>
                                    <p:anim calcmode="lin" valueType="num">
                                      <p:cBhvr additive="base">
                                        <p:cTn id="38" dur="1000"/>
                                        <p:tgtEl>
                                          <p:spTgt spid="238"/>
                                        </p:tgtEl>
                                        <p:attrNameLst>
                                          <p:attrName>ppt_w</p:attrName>
                                        </p:attrNameLst>
                                      </p:cBhvr>
                                      <p:tavLst>
                                        <p:tav tm="0">
                                          <p:val>
                                            <p:strVal val="0"/>
                                          </p:val>
                                        </p:tav>
                                        <p:tav tm="100000">
                                          <p:val>
                                            <p:strVal val="#ppt_w"/>
                                          </p:val>
                                        </p:tav>
                                      </p:tavLst>
                                    </p:anim>
                                    <p:anim calcmode="lin" valueType="num">
                                      <p:cBhvr additive="base">
                                        <p:cTn id="39" dur="1000"/>
                                        <p:tgtEl>
                                          <p:spTgt spid="238"/>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227"/>
                                        </p:tgtEl>
                                        <p:attrNameLst>
                                          <p:attrName>style.visibility</p:attrName>
                                        </p:attrNameLst>
                                      </p:cBhvr>
                                      <p:to>
                                        <p:strVal val="visible"/>
                                      </p:to>
                                    </p:set>
                                    <p:anim calcmode="lin" valueType="num">
                                      <p:cBhvr additive="base">
                                        <p:cTn id="44" dur="1000"/>
                                        <p:tgtEl>
                                          <p:spTgt spid="227"/>
                                        </p:tgtEl>
                                        <p:attrNameLst>
                                          <p:attrName>ppt_x</p:attrName>
                                        </p:attrNameLst>
                                      </p:cBhvr>
                                      <p:tavLst>
                                        <p:tav tm="0">
                                          <p:val>
                                            <p:strVal val="#ppt_x+1"/>
                                          </p:val>
                                        </p:tav>
                                        <p:tav tm="100000">
                                          <p:val>
                                            <p:strVal val="#ppt_x"/>
                                          </p:val>
                                        </p:tav>
                                      </p:tavLst>
                                    </p:anim>
                                  </p:childTnLst>
                                </p:cTn>
                              </p:par>
                            </p:childTnLst>
                          </p:cTn>
                        </p:par>
                        <p:par>
                          <p:cTn id="45" fill="hold">
                            <p:stCondLst>
                              <p:cond delay="1000"/>
                            </p:stCondLst>
                            <p:childTnLst>
                              <p:par>
                                <p:cTn id="46" presetID="23" presetClass="entr" presetSubtype="16" fill="hold" nodeType="afterEffect">
                                  <p:stCondLst>
                                    <p:cond delay="0"/>
                                  </p:stCondLst>
                                  <p:childTnLst>
                                    <p:set>
                                      <p:cBhvr>
                                        <p:cTn id="47" dur="1" fill="hold">
                                          <p:stCondLst>
                                            <p:cond delay="0"/>
                                          </p:stCondLst>
                                        </p:cTn>
                                        <p:tgtEl>
                                          <p:spTgt spid="244"/>
                                        </p:tgtEl>
                                        <p:attrNameLst>
                                          <p:attrName>style.visibility</p:attrName>
                                        </p:attrNameLst>
                                      </p:cBhvr>
                                      <p:to>
                                        <p:strVal val="visible"/>
                                      </p:to>
                                    </p:set>
                                    <p:anim calcmode="lin" valueType="num">
                                      <p:cBhvr additive="base">
                                        <p:cTn id="48" dur="1000"/>
                                        <p:tgtEl>
                                          <p:spTgt spid="244"/>
                                        </p:tgtEl>
                                        <p:attrNameLst>
                                          <p:attrName>ppt_w</p:attrName>
                                        </p:attrNameLst>
                                      </p:cBhvr>
                                      <p:tavLst>
                                        <p:tav tm="0">
                                          <p:val>
                                            <p:strVal val="0"/>
                                          </p:val>
                                        </p:tav>
                                        <p:tav tm="100000">
                                          <p:val>
                                            <p:strVal val="#ppt_w"/>
                                          </p:val>
                                        </p:tav>
                                      </p:tavLst>
                                    </p:anim>
                                    <p:anim calcmode="lin" valueType="num">
                                      <p:cBhvr additive="base">
                                        <p:cTn id="49" dur="1000"/>
                                        <p:tgtEl>
                                          <p:spTgt spid="244"/>
                                        </p:tgtEl>
                                        <p:attrNameLst>
                                          <p:attrName>ppt_h</p:attrName>
                                        </p:attrNameLst>
                                      </p:cBhvr>
                                      <p:tavLst>
                                        <p:tav tm="0">
                                          <p:val>
                                            <p:strVal val="0"/>
                                          </p:val>
                                        </p:tav>
                                        <p:tav tm="100000">
                                          <p:val>
                                            <p:strVal val="#ppt_h"/>
                                          </p:val>
                                        </p:tav>
                                      </p:tavLst>
                                    </p:anim>
                                  </p:childTnLst>
                                </p:cTn>
                              </p:par>
                            </p:childTnLst>
                          </p:cTn>
                        </p:par>
                        <p:par>
                          <p:cTn id="50" fill="hold">
                            <p:stCondLst>
                              <p:cond delay="2000"/>
                            </p:stCondLst>
                            <p:childTnLst>
                              <p:par>
                                <p:cTn id="51" presetID="19" presetClass="entr" presetSubtype="10" fill="hold" nodeType="afterEffect">
                                  <p:stCondLst>
                                    <p:cond delay="0"/>
                                  </p:stCondLst>
                                  <p:childTnLst>
                                    <p:set>
                                      <p:cBhvr>
                                        <p:cTn id="52" dur="1" fill="hold">
                                          <p:stCondLst>
                                            <p:cond delay="0"/>
                                          </p:stCondLst>
                                        </p:cTn>
                                        <p:tgtEl>
                                          <p:spTgt spid="238"/>
                                        </p:tgtEl>
                                        <p:attrNameLst>
                                          <p:attrName>style.visibility</p:attrName>
                                        </p:attrNameLst>
                                      </p:cBhvr>
                                      <p:to>
                                        <p:strVal val="visible"/>
                                      </p:to>
                                    </p:set>
                                    <p:anim calcmode="lin" valueType="num">
                                      <p:cBhvr>
                                        <p:cTn id="53" dur="1000" fill="hold"/>
                                        <p:tgtEl>
                                          <p:spTgt spid="238"/>
                                        </p:tgtEl>
                                        <p:attrNameLst>
                                          <p:attrName>ppt_w</p:attrName>
                                        </p:attrNameLst>
                                      </p:cBhvr>
                                      <p:tavLst>
                                        <p:tav tm="0" fmla="#ppt_w*sin(2.5*pi*$)">
                                          <p:val>
                                            <p:fltVal val="0"/>
                                          </p:val>
                                        </p:tav>
                                        <p:tav tm="100000">
                                          <p:val>
                                            <p:fltVal val="1"/>
                                          </p:val>
                                        </p:tav>
                                      </p:tavLst>
                                    </p:anim>
                                    <p:anim calcmode="lin" valueType="num">
                                      <p:cBhvr>
                                        <p:cTn id="54" dur="1000" fill="hold"/>
                                        <p:tgtEl>
                                          <p:spTgt spid="238"/>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41"/>
                                        </p:tgtEl>
                                        <p:attrNameLst>
                                          <p:attrName>style.visibility</p:attrName>
                                        </p:attrNameLst>
                                      </p:cBhvr>
                                      <p:to>
                                        <p:strVal val="visible"/>
                                      </p:to>
                                    </p:set>
                                    <p:anim calcmode="lin" valueType="num">
                                      <p:cBhvr additive="base">
                                        <p:cTn id="59" dur="1000"/>
                                        <p:tgtEl>
                                          <p:spTgt spid="241"/>
                                        </p:tgtEl>
                                        <p:attrNameLst>
                                          <p:attrName>ppt_w</p:attrName>
                                        </p:attrNameLst>
                                      </p:cBhvr>
                                      <p:tavLst>
                                        <p:tav tm="0">
                                          <p:val>
                                            <p:strVal val="0"/>
                                          </p:val>
                                        </p:tav>
                                        <p:tav tm="100000">
                                          <p:val>
                                            <p:strVal val="#ppt_w"/>
                                          </p:val>
                                        </p:tav>
                                      </p:tavLst>
                                    </p:anim>
                                    <p:anim calcmode="lin" valueType="num">
                                      <p:cBhvr additive="base">
                                        <p:cTn id="60" dur="1000"/>
                                        <p:tgtEl>
                                          <p:spTgt spid="2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2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05128" y="76229"/>
            <a:ext cx="5996227" cy="611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000" b="1" dirty="0">
                <a:latin typeface="Georgia" charset="0"/>
                <a:ea typeface="Georgia" charset="0"/>
                <a:cs typeface="Georgia" charset="0"/>
                <a:sym typeface="Droid Sans"/>
              </a:rPr>
              <a:t>Who Needs Kreiva Academy?</a:t>
            </a:r>
          </a:p>
        </p:txBody>
      </p:sp>
      <p:sp>
        <p:nvSpPr>
          <p:cNvPr id="250" name="Shape 250"/>
          <p:cNvSpPr txBox="1">
            <a:spLocks noGrp="1"/>
          </p:cNvSpPr>
          <p:nvPr>
            <p:ph type="body" idx="1"/>
          </p:nvPr>
        </p:nvSpPr>
        <p:spPr>
          <a:xfrm>
            <a:off x="222491" y="643325"/>
            <a:ext cx="8620427" cy="4491000"/>
          </a:xfrm>
          <a:prstGeom prst="rect">
            <a:avLst/>
          </a:prstGeom>
          <a:noFill/>
          <a:ln>
            <a:noFill/>
          </a:ln>
        </p:spPr>
        <p:txBody>
          <a:bodyPr lIns="91425" tIns="91425" rIns="91425" bIns="91425" anchor="t" anchorCtr="0">
            <a:noAutofit/>
          </a:bodyPr>
          <a:lstStyle/>
          <a:p>
            <a:pPr lvl="0" rtl="0">
              <a:lnSpc>
                <a:spcPct val="100000"/>
              </a:lnSpc>
              <a:spcAft>
                <a:spcPts val="1000"/>
              </a:spcAft>
              <a:buNone/>
            </a:pPr>
            <a:r>
              <a:rPr lang="en" sz="2000" dirty="0">
                <a:solidFill>
                  <a:srgbClr val="3367D6"/>
                </a:solidFill>
                <a:latin typeface="Al Bayan Plain" charset="-78"/>
                <a:ea typeface="Al Bayan Plain" charset="-78"/>
                <a:cs typeface="Al Bayan Plain" charset="-78"/>
                <a:sym typeface="Droid Sans"/>
              </a:rPr>
              <a:t>Students who want to actively engage their learning and have a voice in the shape of their education throughout middle and high school, </a:t>
            </a:r>
            <a:r>
              <a:rPr lang="en" sz="2000" dirty="0" smtClean="0">
                <a:solidFill>
                  <a:srgbClr val="3367D6"/>
                </a:solidFill>
                <a:latin typeface="Al Bayan Plain" charset="-78"/>
                <a:ea typeface="Al Bayan Plain" charset="-78"/>
                <a:cs typeface="Al Bayan Plain" charset="-78"/>
                <a:sym typeface="Droid Sans"/>
              </a:rPr>
              <a:t>particularly </a:t>
            </a:r>
            <a:r>
              <a:rPr lang="en" sz="2000" dirty="0">
                <a:solidFill>
                  <a:srgbClr val="3367D6"/>
                </a:solidFill>
                <a:latin typeface="Al Bayan Plain" charset="-78"/>
                <a:ea typeface="Al Bayan Plain" charset="-78"/>
                <a:cs typeface="Al Bayan Plain" charset="-78"/>
                <a:sym typeface="Droid Sans"/>
              </a:rPr>
              <a:t>those who:</a:t>
            </a:r>
          </a:p>
          <a:p>
            <a:pPr marL="457200" lvl="0" indent="-355600" rtl="0">
              <a:lnSpc>
                <a:spcPct val="100000"/>
              </a:lnSpc>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are aging out of student-centered elementary charter schools.</a:t>
            </a:r>
          </a:p>
          <a:p>
            <a:pPr marL="457200" marR="0" lvl="0" indent="-355600" algn="l" rtl="0">
              <a:lnSpc>
                <a:spcPct val="100000"/>
              </a:lnSpc>
              <a:spcBef>
                <a:spcPts val="1000"/>
              </a:spcBef>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crave creativity, autonomy, and/or flexibility in their schooling.</a:t>
            </a:r>
          </a:p>
          <a:p>
            <a:pPr marL="457200" marR="0" lvl="0" indent="-355600" algn="l" rtl="0">
              <a:lnSpc>
                <a:spcPct val="100000"/>
              </a:lnSpc>
              <a:spcBef>
                <a:spcPts val="1000"/>
              </a:spcBef>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want to learn a rigorous, college-prep curriculum in a different way.</a:t>
            </a:r>
          </a:p>
          <a:p>
            <a:pPr marL="457200" marR="0" lvl="0" indent="-355600" algn="l" rtl="0">
              <a:lnSpc>
                <a:spcPct val="100000"/>
              </a:lnSpc>
              <a:spcBef>
                <a:spcPts val="1000"/>
              </a:spcBef>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want to get credit for the learning they do in their work, hobbies, or volunteer commitments.</a:t>
            </a:r>
          </a:p>
          <a:p>
            <a:pPr marL="457200" marR="0" lvl="0" indent="-355600" algn="l" rtl="0">
              <a:lnSpc>
                <a:spcPct val="100000"/>
              </a:lnSpc>
              <a:spcBef>
                <a:spcPts val="1000"/>
              </a:spcBef>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want to explore post-secondary work and educational options with guidance and in context.</a:t>
            </a:r>
          </a:p>
          <a:p>
            <a:pPr marL="457200" marR="0" lvl="0" indent="-355600" algn="l" rtl="0">
              <a:lnSpc>
                <a:spcPct val="100000"/>
              </a:lnSpc>
              <a:spcBef>
                <a:spcPts val="1000"/>
              </a:spcBef>
              <a:spcAft>
                <a:spcPts val="0"/>
              </a:spcAft>
              <a:buClr>
                <a:srgbClr val="3367D6"/>
              </a:buClr>
              <a:buSzPct val="100000"/>
              <a:buFont typeface="Droid Sans"/>
              <a:buChar char="●"/>
            </a:pPr>
            <a:r>
              <a:rPr lang="en" sz="2000" dirty="0">
                <a:solidFill>
                  <a:schemeClr val="dk1"/>
                </a:solidFill>
                <a:latin typeface="Al Bayan Plain" charset="-78"/>
                <a:ea typeface="Al Bayan Plain" charset="-78"/>
                <a:cs typeface="Al Bayan Plain" charset="-78"/>
                <a:sym typeface="Droid Sans"/>
              </a:rPr>
              <a:t>want to develop career connections with area businesses and organizations while still in high school.</a:t>
            </a:r>
          </a:p>
        </p:txBody>
      </p:sp>
      <p:grpSp>
        <p:nvGrpSpPr>
          <p:cNvPr id="251" name="Shape 251"/>
          <p:cNvGrpSpPr/>
          <p:nvPr/>
        </p:nvGrpSpPr>
        <p:grpSpPr>
          <a:xfrm>
            <a:off x="305487" y="5250825"/>
            <a:ext cx="8533025" cy="1446008"/>
            <a:chOff x="299275" y="5250825"/>
            <a:chExt cx="8533025" cy="1446008"/>
          </a:xfrm>
        </p:grpSpPr>
        <p:pic>
          <p:nvPicPr>
            <p:cNvPr id="252" name="Shape 252" descr="Image result for pic of active students"/>
            <p:cNvPicPr preferRelativeResize="0"/>
            <p:nvPr/>
          </p:nvPicPr>
          <p:blipFill>
            <a:blip r:embed="rId3">
              <a:alphaModFix/>
            </a:blip>
            <a:stretch>
              <a:fillRect/>
            </a:stretch>
          </p:blipFill>
          <p:spPr>
            <a:xfrm>
              <a:off x="299275" y="5252633"/>
              <a:ext cx="1923249" cy="1444200"/>
            </a:xfrm>
            <a:prstGeom prst="rect">
              <a:avLst/>
            </a:prstGeom>
            <a:noFill/>
            <a:ln>
              <a:noFill/>
            </a:ln>
          </p:spPr>
        </p:pic>
        <p:pic>
          <p:nvPicPr>
            <p:cNvPr id="253" name="Shape 253" descr="Image result for pic of active students"/>
            <p:cNvPicPr preferRelativeResize="0"/>
            <p:nvPr/>
          </p:nvPicPr>
          <p:blipFill>
            <a:blip r:embed="rId4">
              <a:alphaModFix/>
            </a:blip>
            <a:stretch>
              <a:fillRect/>
            </a:stretch>
          </p:blipFill>
          <p:spPr>
            <a:xfrm>
              <a:off x="2419939" y="5252633"/>
              <a:ext cx="2161991" cy="1444200"/>
            </a:xfrm>
            <a:prstGeom prst="rect">
              <a:avLst/>
            </a:prstGeom>
            <a:noFill/>
            <a:ln>
              <a:noFill/>
            </a:ln>
          </p:spPr>
        </p:pic>
        <p:pic>
          <p:nvPicPr>
            <p:cNvPr id="254" name="Shape 254" descr="Image result for pic of modern life cycle"/>
            <p:cNvPicPr preferRelativeResize="0"/>
            <p:nvPr/>
          </p:nvPicPr>
          <p:blipFill rotWithShape="1">
            <a:blip r:embed="rId5">
              <a:alphaModFix/>
            </a:blip>
            <a:srcRect l="3575" r="7258"/>
            <a:stretch/>
          </p:blipFill>
          <p:spPr>
            <a:xfrm>
              <a:off x="6895575" y="5250825"/>
              <a:ext cx="1936725" cy="1445399"/>
            </a:xfrm>
            <a:prstGeom prst="rect">
              <a:avLst/>
            </a:prstGeom>
            <a:noFill/>
            <a:ln>
              <a:noFill/>
            </a:ln>
          </p:spPr>
        </p:pic>
        <p:pic>
          <p:nvPicPr>
            <p:cNvPr id="255" name="Shape 255" descr="Related image"/>
            <p:cNvPicPr preferRelativeResize="0"/>
            <p:nvPr/>
          </p:nvPicPr>
          <p:blipFill>
            <a:blip r:embed="rId6">
              <a:alphaModFix/>
            </a:blip>
            <a:stretch>
              <a:fillRect/>
            </a:stretch>
          </p:blipFill>
          <p:spPr>
            <a:xfrm>
              <a:off x="4779350" y="5253508"/>
              <a:ext cx="1923249" cy="1442431"/>
            </a:xfrm>
            <a:prstGeom prst="rect">
              <a:avLst/>
            </a:prstGeom>
            <a:noFill/>
            <a:ln>
              <a:noFill/>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59"/>
        <p:cNvGrpSpPr/>
        <p:nvPr/>
      </p:nvGrpSpPr>
      <p:grpSpPr>
        <a:xfrm>
          <a:off x="0" y="0"/>
          <a:ext cx="0" cy="0"/>
          <a:chOff x="0" y="0"/>
          <a:chExt cx="0" cy="0"/>
        </a:xfrm>
      </p:grpSpPr>
      <p:sp>
        <p:nvSpPr>
          <p:cNvPr id="260" name="Shape 260"/>
          <p:cNvSpPr/>
          <p:nvPr/>
        </p:nvSpPr>
        <p:spPr>
          <a:xfrm>
            <a:off x="85000" y="114325"/>
            <a:ext cx="5060100" cy="4318800"/>
          </a:xfrm>
          <a:prstGeom prst="rect">
            <a:avLst/>
          </a:prstGeom>
          <a:solidFill>
            <a:srgbClr val="FFFFFF"/>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1" name="Shape 261" descr="Image result for kiwanis club of manchester nh logo"/>
          <p:cNvPicPr preferRelativeResize="0"/>
          <p:nvPr/>
        </p:nvPicPr>
        <p:blipFill>
          <a:blip r:embed="rId3">
            <a:alphaModFix/>
          </a:blip>
          <a:stretch>
            <a:fillRect/>
          </a:stretch>
        </p:blipFill>
        <p:spPr>
          <a:xfrm>
            <a:off x="5223065" y="2798300"/>
            <a:ext cx="2540412" cy="766875"/>
          </a:xfrm>
          <a:prstGeom prst="rect">
            <a:avLst/>
          </a:prstGeom>
          <a:noFill/>
          <a:ln>
            <a:noFill/>
          </a:ln>
        </p:spPr>
      </p:pic>
      <p:pic>
        <p:nvPicPr>
          <p:cNvPr id="263" name="Shape 263" descr="MCC.jpg"/>
          <p:cNvPicPr preferRelativeResize="0"/>
          <p:nvPr/>
        </p:nvPicPr>
        <p:blipFill>
          <a:blip r:embed="rId4">
            <a:alphaModFix/>
          </a:blip>
          <a:stretch>
            <a:fillRect/>
          </a:stretch>
        </p:blipFill>
        <p:spPr>
          <a:xfrm>
            <a:off x="7160601" y="851126"/>
            <a:ext cx="1668885" cy="905350"/>
          </a:xfrm>
          <a:prstGeom prst="rect">
            <a:avLst/>
          </a:prstGeom>
          <a:noFill/>
          <a:ln>
            <a:noFill/>
          </a:ln>
        </p:spPr>
      </p:pic>
      <p:pic>
        <p:nvPicPr>
          <p:cNvPr id="264" name="Shape 264" descr="New Hampshire Institute of Art Logo"/>
          <p:cNvPicPr preferRelativeResize="0"/>
          <p:nvPr/>
        </p:nvPicPr>
        <p:blipFill>
          <a:blip r:embed="rId5">
            <a:alphaModFix/>
          </a:blip>
          <a:stretch>
            <a:fillRect/>
          </a:stretch>
        </p:blipFill>
        <p:spPr>
          <a:xfrm>
            <a:off x="5238576" y="1795624"/>
            <a:ext cx="2540425" cy="1004084"/>
          </a:xfrm>
          <a:prstGeom prst="rect">
            <a:avLst/>
          </a:prstGeom>
          <a:noFill/>
          <a:ln>
            <a:noFill/>
          </a:ln>
        </p:spPr>
      </p:pic>
      <p:pic>
        <p:nvPicPr>
          <p:cNvPr id="265" name="Shape 265"/>
          <p:cNvPicPr preferRelativeResize="0"/>
          <p:nvPr/>
        </p:nvPicPr>
        <p:blipFill>
          <a:blip r:embed="rId6">
            <a:alphaModFix/>
          </a:blip>
          <a:stretch>
            <a:fillRect/>
          </a:stretch>
        </p:blipFill>
        <p:spPr>
          <a:xfrm>
            <a:off x="5333478" y="904125"/>
            <a:ext cx="1470847" cy="799350"/>
          </a:xfrm>
          <a:prstGeom prst="rect">
            <a:avLst/>
          </a:prstGeom>
          <a:noFill/>
          <a:ln>
            <a:noFill/>
          </a:ln>
        </p:spPr>
      </p:pic>
      <p:pic>
        <p:nvPicPr>
          <p:cNvPr id="266" name="Shape 266" descr="Image result for unh manchester logo"/>
          <p:cNvPicPr preferRelativeResize="0"/>
          <p:nvPr/>
        </p:nvPicPr>
        <p:blipFill>
          <a:blip r:embed="rId7">
            <a:alphaModFix/>
          </a:blip>
          <a:stretch>
            <a:fillRect/>
          </a:stretch>
        </p:blipFill>
        <p:spPr>
          <a:xfrm>
            <a:off x="8006212" y="3521775"/>
            <a:ext cx="886650" cy="886650"/>
          </a:xfrm>
          <a:prstGeom prst="rect">
            <a:avLst/>
          </a:prstGeom>
          <a:noFill/>
          <a:ln>
            <a:noFill/>
          </a:ln>
        </p:spPr>
      </p:pic>
      <p:pic>
        <p:nvPicPr>
          <p:cNvPr id="267" name="Shape 267" descr="Image result for NH Center for nonprofits logo"/>
          <p:cNvPicPr preferRelativeResize="0"/>
          <p:nvPr/>
        </p:nvPicPr>
        <p:blipFill rotWithShape="1">
          <a:blip r:embed="rId8">
            <a:alphaModFix/>
          </a:blip>
          <a:srcRect/>
          <a:stretch/>
        </p:blipFill>
        <p:spPr>
          <a:xfrm>
            <a:off x="5564200" y="158674"/>
            <a:ext cx="2844160" cy="547699"/>
          </a:xfrm>
          <a:prstGeom prst="rect">
            <a:avLst/>
          </a:prstGeom>
          <a:noFill/>
          <a:ln>
            <a:noFill/>
          </a:ln>
        </p:spPr>
      </p:pic>
      <p:pic>
        <p:nvPicPr>
          <p:cNvPr id="268" name="Shape 268" descr="Image result for NH High Tech council womens logo"/>
          <p:cNvPicPr preferRelativeResize="0"/>
          <p:nvPr/>
        </p:nvPicPr>
        <p:blipFill>
          <a:blip r:embed="rId9">
            <a:alphaModFix/>
          </a:blip>
          <a:stretch>
            <a:fillRect/>
          </a:stretch>
        </p:blipFill>
        <p:spPr>
          <a:xfrm>
            <a:off x="5333475" y="3717499"/>
            <a:ext cx="1827124" cy="799356"/>
          </a:xfrm>
          <a:prstGeom prst="rect">
            <a:avLst/>
          </a:prstGeom>
          <a:noFill/>
          <a:ln>
            <a:noFill/>
          </a:ln>
        </p:spPr>
      </p:pic>
      <p:pic>
        <p:nvPicPr>
          <p:cNvPr id="269" name="Shape 269" descr="Image result for NH made logo"/>
          <p:cNvPicPr preferRelativeResize="0"/>
          <p:nvPr/>
        </p:nvPicPr>
        <p:blipFill>
          <a:blip r:embed="rId10">
            <a:alphaModFix/>
          </a:blip>
          <a:stretch>
            <a:fillRect/>
          </a:stretch>
        </p:blipFill>
        <p:spPr>
          <a:xfrm>
            <a:off x="5081561" y="4669175"/>
            <a:ext cx="1646652" cy="1109825"/>
          </a:xfrm>
          <a:prstGeom prst="rect">
            <a:avLst/>
          </a:prstGeom>
          <a:noFill/>
          <a:ln>
            <a:noFill/>
          </a:ln>
        </p:spPr>
      </p:pic>
      <p:pic>
        <p:nvPicPr>
          <p:cNvPr id="270" name="Shape 270" descr="Image result for granite state ambassadors logo"/>
          <p:cNvPicPr preferRelativeResize="0"/>
          <p:nvPr/>
        </p:nvPicPr>
        <p:blipFill rotWithShape="1">
          <a:blip r:embed="rId11">
            <a:alphaModFix/>
          </a:blip>
          <a:srcRect l="5570" r="4005" b="7544"/>
          <a:stretch/>
        </p:blipFill>
        <p:spPr>
          <a:xfrm>
            <a:off x="6821368" y="4568778"/>
            <a:ext cx="1085456" cy="1109824"/>
          </a:xfrm>
          <a:prstGeom prst="rect">
            <a:avLst/>
          </a:prstGeom>
          <a:noFill/>
          <a:ln>
            <a:noFill/>
          </a:ln>
        </p:spPr>
      </p:pic>
      <p:pic>
        <p:nvPicPr>
          <p:cNvPr id="271" name="Shape 271" descr="Image result for rotary club logo" title="https://seeklogo.com/vector-logo/119946/rotary-club"/>
          <p:cNvPicPr preferRelativeResize="0"/>
          <p:nvPr/>
        </p:nvPicPr>
        <p:blipFill>
          <a:blip r:embed="rId12">
            <a:alphaModFix/>
          </a:blip>
          <a:stretch>
            <a:fillRect/>
          </a:stretch>
        </p:blipFill>
        <p:spPr>
          <a:xfrm>
            <a:off x="7906812" y="2208961"/>
            <a:ext cx="1085449" cy="1085449"/>
          </a:xfrm>
          <a:prstGeom prst="rect">
            <a:avLst/>
          </a:prstGeom>
          <a:noFill/>
          <a:ln>
            <a:noFill/>
          </a:ln>
        </p:spPr>
      </p:pic>
      <p:pic>
        <p:nvPicPr>
          <p:cNvPr id="272" name="Shape 272" descr="Image result for Manchester connects logo"/>
          <p:cNvPicPr preferRelativeResize="0"/>
          <p:nvPr/>
        </p:nvPicPr>
        <p:blipFill>
          <a:blip r:embed="rId13">
            <a:alphaModFix/>
          </a:blip>
          <a:stretch>
            <a:fillRect/>
          </a:stretch>
        </p:blipFill>
        <p:spPr>
          <a:xfrm>
            <a:off x="7823325" y="5710401"/>
            <a:ext cx="1109825" cy="1109825"/>
          </a:xfrm>
          <a:prstGeom prst="rect">
            <a:avLst/>
          </a:prstGeom>
          <a:noFill/>
          <a:ln>
            <a:noFill/>
          </a:ln>
        </p:spPr>
      </p:pic>
      <p:pic>
        <p:nvPicPr>
          <p:cNvPr id="273" name="Shape 273" descr="Image result for Hoby nh logo"/>
          <p:cNvPicPr preferRelativeResize="0"/>
          <p:nvPr/>
        </p:nvPicPr>
        <p:blipFill>
          <a:blip r:embed="rId14">
            <a:alphaModFix/>
          </a:blip>
          <a:stretch>
            <a:fillRect/>
          </a:stretch>
        </p:blipFill>
        <p:spPr>
          <a:xfrm>
            <a:off x="7996856" y="4635802"/>
            <a:ext cx="905350" cy="905350"/>
          </a:xfrm>
          <a:prstGeom prst="rect">
            <a:avLst/>
          </a:prstGeom>
          <a:noFill/>
          <a:ln>
            <a:noFill/>
          </a:ln>
        </p:spPr>
      </p:pic>
      <p:sp>
        <p:nvSpPr>
          <p:cNvPr id="274" name="Shape 274"/>
          <p:cNvSpPr txBox="1"/>
          <p:nvPr/>
        </p:nvSpPr>
        <p:spPr>
          <a:xfrm>
            <a:off x="1213800" y="234875"/>
            <a:ext cx="3749100" cy="1478400"/>
          </a:xfrm>
          <a:prstGeom prst="rect">
            <a:avLst/>
          </a:prstGeom>
          <a:noFill/>
          <a:ln>
            <a:noFill/>
          </a:ln>
        </p:spPr>
        <p:txBody>
          <a:bodyPr lIns="91425" tIns="91425" rIns="91425" bIns="91425" anchor="ctr" anchorCtr="0">
            <a:noAutofit/>
          </a:bodyPr>
          <a:lstStyle/>
          <a:p>
            <a:pPr lvl="0" algn="ctr" rtl="0">
              <a:spcBef>
                <a:spcPts val="0"/>
              </a:spcBef>
              <a:buNone/>
            </a:pPr>
            <a:r>
              <a:rPr lang="en" sz="2200" dirty="0">
                <a:solidFill>
                  <a:schemeClr val="dk1"/>
                </a:solidFill>
                <a:latin typeface="Al Bayan Plain" charset="-78"/>
                <a:ea typeface="Al Bayan Plain" charset="-78"/>
                <a:cs typeface="Al Bayan Plain" charset="-78"/>
                <a:sym typeface="Droid Sans"/>
              </a:rPr>
              <a:t>We connect our students to the Granite State—hopefully for good—through our partnerships and collaborations, including: </a:t>
            </a:r>
          </a:p>
        </p:txBody>
      </p:sp>
      <p:pic>
        <p:nvPicPr>
          <p:cNvPr id="275" name="Shape 275" descr="Image result for Goffstown ace hardware logo"/>
          <p:cNvPicPr preferRelativeResize="0"/>
          <p:nvPr/>
        </p:nvPicPr>
        <p:blipFill>
          <a:blip r:embed="rId15">
            <a:alphaModFix/>
          </a:blip>
          <a:stretch>
            <a:fillRect/>
          </a:stretch>
        </p:blipFill>
        <p:spPr>
          <a:xfrm>
            <a:off x="3367374" y="5837762"/>
            <a:ext cx="1558824" cy="590374"/>
          </a:xfrm>
          <a:prstGeom prst="rect">
            <a:avLst/>
          </a:prstGeom>
          <a:noFill/>
          <a:ln>
            <a:noFill/>
          </a:ln>
        </p:spPr>
      </p:pic>
      <p:pic>
        <p:nvPicPr>
          <p:cNvPr id="276" name="Shape 276" descr="SuperGreen Solutions"/>
          <p:cNvPicPr preferRelativeResize="0"/>
          <p:nvPr/>
        </p:nvPicPr>
        <p:blipFill>
          <a:blip r:embed="rId16">
            <a:alphaModFix/>
          </a:blip>
          <a:stretch>
            <a:fillRect/>
          </a:stretch>
        </p:blipFill>
        <p:spPr>
          <a:xfrm>
            <a:off x="1545636" y="5837775"/>
            <a:ext cx="1665513" cy="547700"/>
          </a:xfrm>
          <a:prstGeom prst="rect">
            <a:avLst/>
          </a:prstGeom>
          <a:noFill/>
          <a:ln>
            <a:noFill/>
          </a:ln>
        </p:spPr>
      </p:pic>
      <p:pic>
        <p:nvPicPr>
          <p:cNvPr id="277" name="Shape 277" descr="Image result for manchester nh rotary club logo"/>
          <p:cNvPicPr preferRelativeResize="0"/>
          <p:nvPr/>
        </p:nvPicPr>
        <p:blipFill>
          <a:blip r:embed="rId17">
            <a:alphaModFix/>
          </a:blip>
          <a:stretch>
            <a:fillRect/>
          </a:stretch>
        </p:blipFill>
        <p:spPr>
          <a:xfrm>
            <a:off x="242350" y="5460649"/>
            <a:ext cx="1147049" cy="1147049"/>
          </a:xfrm>
          <a:prstGeom prst="rect">
            <a:avLst/>
          </a:prstGeom>
          <a:noFill/>
          <a:ln>
            <a:noFill/>
          </a:ln>
        </p:spPr>
      </p:pic>
      <p:pic>
        <p:nvPicPr>
          <p:cNvPr id="278" name="Shape 278" descr="Image result for Old Sol Music Hall logo"/>
          <p:cNvPicPr preferRelativeResize="0"/>
          <p:nvPr/>
        </p:nvPicPr>
        <p:blipFill rotWithShape="1">
          <a:blip r:embed="rId18">
            <a:alphaModFix/>
          </a:blip>
          <a:srcRect l="4487" t="12387" r="2988" b="15342"/>
          <a:stretch/>
        </p:blipFill>
        <p:spPr>
          <a:xfrm>
            <a:off x="1667962" y="4510137"/>
            <a:ext cx="1420862" cy="1109824"/>
          </a:xfrm>
          <a:prstGeom prst="rect">
            <a:avLst/>
          </a:prstGeom>
          <a:noFill/>
          <a:ln>
            <a:noFill/>
          </a:ln>
        </p:spPr>
      </p:pic>
      <p:pic>
        <p:nvPicPr>
          <p:cNvPr id="279" name="Shape 279" descr="Image result for Unruly studios logo"/>
          <p:cNvPicPr preferRelativeResize="0"/>
          <p:nvPr/>
        </p:nvPicPr>
        <p:blipFill rotWithShape="1">
          <a:blip r:embed="rId19">
            <a:alphaModFix/>
          </a:blip>
          <a:srcRect t="19411" b="22765"/>
          <a:stretch/>
        </p:blipFill>
        <p:spPr>
          <a:xfrm>
            <a:off x="109356" y="4514550"/>
            <a:ext cx="1353430" cy="782575"/>
          </a:xfrm>
          <a:prstGeom prst="rect">
            <a:avLst/>
          </a:prstGeom>
          <a:noFill/>
          <a:ln>
            <a:noFill/>
          </a:ln>
        </p:spPr>
      </p:pic>
      <p:sp>
        <p:nvSpPr>
          <p:cNvPr id="280" name="Shape 280"/>
          <p:cNvSpPr txBox="1"/>
          <p:nvPr/>
        </p:nvSpPr>
        <p:spPr>
          <a:xfrm>
            <a:off x="738775" y="1866012"/>
            <a:ext cx="3749100" cy="2379600"/>
          </a:xfrm>
          <a:prstGeom prst="rect">
            <a:avLst/>
          </a:prstGeom>
          <a:noFill/>
          <a:ln>
            <a:noFill/>
          </a:ln>
        </p:spPr>
        <p:txBody>
          <a:bodyPr lIns="91425" tIns="91425" rIns="91425" bIns="91425" anchor="t" anchorCtr="0">
            <a:noAutofit/>
          </a:bodyPr>
          <a:lstStyle/>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Businesses</a:t>
            </a:r>
          </a:p>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Non-profit organizations</a:t>
            </a:r>
          </a:p>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Colleges and universities</a:t>
            </a:r>
          </a:p>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Technical schools</a:t>
            </a:r>
          </a:p>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Trade organizations</a:t>
            </a:r>
          </a:p>
          <a:p>
            <a:pPr marL="457200" lvl="0" indent="-368300" rtl="0">
              <a:spcBef>
                <a:spcPts val="300"/>
              </a:spcBef>
              <a:buClr>
                <a:schemeClr val="dk1"/>
              </a:buClr>
              <a:buSzPct val="100000"/>
              <a:buFont typeface="Droid Sans"/>
              <a:buChar char="●"/>
            </a:pPr>
            <a:r>
              <a:rPr lang="en" sz="2200" dirty="0">
                <a:solidFill>
                  <a:schemeClr val="dk1"/>
                </a:solidFill>
                <a:latin typeface="Al Bayan Plain" charset="-78"/>
                <a:ea typeface="Al Bayan Plain" charset="-78"/>
                <a:cs typeface="Al Bayan Plain" charset="-78"/>
                <a:sym typeface="Droid Sans"/>
              </a:rPr>
              <a:t>You?</a:t>
            </a:r>
          </a:p>
          <a:p>
            <a:pPr lvl="0" rtl="0">
              <a:spcBef>
                <a:spcPts val="0"/>
              </a:spcBef>
              <a:buClr>
                <a:schemeClr val="dk1"/>
              </a:buClr>
              <a:buFont typeface="Arial"/>
              <a:buNone/>
            </a:pPr>
            <a:endParaRPr sz="2200" dirty="0">
              <a:solidFill>
                <a:schemeClr val="dk1"/>
              </a:solidFill>
              <a:latin typeface="Droid Serif"/>
              <a:ea typeface="Droid Serif"/>
              <a:cs typeface="Droid Serif"/>
              <a:sym typeface="Droid Serif"/>
            </a:endParaRPr>
          </a:p>
        </p:txBody>
      </p:sp>
      <p:pic>
        <p:nvPicPr>
          <p:cNvPr id="281" name="Shape 281" descr="Stay Work Play New Hampshire"/>
          <p:cNvPicPr preferRelativeResize="0"/>
          <p:nvPr/>
        </p:nvPicPr>
        <p:blipFill>
          <a:blip r:embed="rId20">
            <a:alphaModFix/>
          </a:blip>
          <a:stretch>
            <a:fillRect/>
          </a:stretch>
        </p:blipFill>
        <p:spPr>
          <a:xfrm>
            <a:off x="5155757" y="5941837"/>
            <a:ext cx="2438017" cy="799350"/>
          </a:xfrm>
          <a:prstGeom prst="rect">
            <a:avLst/>
          </a:prstGeom>
          <a:noFill/>
          <a:ln>
            <a:noFill/>
          </a:ln>
        </p:spPr>
      </p:pic>
      <p:pic>
        <p:nvPicPr>
          <p:cNvPr id="282" name="Shape 282" descr="Image result for NH State Seal" title="https://en.wikipedia.org/wiki/Flag_and_seal_of_New_Hampshire"/>
          <p:cNvPicPr preferRelativeResize="0"/>
          <p:nvPr/>
        </p:nvPicPr>
        <p:blipFill>
          <a:blip r:embed="rId21">
            <a:alphaModFix/>
          </a:blip>
          <a:stretch>
            <a:fillRect/>
          </a:stretch>
        </p:blipFill>
        <p:spPr>
          <a:xfrm>
            <a:off x="242350" y="533500"/>
            <a:ext cx="886674" cy="881137"/>
          </a:xfrm>
          <a:prstGeom prst="rect">
            <a:avLst/>
          </a:prstGeom>
          <a:noFill/>
          <a:ln>
            <a:noFill/>
          </a:ln>
        </p:spPr>
      </p:pic>
      <p:pic>
        <p:nvPicPr>
          <p:cNvPr id="2" name="Picture 1"/>
          <p:cNvPicPr>
            <a:picLocks noChangeAspect="1"/>
          </p:cNvPicPr>
          <p:nvPr/>
        </p:nvPicPr>
        <p:blipFill rotWithShape="1">
          <a:blip r:embed="rId22"/>
          <a:srcRect t="44112"/>
          <a:stretch/>
        </p:blipFill>
        <p:spPr>
          <a:xfrm>
            <a:off x="3180324" y="4663885"/>
            <a:ext cx="1710712" cy="9560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177EE"/>
            </a:gs>
            <a:gs pos="100000">
              <a:srgbClr val="113D8A"/>
            </a:gs>
          </a:gsLst>
          <a:lin ang="5400012" scaled="0"/>
        </a:gradFill>
        <a:effectLst/>
      </p:bgPr>
    </p:bg>
    <p:spTree>
      <p:nvGrpSpPr>
        <p:cNvPr id="1" name="Shape 286"/>
        <p:cNvGrpSpPr/>
        <p:nvPr/>
      </p:nvGrpSpPr>
      <p:grpSpPr>
        <a:xfrm>
          <a:off x="0" y="0"/>
          <a:ext cx="0" cy="0"/>
          <a:chOff x="0" y="0"/>
          <a:chExt cx="0" cy="0"/>
        </a:xfrm>
      </p:grpSpPr>
      <p:sp>
        <p:nvSpPr>
          <p:cNvPr id="287" name="Shape 287"/>
          <p:cNvSpPr/>
          <p:nvPr/>
        </p:nvSpPr>
        <p:spPr>
          <a:xfrm>
            <a:off x="352025" y="328550"/>
            <a:ext cx="8413500" cy="5255821"/>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Droid Sans"/>
              <a:ea typeface="Droid Sans"/>
              <a:cs typeface="Droid Sans"/>
              <a:sym typeface="Droid Sans"/>
            </a:endParaRPr>
          </a:p>
        </p:txBody>
      </p:sp>
      <p:sp>
        <p:nvSpPr>
          <p:cNvPr id="288" name="Shape 288"/>
          <p:cNvSpPr txBox="1"/>
          <p:nvPr/>
        </p:nvSpPr>
        <p:spPr>
          <a:xfrm>
            <a:off x="428225" y="1194050"/>
            <a:ext cx="8293500" cy="4276021"/>
          </a:xfrm>
          <a:prstGeom prst="rect">
            <a:avLst/>
          </a:prstGeom>
          <a:noFill/>
          <a:ln>
            <a:noFill/>
          </a:ln>
        </p:spPr>
        <p:txBody>
          <a:bodyPr lIns="91425" tIns="91425" rIns="91425" bIns="91425" anchor="t" anchorCtr="0">
            <a:noAutofit/>
          </a:bodyPr>
          <a:lstStyle/>
          <a:p>
            <a:pPr lvl="0" rtl="0">
              <a:lnSpc>
                <a:spcPct val="115000"/>
              </a:lnSpc>
              <a:spcBef>
                <a:spcPts val="400"/>
              </a:spcBef>
              <a:buNone/>
            </a:pPr>
            <a:r>
              <a:rPr lang="en" sz="2200" b="1" u="sng" dirty="0">
                <a:solidFill>
                  <a:srgbClr val="0070C0"/>
                </a:solidFill>
                <a:latin typeface="Al Bayan Plain" charset="-78"/>
                <a:ea typeface="Al Bayan Plain" charset="-78"/>
                <a:cs typeface="Al Bayan Plain" charset="-78"/>
                <a:sym typeface="Droid Sans"/>
              </a:rPr>
              <a:t>Immediate Needs</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Letters of support to the NH Board of Education by Aug. 15th</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Summer Curriculum Development Grant: $55K</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Fiscal sponsor until 501C3 processing complete</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Legal &amp; Accounting advice</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Board members: FEI and Kreiva Boards</a:t>
            </a:r>
          </a:p>
          <a:p>
            <a:pPr lvl="0" rtl="0">
              <a:lnSpc>
                <a:spcPct val="115000"/>
              </a:lnSpc>
              <a:spcBef>
                <a:spcPts val="400"/>
              </a:spcBef>
              <a:buNone/>
            </a:pPr>
            <a:r>
              <a:rPr lang="en" sz="2200" b="1" u="sng" dirty="0">
                <a:solidFill>
                  <a:srgbClr val="0070C0"/>
                </a:solidFill>
                <a:latin typeface="Al Bayan Plain" charset="-78"/>
                <a:ea typeface="Al Bayan Plain" charset="-78"/>
                <a:cs typeface="Al Bayan Plain" charset="-78"/>
                <a:sym typeface="Droid Sans"/>
              </a:rPr>
              <a:t>For Operation in 2018</a:t>
            </a:r>
          </a:p>
          <a:p>
            <a:pPr marL="457200" lvl="0" indent="-368300" rtl="0">
              <a:lnSpc>
                <a:spcPct val="115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Student Mentors and Internship sites</a:t>
            </a:r>
          </a:p>
          <a:p>
            <a:pPr marL="457200" lvl="0" indent="-368300" rtl="0">
              <a:lnSpc>
                <a:spcPct val="100000"/>
              </a:lnSpc>
              <a:spcBef>
                <a:spcPts val="400"/>
              </a:spcBef>
              <a:buSzPct val="100000"/>
              <a:buFont typeface="Droid Sans"/>
              <a:buChar char="●"/>
            </a:pPr>
            <a:r>
              <a:rPr lang="en" sz="2200" dirty="0">
                <a:latin typeface="Al Bayan Plain" charset="-78"/>
                <a:ea typeface="Al Bayan Plain" charset="-78"/>
                <a:cs typeface="Al Bayan Plain" charset="-78"/>
                <a:sym typeface="Droid Sans"/>
              </a:rPr>
              <a:t>Technology grants: </a:t>
            </a:r>
          </a:p>
          <a:p>
            <a:pPr lvl="0" rtl="0">
              <a:lnSpc>
                <a:spcPct val="100000"/>
              </a:lnSpc>
              <a:buNone/>
            </a:pPr>
            <a:r>
              <a:rPr lang="en" sz="2200" dirty="0">
                <a:latin typeface="Al Bayan Plain" charset="-78"/>
                <a:ea typeface="Al Bayan Plain" charset="-78"/>
                <a:cs typeface="Al Bayan Plain" charset="-78"/>
                <a:sym typeface="Droid Sans"/>
              </a:rPr>
              <a:t>        </a:t>
            </a:r>
            <a:r>
              <a:rPr lang="en-US" sz="2200" dirty="0">
                <a:latin typeface="Al Bayan Plain" charset="-78"/>
                <a:ea typeface="Al Bayan Plain" charset="-78"/>
                <a:cs typeface="Al Bayan Plain" charset="-78"/>
                <a:sym typeface="Droid Sans"/>
              </a:rPr>
              <a:t> </a:t>
            </a:r>
            <a:r>
              <a:rPr lang="en-US" sz="2200" dirty="0" smtClean="0">
                <a:latin typeface="Al Bayan Plain" charset="-78"/>
                <a:ea typeface="Al Bayan Plain" charset="-78"/>
                <a:cs typeface="Al Bayan Plain" charset="-78"/>
                <a:sym typeface="Droid Sans"/>
              </a:rPr>
              <a:t>  </a:t>
            </a:r>
            <a:r>
              <a:rPr lang="en" sz="2200" dirty="0" smtClean="0">
                <a:latin typeface="Al Bayan Plain" charset="-78"/>
                <a:ea typeface="Al Bayan Plain" charset="-78"/>
                <a:cs typeface="Al Bayan Plain" charset="-78"/>
                <a:sym typeface="Droid Sans"/>
              </a:rPr>
              <a:t>Targeted </a:t>
            </a:r>
            <a:r>
              <a:rPr lang="en" sz="2200" dirty="0">
                <a:latin typeface="Al Bayan Plain" charset="-78"/>
                <a:ea typeface="Al Bayan Plain" charset="-78"/>
                <a:cs typeface="Al Bayan Plain" charset="-78"/>
                <a:sym typeface="Droid Sans"/>
              </a:rPr>
              <a:t>one-to-one computer environment</a:t>
            </a:r>
          </a:p>
        </p:txBody>
      </p:sp>
      <p:sp>
        <p:nvSpPr>
          <p:cNvPr id="289" name="Shape 289"/>
          <p:cNvSpPr txBox="1"/>
          <p:nvPr/>
        </p:nvSpPr>
        <p:spPr>
          <a:xfrm>
            <a:off x="1113150" y="390150"/>
            <a:ext cx="6917700" cy="941700"/>
          </a:xfrm>
          <a:prstGeom prst="rect">
            <a:avLst/>
          </a:prstGeom>
          <a:noFill/>
          <a:ln>
            <a:noFill/>
          </a:ln>
        </p:spPr>
        <p:txBody>
          <a:bodyPr lIns="91425" tIns="91425" rIns="91425" bIns="91425" anchor="ctr" anchorCtr="0">
            <a:noAutofit/>
          </a:bodyPr>
          <a:lstStyle/>
          <a:p>
            <a:pPr lvl="0" algn="ctr">
              <a:spcBef>
                <a:spcPts val="0"/>
              </a:spcBef>
              <a:buNone/>
            </a:pPr>
            <a:r>
              <a:rPr lang="en" sz="2800" b="1" dirty="0">
                <a:latin typeface="Georgia" charset="0"/>
                <a:ea typeface="Georgia" charset="0"/>
                <a:cs typeface="Georgia" charset="0"/>
                <a:sym typeface="Droid Sans"/>
              </a:rPr>
              <a:t>Kreiva Academy Public Charter School’s Current Needs</a:t>
            </a:r>
          </a:p>
        </p:txBody>
      </p:sp>
      <p:pic>
        <p:nvPicPr>
          <p:cNvPr id="290" name="Shape 290" descr="Image result for pic of life"/>
          <p:cNvPicPr preferRelativeResize="0"/>
          <p:nvPr/>
        </p:nvPicPr>
        <p:blipFill>
          <a:blip r:embed="rId3">
            <a:alphaModFix/>
          </a:blip>
          <a:stretch>
            <a:fillRect/>
          </a:stretch>
        </p:blipFill>
        <p:spPr>
          <a:xfrm>
            <a:off x="6814089" y="3547434"/>
            <a:ext cx="1486800" cy="985700"/>
          </a:xfrm>
          <a:prstGeom prst="rect">
            <a:avLst/>
          </a:prstGeom>
          <a:noFill/>
          <a:ln>
            <a:noFill/>
          </a:ln>
        </p:spPr>
      </p:pic>
      <p:sp>
        <p:nvSpPr>
          <p:cNvPr id="2" name="TextBox 1"/>
          <p:cNvSpPr txBox="1"/>
          <p:nvPr/>
        </p:nvSpPr>
        <p:spPr>
          <a:xfrm>
            <a:off x="0" y="5584371"/>
            <a:ext cx="8852919" cy="1200329"/>
          </a:xfrm>
          <a:prstGeom prst="rect">
            <a:avLst/>
          </a:prstGeom>
          <a:noFill/>
        </p:spPr>
        <p:txBody>
          <a:bodyPr wrap="square" rtlCol="0">
            <a:spAutoFit/>
          </a:bodyPr>
          <a:lstStyle/>
          <a:p>
            <a:pPr algn="ctr">
              <a:spcBef>
                <a:spcPts val="1000"/>
              </a:spcBef>
            </a:pPr>
            <a:r>
              <a:rPr lang="en-US" sz="2400" b="1" u="sng" dirty="0" smtClean="0">
                <a:solidFill>
                  <a:schemeClr val="bg1"/>
                </a:solidFill>
                <a:latin typeface="Georgia" charset="0"/>
                <a:ea typeface="Georgia" charset="0"/>
                <a:cs typeface="Georgia" charset="0"/>
              </a:rPr>
              <a:t>Contact</a:t>
            </a:r>
            <a:r>
              <a:rPr lang="en-US" sz="2400" b="1" dirty="0" smtClean="0">
                <a:solidFill>
                  <a:schemeClr val="bg1"/>
                </a:solidFill>
                <a:latin typeface="Georgia" charset="0"/>
                <a:ea typeface="Georgia" charset="0"/>
                <a:cs typeface="Georgia" charset="0"/>
              </a:rPr>
              <a:t/>
            </a:r>
            <a:br>
              <a:rPr lang="en-US" sz="2400" b="1" dirty="0" smtClean="0">
                <a:solidFill>
                  <a:schemeClr val="bg1"/>
                </a:solidFill>
                <a:latin typeface="Georgia" charset="0"/>
                <a:ea typeface="Georgia" charset="0"/>
                <a:cs typeface="Georgia" charset="0"/>
              </a:rPr>
            </a:br>
            <a:r>
              <a:rPr lang="en-US" sz="2400" b="1" dirty="0" smtClean="0">
                <a:solidFill>
                  <a:schemeClr val="bg1"/>
                </a:solidFill>
                <a:latin typeface="Georgia" charset="0"/>
                <a:ea typeface="Georgia" charset="0"/>
                <a:cs typeface="Georgia" charset="0"/>
              </a:rPr>
              <a:t> Facebook: /</a:t>
            </a:r>
            <a:r>
              <a:rPr lang="en-US" sz="2400" b="1" dirty="0" err="1" smtClean="0">
                <a:solidFill>
                  <a:schemeClr val="bg1"/>
                </a:solidFill>
                <a:latin typeface="Georgia" charset="0"/>
                <a:ea typeface="Georgia" charset="0"/>
                <a:cs typeface="Georgia" charset="0"/>
              </a:rPr>
              <a:t>feinh.org</a:t>
            </a:r>
            <a:r>
              <a:rPr lang="en-US" sz="2400" b="1" dirty="0" smtClean="0">
                <a:solidFill>
                  <a:schemeClr val="bg1"/>
                </a:solidFill>
                <a:latin typeface="Georgia" charset="0"/>
                <a:ea typeface="Georgia" charset="0"/>
                <a:cs typeface="Georgia" charset="0"/>
              </a:rPr>
              <a:t>       Website:  www.feinh.org     </a:t>
            </a:r>
            <a:br>
              <a:rPr lang="en-US" sz="2400" b="1" dirty="0" smtClean="0">
                <a:solidFill>
                  <a:schemeClr val="bg1"/>
                </a:solidFill>
                <a:latin typeface="Georgia" charset="0"/>
                <a:ea typeface="Georgia" charset="0"/>
                <a:cs typeface="Georgia" charset="0"/>
              </a:rPr>
            </a:br>
            <a:r>
              <a:rPr lang="en-US" sz="2400" b="1" dirty="0" smtClean="0">
                <a:solidFill>
                  <a:schemeClr val="bg1"/>
                </a:solidFill>
                <a:latin typeface="Georgia" charset="0"/>
                <a:ea typeface="Georgia" charset="0"/>
                <a:cs typeface="Georgia" charset="0"/>
              </a:rPr>
              <a:t> Phone: 603-540-4528      Email: </a:t>
            </a:r>
            <a:r>
              <a:rPr lang="en-US" sz="2400" b="1" dirty="0" err="1" smtClean="0">
                <a:solidFill>
                  <a:schemeClr val="bg1"/>
                </a:solidFill>
                <a:latin typeface="Georgia" charset="0"/>
                <a:ea typeface="Georgia" charset="0"/>
                <a:cs typeface="Georgia" charset="0"/>
              </a:rPr>
              <a:t>info@feinh.org</a:t>
            </a:r>
            <a:r>
              <a:rPr lang="en-US" sz="2400" b="1" dirty="0" smtClean="0">
                <a:solidFill>
                  <a:schemeClr val="bg1"/>
                </a:solidFill>
                <a:latin typeface="Georgia" charset="0"/>
                <a:ea typeface="Georgia" charset="0"/>
                <a:cs typeface="Georgia" charset="0"/>
              </a:rPr>
              <a:t> </a:t>
            </a:r>
            <a:r>
              <a:rPr lang="en-US" sz="2000" b="1" dirty="0" smtClean="0">
                <a:solidFill>
                  <a:schemeClr val="bg1"/>
                </a:solidFill>
                <a:latin typeface="Bangla MN" charset="0"/>
                <a:ea typeface="Bangla MN" charset="0"/>
                <a:cs typeface="Bangla MN"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FEI Infographic-final.jpg"/>
          <p:cNvPicPr preferRelativeResize="0"/>
          <p:nvPr/>
        </p:nvPicPr>
        <p:blipFill rotWithShape="1">
          <a:blip r:embed="rId3">
            <a:alphaModFix/>
          </a:blip>
          <a:srcRect l="1097"/>
          <a:stretch/>
        </p:blipFill>
        <p:spPr>
          <a:xfrm>
            <a:off x="3058175" y="186112"/>
            <a:ext cx="6085824" cy="6153625"/>
          </a:xfrm>
          <a:prstGeom prst="rect">
            <a:avLst/>
          </a:prstGeom>
          <a:noFill/>
          <a:ln>
            <a:noFill/>
          </a:ln>
        </p:spPr>
      </p:pic>
      <p:sp>
        <p:nvSpPr>
          <p:cNvPr id="119" name="Shape 119"/>
          <p:cNvSpPr txBox="1">
            <a:spLocks noGrp="1"/>
          </p:cNvSpPr>
          <p:nvPr>
            <p:ph type="body" idx="1"/>
          </p:nvPr>
        </p:nvSpPr>
        <p:spPr>
          <a:xfrm>
            <a:off x="135350" y="1607962"/>
            <a:ext cx="2683200" cy="3309900"/>
          </a:xfrm>
          <a:prstGeom prst="rect">
            <a:avLst/>
          </a:prstGeom>
        </p:spPr>
        <p:txBody>
          <a:bodyPr lIns="91425" tIns="91425" rIns="91425" bIns="91425" anchor="t" anchorCtr="0">
            <a:noAutofit/>
          </a:bodyPr>
          <a:lstStyle/>
          <a:p>
            <a:pPr lvl="0">
              <a:spcBef>
                <a:spcPts val="0"/>
              </a:spcBef>
              <a:buNone/>
            </a:pPr>
            <a:r>
              <a:rPr lang="en" sz="2000" b="1" dirty="0">
                <a:latin typeface="Georgia" charset="0"/>
                <a:ea typeface="Georgia" charset="0"/>
                <a:cs typeface="Georgia" charset="0"/>
                <a:sym typeface="Ubuntu"/>
              </a:rPr>
              <a:t>The FEI strives to empower every NH student with access to a quality education suited to their personal needs and driven by their goals.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3042762" y="2226800"/>
            <a:ext cx="3439200" cy="648600"/>
          </a:xfrm>
          <a:prstGeom prst="rect">
            <a:avLst/>
          </a:prstGeom>
          <a:noFill/>
          <a:ln>
            <a:noFill/>
          </a:ln>
        </p:spPr>
        <p:txBody>
          <a:bodyPr lIns="91425" tIns="91425" rIns="91425" bIns="91425" anchor="ctr" anchorCtr="0">
            <a:noAutofit/>
          </a:bodyPr>
          <a:lstStyle/>
          <a:p>
            <a:pPr lvl="0" algn="ctr">
              <a:spcBef>
                <a:spcPts val="0"/>
              </a:spcBef>
              <a:buNone/>
            </a:pPr>
            <a:r>
              <a:rPr lang="en" sz="3000" b="1">
                <a:latin typeface="Droid Sans"/>
                <a:ea typeface="Droid Sans"/>
                <a:cs typeface="Droid Sans"/>
                <a:sym typeface="Droid Sans"/>
              </a:rPr>
              <a:t>Mission &amp; Vision</a:t>
            </a:r>
          </a:p>
        </p:txBody>
      </p:sp>
      <p:sp>
        <p:nvSpPr>
          <p:cNvPr id="125" name="Shape 125"/>
          <p:cNvSpPr/>
          <p:nvPr/>
        </p:nvSpPr>
        <p:spPr>
          <a:xfrm>
            <a:off x="3042775" y="2109637"/>
            <a:ext cx="3764400" cy="8829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6" name="Shape 126"/>
          <p:cNvSpPr txBox="1"/>
          <p:nvPr/>
        </p:nvSpPr>
        <p:spPr>
          <a:xfrm rot="-5400000">
            <a:off x="5820845" y="3667508"/>
            <a:ext cx="4039200" cy="6984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solidFill>
                  <a:srgbClr val="000000"/>
                </a:solidFill>
                <a:latin typeface="Al Bayan Plain" charset="-78"/>
                <a:ea typeface="Al Bayan Plain" charset="-78"/>
                <a:cs typeface="Al Bayan Plain" charset="-78"/>
              </a:rPr>
              <a:t>Honoring Accomplishment</a:t>
            </a:r>
          </a:p>
        </p:txBody>
      </p:sp>
      <p:sp>
        <p:nvSpPr>
          <p:cNvPr id="127" name="Shape 127"/>
          <p:cNvSpPr txBox="1"/>
          <p:nvPr/>
        </p:nvSpPr>
        <p:spPr>
          <a:xfrm rot="-5400000">
            <a:off x="630924" y="3667508"/>
            <a:ext cx="4039200" cy="6984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solidFill>
                  <a:srgbClr val="000000"/>
                </a:solidFill>
                <a:latin typeface="Al Bayan Plain" charset="-78"/>
                <a:ea typeface="Al Bayan Plain" charset="-78"/>
                <a:cs typeface="Al Bayan Plain" charset="-78"/>
              </a:rPr>
              <a:t>Showing Integrity</a:t>
            </a:r>
          </a:p>
        </p:txBody>
      </p:sp>
      <p:sp>
        <p:nvSpPr>
          <p:cNvPr id="128" name="Shape 128"/>
          <p:cNvSpPr txBox="1"/>
          <p:nvPr/>
        </p:nvSpPr>
        <p:spPr>
          <a:xfrm rot="-5400000">
            <a:off x="-671474" y="3667508"/>
            <a:ext cx="4039200" cy="6984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solidFill>
                  <a:srgbClr val="000000"/>
                </a:solidFill>
                <a:latin typeface="Al Bayan Plain" charset="-78"/>
                <a:ea typeface="Al Bayan Plain" charset="-78"/>
                <a:cs typeface="Al Bayan Plain" charset="-78"/>
              </a:rPr>
              <a:t>Being Courageous</a:t>
            </a:r>
          </a:p>
        </p:txBody>
      </p:sp>
      <p:pic>
        <p:nvPicPr>
          <p:cNvPr id="129" name="Shape 129" descr="Kreiva Academy2.jpg"/>
          <p:cNvPicPr preferRelativeResize="0"/>
          <p:nvPr/>
        </p:nvPicPr>
        <p:blipFill>
          <a:blip r:embed="rId3">
            <a:alphaModFix/>
          </a:blip>
          <a:stretch>
            <a:fillRect/>
          </a:stretch>
        </p:blipFill>
        <p:spPr>
          <a:xfrm>
            <a:off x="1407154" y="192389"/>
            <a:ext cx="6710425" cy="957912"/>
          </a:xfrm>
          <a:prstGeom prst="rect">
            <a:avLst/>
          </a:prstGeom>
          <a:noFill/>
          <a:ln>
            <a:noFill/>
          </a:ln>
        </p:spPr>
      </p:pic>
      <p:pic>
        <p:nvPicPr>
          <p:cNvPr id="130" name="Shape 130" descr="unnamed.jpg"/>
          <p:cNvPicPr preferRelativeResize="0"/>
          <p:nvPr/>
        </p:nvPicPr>
        <p:blipFill>
          <a:blip r:embed="rId4">
            <a:alphaModFix/>
          </a:blip>
          <a:stretch>
            <a:fillRect/>
          </a:stretch>
        </p:blipFill>
        <p:spPr>
          <a:xfrm>
            <a:off x="749812" y="84099"/>
            <a:ext cx="439543" cy="957912"/>
          </a:xfrm>
          <a:prstGeom prst="rect">
            <a:avLst/>
          </a:prstGeom>
          <a:noFill/>
          <a:ln>
            <a:noFill/>
          </a:ln>
        </p:spPr>
      </p:pic>
      <p:sp>
        <p:nvSpPr>
          <p:cNvPr id="131" name="Shape 131"/>
          <p:cNvSpPr txBox="1"/>
          <p:nvPr/>
        </p:nvSpPr>
        <p:spPr>
          <a:xfrm rot="-5400000">
            <a:off x="1933324" y="3667508"/>
            <a:ext cx="4039200" cy="6984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Al Bayan Plain" charset="-78"/>
                <a:ea typeface="Al Bayan Plain" charset="-78"/>
                <a:cs typeface="Al Bayan Plain" charset="-78"/>
              </a:rPr>
              <a:t>Embracing Diversity</a:t>
            </a:r>
          </a:p>
        </p:txBody>
      </p:sp>
      <p:sp>
        <p:nvSpPr>
          <p:cNvPr id="132" name="Shape 132"/>
          <p:cNvSpPr txBox="1"/>
          <p:nvPr/>
        </p:nvSpPr>
        <p:spPr>
          <a:xfrm rot="-5400000">
            <a:off x="3230755" y="3634808"/>
            <a:ext cx="4039200" cy="7638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Al Bayan Plain" charset="-78"/>
                <a:ea typeface="Al Bayan Plain" charset="-78"/>
                <a:cs typeface="Al Bayan Plain" charset="-78"/>
              </a:rPr>
              <a:t>Taking Responsibility</a:t>
            </a:r>
          </a:p>
        </p:txBody>
      </p:sp>
      <p:sp>
        <p:nvSpPr>
          <p:cNvPr id="133" name="Shape 133"/>
          <p:cNvSpPr txBox="1"/>
          <p:nvPr/>
        </p:nvSpPr>
        <p:spPr>
          <a:xfrm rot="-5400000">
            <a:off x="4542177" y="3653708"/>
            <a:ext cx="4039200" cy="726000"/>
          </a:xfrm>
          <a:prstGeom prst="rect">
            <a:avLst/>
          </a:prstGeom>
          <a:solidFill>
            <a:srgbClr val="CFE2F3"/>
          </a:solidFill>
          <a:ln w="76200" cap="flat" cmpd="sng">
            <a:solidFill>
              <a:srgbClr val="3C78D8"/>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Al Bayan Plain" charset="-78"/>
                <a:ea typeface="Al Bayan Plain" charset="-78"/>
                <a:cs typeface="Al Bayan Plain" charset="-78"/>
              </a:rPr>
              <a:t>Focusing on Growth</a:t>
            </a:r>
          </a:p>
        </p:txBody>
      </p:sp>
      <p:sp>
        <p:nvSpPr>
          <p:cNvPr id="134" name="Shape 134"/>
          <p:cNvSpPr/>
          <p:nvPr/>
        </p:nvSpPr>
        <p:spPr>
          <a:xfrm rot="5400000">
            <a:off x="3869072" y="-2656228"/>
            <a:ext cx="1405755" cy="8840374"/>
          </a:xfrm>
          <a:prstGeom prst="flowChartOnlineStorag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135" name="Shape 135"/>
          <p:cNvSpPr/>
          <p:nvPr/>
        </p:nvSpPr>
        <p:spPr>
          <a:xfrm>
            <a:off x="151840" y="5670500"/>
            <a:ext cx="8840400" cy="11034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grpSp>
        <p:nvGrpSpPr>
          <p:cNvPr id="136" name="Shape 136"/>
          <p:cNvGrpSpPr/>
          <p:nvPr/>
        </p:nvGrpSpPr>
        <p:grpSpPr>
          <a:xfrm>
            <a:off x="167812" y="5730500"/>
            <a:ext cx="8405695" cy="1043400"/>
            <a:chOff x="122087" y="5616400"/>
            <a:chExt cx="8405695" cy="1043400"/>
          </a:xfrm>
        </p:grpSpPr>
        <p:sp>
          <p:nvSpPr>
            <p:cNvPr id="137" name="Shape 137"/>
            <p:cNvSpPr txBox="1"/>
            <p:nvPr/>
          </p:nvSpPr>
          <p:spPr>
            <a:xfrm>
              <a:off x="2012886" y="5616400"/>
              <a:ext cx="6514896" cy="1043400"/>
            </a:xfrm>
            <a:prstGeom prst="rect">
              <a:avLst/>
            </a:prstGeom>
            <a:noFill/>
            <a:ln>
              <a:noFill/>
            </a:ln>
          </p:spPr>
          <p:txBody>
            <a:bodyPr lIns="91425" tIns="91425" rIns="91425" bIns="91425" anchor="t" anchorCtr="0">
              <a:noAutofit/>
            </a:bodyPr>
            <a:lstStyle/>
            <a:p>
              <a:pPr lvl="0" algn="ctr" rtl="0">
                <a:spcBef>
                  <a:spcPts val="0"/>
                </a:spcBef>
                <a:buNone/>
              </a:pPr>
              <a:r>
                <a:rPr lang="en" sz="2600" dirty="0">
                  <a:solidFill>
                    <a:srgbClr val="FFFFFF"/>
                  </a:solidFill>
                  <a:latin typeface="Al Bayan Plain" charset="-78"/>
                  <a:ea typeface="Al Bayan Plain" charset="-78"/>
                  <a:cs typeface="Al Bayan Plain" charset="-78"/>
                  <a:sym typeface="Droid Sans"/>
                </a:rPr>
                <a:t>Growth      Innovation      Citizenship         </a:t>
              </a:r>
              <a:r>
                <a:rPr lang="en-US" sz="2600" dirty="0" smtClean="0">
                  <a:solidFill>
                    <a:srgbClr val="FFFFFF"/>
                  </a:solidFill>
                  <a:latin typeface="Al Bayan Plain" charset="-78"/>
                  <a:ea typeface="Al Bayan Plain" charset="-78"/>
                  <a:cs typeface="Al Bayan Plain" charset="-78"/>
                  <a:sym typeface="Droid Sans"/>
                </a:rPr>
                <a:t>   </a:t>
              </a:r>
              <a:r>
                <a:rPr lang="en" sz="2600" dirty="0" smtClean="0">
                  <a:solidFill>
                    <a:srgbClr val="FFFFFF"/>
                  </a:solidFill>
                  <a:latin typeface="Al Bayan Plain" charset="-78"/>
                  <a:ea typeface="Al Bayan Plain" charset="-78"/>
                  <a:cs typeface="Al Bayan Plain" charset="-78"/>
                  <a:sym typeface="Droid Sans"/>
                </a:rPr>
                <a:t>Respect          </a:t>
              </a:r>
              <a:r>
                <a:rPr lang="en" sz="2600" dirty="0">
                  <a:solidFill>
                    <a:srgbClr val="FFFFFF"/>
                  </a:solidFill>
                  <a:latin typeface="Al Bayan Plain" charset="-78"/>
                  <a:ea typeface="Al Bayan Plain" charset="-78"/>
                  <a:cs typeface="Al Bayan Plain" charset="-78"/>
                  <a:sym typeface="Droid Sans"/>
                </a:rPr>
                <a:t>Empowerment           Equity </a:t>
              </a:r>
              <a:r>
                <a:rPr lang="en" sz="2400" dirty="0">
                  <a:solidFill>
                    <a:srgbClr val="FFFFFF"/>
                  </a:solidFill>
                  <a:latin typeface="Al Bayan Plain" charset="-78"/>
                  <a:ea typeface="Al Bayan Plain" charset="-78"/>
                  <a:cs typeface="Al Bayan Plain" charset="-78"/>
                  <a:sym typeface="Droid Sans"/>
                </a:rPr>
                <a:t> </a:t>
              </a:r>
            </a:p>
          </p:txBody>
        </p:sp>
        <p:sp>
          <p:nvSpPr>
            <p:cNvPr id="138" name="Shape 138"/>
            <p:cNvSpPr txBox="1"/>
            <p:nvPr/>
          </p:nvSpPr>
          <p:spPr>
            <a:xfrm>
              <a:off x="122087" y="5793557"/>
              <a:ext cx="1695000" cy="708600"/>
            </a:xfrm>
            <a:prstGeom prst="rect">
              <a:avLst/>
            </a:prstGeom>
            <a:noFill/>
            <a:ln>
              <a:noFill/>
            </a:ln>
          </p:spPr>
          <p:txBody>
            <a:bodyPr lIns="91425" tIns="91425" rIns="91425" bIns="91425" anchor="t" anchorCtr="0">
              <a:noAutofit/>
            </a:bodyPr>
            <a:lstStyle/>
            <a:p>
              <a:pPr lvl="0" algn="ctr">
                <a:spcBef>
                  <a:spcPts val="0"/>
                </a:spcBef>
                <a:buNone/>
              </a:pPr>
              <a:r>
                <a:rPr lang="en" sz="1600" b="1" dirty="0">
                  <a:solidFill>
                    <a:srgbClr val="FFFFFF"/>
                  </a:solidFill>
                  <a:latin typeface="Bangla MN" charset="0"/>
                  <a:ea typeface="Bangla MN" charset="0"/>
                  <a:cs typeface="Bangla MN" charset="0"/>
                  <a:sym typeface="Droid Sans"/>
                </a:rPr>
                <a:t>Foundational Principles</a:t>
              </a:r>
            </a:p>
          </p:txBody>
        </p:sp>
        <p:cxnSp>
          <p:nvCxnSpPr>
            <p:cNvPr id="139" name="Shape 139"/>
            <p:cNvCxnSpPr/>
            <p:nvPr/>
          </p:nvCxnSpPr>
          <p:spPr>
            <a:xfrm>
              <a:off x="1847400" y="5637650"/>
              <a:ext cx="11700" cy="906300"/>
            </a:xfrm>
            <a:prstGeom prst="straightConnector1">
              <a:avLst/>
            </a:prstGeom>
            <a:noFill/>
            <a:ln w="38100" cap="flat" cmpd="sng">
              <a:solidFill>
                <a:srgbClr val="FFFFFF"/>
              </a:solidFill>
              <a:prstDash val="solid"/>
              <a:round/>
              <a:headEnd type="none" w="lg" len="lg"/>
              <a:tailEnd type="none" w="lg" len="lg"/>
            </a:ln>
          </p:spPr>
        </p:cxnSp>
      </p:grpSp>
      <p:grpSp>
        <p:nvGrpSpPr>
          <p:cNvPr id="140" name="Shape 140"/>
          <p:cNvGrpSpPr/>
          <p:nvPr/>
        </p:nvGrpSpPr>
        <p:grpSpPr>
          <a:xfrm>
            <a:off x="394475" y="1183400"/>
            <a:ext cx="8362250" cy="1043400"/>
            <a:chOff x="394475" y="1183400"/>
            <a:chExt cx="8362250" cy="1043400"/>
          </a:xfrm>
        </p:grpSpPr>
        <p:sp>
          <p:nvSpPr>
            <p:cNvPr id="141" name="Shape 141"/>
            <p:cNvSpPr txBox="1"/>
            <p:nvPr/>
          </p:nvSpPr>
          <p:spPr>
            <a:xfrm>
              <a:off x="1474225" y="1183400"/>
              <a:ext cx="7282500" cy="1043400"/>
            </a:xfrm>
            <a:prstGeom prst="rect">
              <a:avLst/>
            </a:prstGeom>
            <a:noFill/>
            <a:ln>
              <a:noFill/>
            </a:ln>
          </p:spPr>
          <p:txBody>
            <a:bodyPr lIns="91425" tIns="91425" rIns="91425" bIns="91425" anchor="t" anchorCtr="0">
              <a:noAutofit/>
            </a:bodyPr>
            <a:lstStyle/>
            <a:p>
              <a:pPr lvl="0" algn="ctr" rtl="0">
                <a:spcBef>
                  <a:spcPts val="0"/>
                </a:spcBef>
                <a:buNone/>
              </a:pPr>
              <a:r>
                <a:rPr lang="en" sz="2600" dirty="0">
                  <a:solidFill>
                    <a:srgbClr val="FFFFFF"/>
                  </a:solidFill>
                  <a:latin typeface="Al Bayan Plain" charset="-78"/>
                  <a:ea typeface="Al Bayan Plain" charset="-78"/>
                  <a:cs typeface="Al Bayan Plain" charset="-78"/>
                  <a:sym typeface="Droid Sans"/>
                </a:rPr>
                <a:t>Self Awareness      Adaptability     Courage    Knowledge     Abilities     Global Understanding</a:t>
              </a:r>
            </a:p>
          </p:txBody>
        </p:sp>
        <p:sp>
          <p:nvSpPr>
            <p:cNvPr id="142" name="Shape 142"/>
            <p:cNvSpPr txBox="1"/>
            <p:nvPr/>
          </p:nvSpPr>
          <p:spPr>
            <a:xfrm>
              <a:off x="394475" y="1467950"/>
              <a:ext cx="954000" cy="474300"/>
            </a:xfrm>
            <a:prstGeom prst="rect">
              <a:avLst/>
            </a:prstGeom>
            <a:noFill/>
            <a:ln>
              <a:noFill/>
            </a:ln>
          </p:spPr>
          <p:txBody>
            <a:bodyPr lIns="91425" tIns="91425" rIns="91425" bIns="91425" anchor="t" anchorCtr="0">
              <a:noAutofit/>
            </a:bodyPr>
            <a:lstStyle/>
            <a:p>
              <a:pPr lvl="0" algn="ctr" rtl="0">
                <a:spcBef>
                  <a:spcPts val="0"/>
                </a:spcBef>
                <a:buNone/>
              </a:pPr>
              <a:r>
                <a:rPr lang="en" sz="1600" b="1" dirty="0">
                  <a:solidFill>
                    <a:srgbClr val="FFFFFF"/>
                  </a:solidFill>
                  <a:latin typeface="Bangla MN" charset="0"/>
                  <a:ea typeface="Bangla MN" charset="0"/>
                  <a:cs typeface="Bangla MN" charset="0"/>
                  <a:sym typeface="Droid Sans"/>
                </a:rPr>
                <a:t>Vision</a:t>
              </a:r>
            </a:p>
          </p:txBody>
        </p:sp>
        <p:cxnSp>
          <p:nvCxnSpPr>
            <p:cNvPr id="143" name="Shape 143"/>
            <p:cNvCxnSpPr/>
            <p:nvPr/>
          </p:nvCxnSpPr>
          <p:spPr>
            <a:xfrm>
              <a:off x="1340979" y="1234600"/>
              <a:ext cx="7500" cy="906300"/>
            </a:xfrm>
            <a:prstGeom prst="straightConnector1">
              <a:avLst/>
            </a:prstGeom>
            <a:noFill/>
            <a:ln w="38100" cap="flat" cmpd="sng">
              <a:solidFill>
                <a:srgbClr val="FFFFFF"/>
              </a:solidFill>
              <a:prstDash val="solid"/>
              <a:round/>
              <a:headEnd type="none" w="lg" len="lg"/>
              <a:tailEnd type="non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24"/>
                                        </p:tgtEl>
                                      </p:cBhvr>
                                    </p:animEffect>
                                    <p:set>
                                      <p:cBhvr>
                                        <p:cTn id="7" dur="1" fill="hold">
                                          <p:stCondLst>
                                            <p:cond delay="1999"/>
                                          </p:stCondLst>
                                        </p:cTn>
                                        <p:tgtEl>
                                          <p:spTgt spid="12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4000"/>
                                        <p:tgtEl>
                                          <p:spTgt spid="125"/>
                                        </p:tgtEl>
                                      </p:cBhvr>
                                    </p:animEffect>
                                  </p:childTnLst>
                                </p:cTn>
                              </p:par>
                              <p:par>
                                <p:cTn id="11" presetID="2" presetClass="entr" presetSubtype="4"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1000"/>
                                        <p:tgtEl>
                                          <p:spTgt spid="135"/>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1000"/>
                                        <p:tgtEl>
                                          <p:spTgt spid="1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28"/>
                                        </p:tgtEl>
                                        <p:attrNameLst>
                                          <p:attrName>style.visibility</p:attrName>
                                        </p:attrNameLst>
                                      </p:cBhvr>
                                      <p:to>
                                        <p:strVal val="visible"/>
                                      </p:to>
                                    </p:set>
                                    <p:anim calcmode="lin" valueType="num">
                                      <p:cBhvr additive="base">
                                        <p:cTn id="21" dur="1500"/>
                                        <p:tgtEl>
                                          <p:spTgt spid="128"/>
                                        </p:tgtEl>
                                        <p:attrNameLst>
                                          <p:attrName>ppt_x</p:attrName>
                                        </p:attrNameLst>
                                      </p:cBhvr>
                                      <p:tavLst>
                                        <p:tav tm="0">
                                          <p:val>
                                            <p:strVal val="#ppt_x-1"/>
                                          </p:val>
                                        </p:tav>
                                        <p:tav tm="100000">
                                          <p:val>
                                            <p:strVal val="#ppt_x"/>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additive="base">
                                        <p:cTn id="25" dur="1200"/>
                                        <p:tgtEl>
                                          <p:spTgt spid="127"/>
                                        </p:tgtEl>
                                        <p:attrNameLst>
                                          <p:attrName>ppt_x</p:attrName>
                                        </p:attrNameLst>
                                      </p:cBhvr>
                                      <p:tavLst>
                                        <p:tav tm="0">
                                          <p:val>
                                            <p:strVal val="#ppt_x-1"/>
                                          </p:val>
                                        </p:tav>
                                        <p:tav tm="100000">
                                          <p:val>
                                            <p:strVal val="#ppt_x"/>
                                          </p:val>
                                        </p:tav>
                                      </p:tavLst>
                                    </p:anim>
                                  </p:childTnLst>
                                </p:cTn>
                              </p:par>
                            </p:childTnLst>
                          </p:cTn>
                        </p:par>
                        <p:par>
                          <p:cTn id="26" fill="hold">
                            <p:stCondLst>
                              <p:cond delay="2700"/>
                            </p:stCondLst>
                            <p:childTnLst>
                              <p:par>
                                <p:cTn id="27" presetID="2" presetClass="entr" presetSubtype="8" fill="hold" nodeType="afterEffect">
                                  <p:stCondLst>
                                    <p:cond delay="0"/>
                                  </p:stCondLst>
                                  <p:childTnLst>
                                    <p:set>
                                      <p:cBhvr>
                                        <p:cTn id="28" dur="1" fill="hold">
                                          <p:stCondLst>
                                            <p:cond delay="0"/>
                                          </p:stCondLst>
                                        </p:cTn>
                                        <p:tgtEl>
                                          <p:spTgt spid="131"/>
                                        </p:tgtEl>
                                        <p:attrNameLst>
                                          <p:attrName>style.visibility</p:attrName>
                                        </p:attrNameLst>
                                      </p:cBhvr>
                                      <p:to>
                                        <p:strVal val="visible"/>
                                      </p:to>
                                    </p:set>
                                    <p:anim calcmode="lin" valueType="num">
                                      <p:cBhvr additive="base">
                                        <p:cTn id="29" dur="1200"/>
                                        <p:tgtEl>
                                          <p:spTgt spid="131"/>
                                        </p:tgtEl>
                                        <p:attrNameLst>
                                          <p:attrName>ppt_x</p:attrName>
                                        </p:attrNameLst>
                                      </p:cBhvr>
                                      <p:tavLst>
                                        <p:tav tm="0">
                                          <p:val>
                                            <p:strVal val="#ppt_x-1"/>
                                          </p:val>
                                        </p:tav>
                                        <p:tav tm="100000">
                                          <p:val>
                                            <p:strVal val="#ppt_x"/>
                                          </p:val>
                                        </p:tav>
                                      </p:tavLst>
                                    </p:anim>
                                  </p:childTnLst>
                                </p:cTn>
                              </p:par>
                            </p:childTnLst>
                          </p:cTn>
                        </p:par>
                        <p:par>
                          <p:cTn id="30" fill="hold">
                            <p:stCondLst>
                              <p:cond delay="3900"/>
                            </p:stCondLst>
                            <p:childTnLst>
                              <p:par>
                                <p:cTn id="31" presetID="2" presetClass="entr" presetSubtype="2" fill="hold" nodeType="afterEffect">
                                  <p:stCondLst>
                                    <p:cond delay="0"/>
                                  </p:stCondLst>
                                  <p:childTnLst>
                                    <p:set>
                                      <p:cBhvr>
                                        <p:cTn id="32" dur="1" fill="hold">
                                          <p:stCondLst>
                                            <p:cond delay="0"/>
                                          </p:stCondLst>
                                        </p:cTn>
                                        <p:tgtEl>
                                          <p:spTgt spid="132"/>
                                        </p:tgtEl>
                                        <p:attrNameLst>
                                          <p:attrName>style.visibility</p:attrName>
                                        </p:attrNameLst>
                                      </p:cBhvr>
                                      <p:to>
                                        <p:strVal val="visible"/>
                                      </p:to>
                                    </p:set>
                                    <p:anim calcmode="lin" valueType="num">
                                      <p:cBhvr additive="base">
                                        <p:cTn id="33" dur="1200"/>
                                        <p:tgtEl>
                                          <p:spTgt spid="132"/>
                                        </p:tgtEl>
                                        <p:attrNameLst>
                                          <p:attrName>ppt_x</p:attrName>
                                        </p:attrNameLst>
                                      </p:cBhvr>
                                      <p:tavLst>
                                        <p:tav tm="0">
                                          <p:val>
                                            <p:strVal val="#ppt_x+1"/>
                                          </p:val>
                                        </p:tav>
                                        <p:tav tm="100000">
                                          <p:val>
                                            <p:strVal val="#ppt_x"/>
                                          </p:val>
                                        </p:tav>
                                      </p:tavLst>
                                    </p:anim>
                                  </p:childTnLst>
                                </p:cTn>
                              </p:par>
                            </p:childTnLst>
                          </p:cTn>
                        </p:par>
                        <p:par>
                          <p:cTn id="34" fill="hold">
                            <p:stCondLst>
                              <p:cond delay="5100"/>
                            </p:stCondLst>
                            <p:childTnLst>
                              <p:par>
                                <p:cTn id="35" presetID="2" presetClass="entr" presetSubtype="2" fill="hold" nodeType="after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1200"/>
                                        <p:tgtEl>
                                          <p:spTgt spid="133"/>
                                        </p:tgtEl>
                                        <p:attrNameLst>
                                          <p:attrName>ppt_x</p:attrName>
                                        </p:attrNameLst>
                                      </p:cBhvr>
                                      <p:tavLst>
                                        <p:tav tm="0">
                                          <p:val>
                                            <p:strVal val="#ppt_x+1"/>
                                          </p:val>
                                        </p:tav>
                                        <p:tav tm="100000">
                                          <p:val>
                                            <p:strVal val="#ppt_x"/>
                                          </p:val>
                                        </p:tav>
                                      </p:tavLst>
                                    </p:anim>
                                  </p:childTnLst>
                                </p:cTn>
                              </p:par>
                            </p:childTnLst>
                          </p:cTn>
                        </p:par>
                        <p:par>
                          <p:cTn id="38" fill="hold">
                            <p:stCondLst>
                              <p:cond delay="6300"/>
                            </p:stCondLst>
                            <p:childTnLst>
                              <p:par>
                                <p:cTn id="39" presetID="2" presetClass="entr" presetSubtype="2"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additive="base">
                                        <p:cTn id="41" dur="1200"/>
                                        <p:tgtEl>
                                          <p:spTgt spid="126"/>
                                        </p:tgtEl>
                                        <p:attrNameLst>
                                          <p:attrName>ppt_x</p:attrName>
                                        </p:attrNameLst>
                                      </p:cBhvr>
                                      <p:tavLst>
                                        <p:tav tm="0">
                                          <p:val>
                                            <p:strVal val="#ppt_x+1"/>
                                          </p:val>
                                        </p:tav>
                                        <p:tav tm="100000">
                                          <p:val>
                                            <p:strVal val="#ppt_x"/>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1500"/>
                                        <p:tgtEl>
                                          <p:spTgt spid="134"/>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additive="base">
                                        <p:cTn id="49" dur="1500"/>
                                        <p:tgtEl>
                                          <p:spTgt spid="14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129"/>
                                        </p:tgtEl>
                                        <p:attrNameLst>
                                          <p:attrName>style.visibility</p:attrName>
                                        </p:attrNameLst>
                                      </p:cBhvr>
                                      <p:to>
                                        <p:strVal val="visible"/>
                                      </p:to>
                                    </p:set>
                                    <p:anim calcmode="lin" valueType="num">
                                      <p:cBhvr additive="base">
                                        <p:cTn id="54" dur="2500"/>
                                        <p:tgtEl>
                                          <p:spTgt spid="129"/>
                                        </p:tgtEl>
                                        <p:attrNameLst>
                                          <p:attrName>ppt_y</p:attrName>
                                        </p:attrNameLst>
                                      </p:cBhvr>
                                      <p:tavLst>
                                        <p:tav tm="0">
                                          <p:val>
                                            <p:strVal val="#ppt_y-1"/>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0"/>
                                        </p:tgtEl>
                                        <p:attrNameLst>
                                          <p:attrName>style.visibility</p:attrName>
                                        </p:attrNameLst>
                                      </p:cBhvr>
                                      <p:to>
                                        <p:strVal val="visible"/>
                                      </p:to>
                                    </p:set>
                                    <p:anim calcmode="lin" valueType="num">
                                      <p:cBhvr additive="base">
                                        <p:cTn id="57" dur="2500"/>
                                        <p:tgtEl>
                                          <p:spTgt spid="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47"/>
        <p:cNvGrpSpPr/>
        <p:nvPr/>
      </p:nvGrpSpPr>
      <p:grpSpPr>
        <a:xfrm>
          <a:off x="0" y="0"/>
          <a:ext cx="0" cy="0"/>
          <a:chOff x="0" y="0"/>
          <a:chExt cx="0" cy="0"/>
        </a:xfrm>
      </p:grpSpPr>
      <p:sp>
        <p:nvSpPr>
          <p:cNvPr id="148" name="Shape 148"/>
          <p:cNvSpPr txBox="1"/>
          <p:nvPr/>
        </p:nvSpPr>
        <p:spPr>
          <a:xfrm>
            <a:off x="2100687" y="2295900"/>
            <a:ext cx="5001300" cy="531300"/>
          </a:xfrm>
          <a:prstGeom prst="rect">
            <a:avLst/>
          </a:prstGeom>
          <a:noFill/>
          <a:ln>
            <a:noFill/>
          </a:ln>
        </p:spPr>
        <p:txBody>
          <a:bodyPr lIns="91425" tIns="91425" rIns="91425" bIns="91425" anchor="t" anchorCtr="0">
            <a:noAutofit/>
          </a:bodyPr>
          <a:lstStyle/>
          <a:p>
            <a:pPr lvl="0" rtl="0">
              <a:spcBef>
                <a:spcPts val="0"/>
              </a:spcBef>
              <a:buNone/>
            </a:pPr>
            <a:r>
              <a:rPr lang="en" sz="3600" b="1" dirty="0">
                <a:latin typeface="Georgia" charset="0"/>
                <a:ea typeface="Georgia" charset="0"/>
                <a:cs typeface="Georgia" charset="0"/>
                <a:sym typeface="Droid Serif"/>
              </a:rPr>
              <a:t>Kreiva</a:t>
            </a:r>
            <a:r>
              <a:rPr lang="en" sz="3600" b="1" dirty="0">
                <a:latin typeface="Droid Serif"/>
                <a:ea typeface="Droid Serif"/>
                <a:cs typeface="Droid Serif"/>
                <a:sym typeface="Droid Serif"/>
              </a:rPr>
              <a:t> Academy Is...</a:t>
            </a:r>
          </a:p>
        </p:txBody>
      </p:sp>
      <p:sp>
        <p:nvSpPr>
          <p:cNvPr id="149" name="Shape 149"/>
          <p:cNvSpPr/>
          <p:nvPr/>
        </p:nvSpPr>
        <p:spPr>
          <a:xfrm>
            <a:off x="196300" y="162500"/>
            <a:ext cx="8654100" cy="65181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a:spLocks noGrp="1"/>
          </p:cNvSpPr>
          <p:nvPr>
            <p:ph type="title"/>
          </p:nvPr>
        </p:nvSpPr>
        <p:spPr>
          <a:xfrm>
            <a:off x="2230244" y="76200"/>
            <a:ext cx="4428706" cy="763500"/>
          </a:xfrm>
          <a:prstGeom prst="rect">
            <a:avLst/>
          </a:prstGeom>
        </p:spPr>
        <p:txBody>
          <a:bodyPr lIns="91425" tIns="91425" rIns="91425" bIns="91425" anchor="ctr" anchorCtr="0">
            <a:noAutofit/>
          </a:bodyPr>
          <a:lstStyle/>
          <a:p>
            <a:pPr lvl="0" algn="ctr">
              <a:spcBef>
                <a:spcPts val="0"/>
              </a:spcBef>
              <a:buNone/>
            </a:pPr>
            <a:r>
              <a:rPr lang="en" sz="3000" b="1" dirty="0">
                <a:latin typeface="Georgia" charset="0"/>
                <a:ea typeface="Georgia" charset="0"/>
                <a:cs typeface="Georgia" charset="0"/>
                <a:sym typeface="Droid Sans"/>
              </a:rPr>
              <a:t>Focused on Students</a:t>
            </a:r>
          </a:p>
        </p:txBody>
      </p:sp>
      <p:grpSp>
        <p:nvGrpSpPr>
          <p:cNvPr id="151" name="Shape 151"/>
          <p:cNvGrpSpPr/>
          <p:nvPr/>
        </p:nvGrpSpPr>
        <p:grpSpPr>
          <a:xfrm>
            <a:off x="380885" y="3876422"/>
            <a:ext cx="8440077" cy="1280089"/>
            <a:chOff x="304685" y="2428622"/>
            <a:chExt cx="8440077" cy="1280089"/>
          </a:xfrm>
        </p:grpSpPr>
        <p:sp>
          <p:nvSpPr>
            <p:cNvPr id="152" name="Shape 152"/>
            <p:cNvSpPr txBox="1"/>
            <p:nvPr/>
          </p:nvSpPr>
          <p:spPr>
            <a:xfrm>
              <a:off x="1868762" y="2457137"/>
              <a:ext cx="6876000" cy="933600"/>
            </a:xfrm>
            <a:prstGeom prst="rect">
              <a:avLst/>
            </a:prstGeom>
            <a:solidFill>
              <a:srgbClr val="FFFFFF"/>
            </a:solidFill>
            <a:ln>
              <a:noFill/>
            </a:ln>
          </p:spPr>
          <p:txBody>
            <a:bodyPr lIns="91425" tIns="91425" rIns="91425" bIns="91425" anchor="t" anchorCtr="0">
              <a:noAutofit/>
            </a:bodyPr>
            <a:lstStyle/>
            <a:p>
              <a:pPr marL="457200" lvl="0" indent="-336550" rtl="0">
                <a:spcBef>
                  <a:spcPts val="0"/>
                </a:spcBef>
                <a:buSzPct val="100000"/>
                <a:buFont typeface="Droid Sans"/>
                <a:buChar char="●"/>
              </a:pPr>
              <a:r>
                <a:rPr lang="en" sz="1700" dirty="0">
                  <a:latin typeface="Al Bayan Plain" charset="-78"/>
                  <a:ea typeface="Al Bayan Plain" charset="-78"/>
                  <a:cs typeface="Al Bayan Plain" charset="-78"/>
                  <a:sym typeface="Droid Sans"/>
                </a:rPr>
                <a:t>School and outside experiences are woven together as equal partners in students educational lives.</a:t>
              </a:r>
            </a:p>
            <a:p>
              <a:pPr marL="457200" lvl="0" indent="-336550" rtl="0">
                <a:spcBef>
                  <a:spcPts val="800"/>
                </a:spcBef>
                <a:buSzPct val="100000"/>
                <a:buFont typeface="Droid Sans"/>
                <a:buChar char="●"/>
              </a:pPr>
              <a:r>
                <a:rPr lang="en" sz="1700" dirty="0">
                  <a:latin typeface="Al Bayan Plain" charset="-78"/>
                  <a:ea typeface="Al Bayan Plain" charset="-78"/>
                  <a:cs typeface="Al Bayan Plain" charset="-78"/>
                  <a:sym typeface="Droid Sans"/>
                </a:rPr>
                <a:t>Projects and module topics are chosen for their relevance.</a:t>
              </a:r>
            </a:p>
          </p:txBody>
        </p:sp>
        <p:grpSp>
          <p:nvGrpSpPr>
            <p:cNvPr id="153" name="Shape 153"/>
            <p:cNvGrpSpPr/>
            <p:nvPr/>
          </p:nvGrpSpPr>
          <p:grpSpPr>
            <a:xfrm>
              <a:off x="304685" y="2428622"/>
              <a:ext cx="1608077" cy="1280089"/>
              <a:chOff x="304685" y="2428622"/>
              <a:chExt cx="1608077" cy="1280089"/>
            </a:xfrm>
          </p:grpSpPr>
          <p:pic>
            <p:nvPicPr>
              <p:cNvPr id="154" name="Shape 154" descr="Image result for pic of community service"/>
              <p:cNvPicPr preferRelativeResize="0"/>
              <p:nvPr/>
            </p:nvPicPr>
            <p:blipFill rotWithShape="1">
              <a:blip r:embed="rId3">
                <a:alphaModFix/>
              </a:blip>
              <a:srcRect l="27552" r="20413" b="12998"/>
              <a:stretch/>
            </p:blipFill>
            <p:spPr>
              <a:xfrm>
                <a:off x="304685" y="2428622"/>
                <a:ext cx="1608077" cy="990624"/>
              </a:xfrm>
              <a:prstGeom prst="rect">
                <a:avLst/>
              </a:prstGeom>
              <a:noFill/>
              <a:ln>
                <a:noFill/>
              </a:ln>
            </p:spPr>
          </p:pic>
          <p:sp>
            <p:nvSpPr>
              <p:cNvPr id="155" name="Shape 155"/>
              <p:cNvSpPr txBox="1"/>
              <p:nvPr/>
            </p:nvSpPr>
            <p:spPr>
              <a:xfrm>
                <a:off x="560875" y="3355312"/>
                <a:ext cx="1007700" cy="353400"/>
              </a:xfrm>
              <a:prstGeom prst="rect">
                <a:avLst/>
              </a:prstGeom>
              <a:noFill/>
              <a:ln>
                <a:noFill/>
              </a:ln>
            </p:spPr>
            <p:txBody>
              <a:bodyPr lIns="91425" tIns="91425" rIns="91425" bIns="91425" anchor="t" anchorCtr="0">
                <a:noAutofit/>
              </a:bodyPr>
              <a:lstStyle/>
              <a:p>
                <a:pPr lvl="0" algn="ctr">
                  <a:spcBef>
                    <a:spcPts val="0"/>
                  </a:spcBef>
                  <a:buClr>
                    <a:schemeClr val="dk1"/>
                  </a:buClr>
                  <a:buFont typeface="Arial"/>
                  <a:buNone/>
                </a:pPr>
                <a:r>
                  <a:rPr lang="en" b="1">
                    <a:solidFill>
                      <a:schemeClr val="dk1"/>
                    </a:solidFill>
                    <a:latin typeface="Droid Sans"/>
                    <a:ea typeface="Droid Sans"/>
                    <a:cs typeface="Droid Sans"/>
                    <a:sym typeface="Droid Sans"/>
                  </a:rPr>
                  <a:t>Relevant</a:t>
                </a:r>
              </a:p>
            </p:txBody>
          </p:sp>
        </p:grpSp>
      </p:grpSp>
      <p:grpSp>
        <p:nvGrpSpPr>
          <p:cNvPr id="156" name="Shape 156"/>
          <p:cNvGrpSpPr/>
          <p:nvPr/>
        </p:nvGrpSpPr>
        <p:grpSpPr>
          <a:xfrm>
            <a:off x="480800" y="5289224"/>
            <a:ext cx="8334775" cy="1210597"/>
            <a:chOff x="404600" y="3876140"/>
            <a:chExt cx="8334775" cy="1188725"/>
          </a:xfrm>
        </p:grpSpPr>
        <p:grpSp>
          <p:nvGrpSpPr>
            <p:cNvPr id="157" name="Shape 157"/>
            <p:cNvGrpSpPr/>
            <p:nvPr/>
          </p:nvGrpSpPr>
          <p:grpSpPr>
            <a:xfrm>
              <a:off x="404599" y="3876146"/>
              <a:ext cx="1175574" cy="1188719"/>
              <a:chOff x="404600" y="3876146"/>
              <a:chExt cx="1175574" cy="1188719"/>
            </a:xfrm>
          </p:grpSpPr>
          <p:sp>
            <p:nvSpPr>
              <p:cNvPr id="158" name="Shape 158"/>
              <p:cNvSpPr txBox="1"/>
              <p:nvPr/>
            </p:nvSpPr>
            <p:spPr>
              <a:xfrm>
                <a:off x="578587" y="4629565"/>
                <a:ext cx="961500" cy="435300"/>
              </a:xfrm>
              <a:prstGeom prst="rect">
                <a:avLst/>
              </a:prstGeom>
              <a:solidFill>
                <a:srgbClr val="FFFFFF"/>
              </a:solidFill>
              <a:ln>
                <a:noFill/>
              </a:ln>
            </p:spPr>
            <p:txBody>
              <a:bodyPr lIns="91425" tIns="91425" rIns="91425" bIns="91425" anchor="t" anchorCtr="0">
                <a:noAutofit/>
              </a:bodyPr>
              <a:lstStyle/>
              <a:p>
                <a:pPr lvl="0" rtl="0">
                  <a:spcBef>
                    <a:spcPts val="0"/>
                  </a:spcBef>
                  <a:buClr>
                    <a:schemeClr val="dk1"/>
                  </a:buClr>
                  <a:buFont typeface="Arial"/>
                  <a:buNone/>
                </a:pPr>
                <a:r>
                  <a:rPr lang="en" b="1">
                    <a:solidFill>
                      <a:schemeClr val="dk1"/>
                    </a:solidFill>
                    <a:latin typeface="Droid Sans"/>
                    <a:ea typeface="Droid Sans"/>
                    <a:cs typeface="Droid Sans"/>
                    <a:sym typeface="Droid Sans"/>
                  </a:rPr>
                  <a:t>Adaptive</a:t>
                </a:r>
              </a:p>
            </p:txBody>
          </p:sp>
          <p:pic>
            <p:nvPicPr>
              <p:cNvPr id="159" name="Shape 159" descr="acquired brain injury (ABI) support"/>
              <p:cNvPicPr preferRelativeResize="0"/>
              <p:nvPr/>
            </p:nvPicPr>
            <p:blipFill>
              <a:blip r:embed="rId4">
                <a:alphaModFix/>
              </a:blip>
              <a:stretch>
                <a:fillRect/>
              </a:stretch>
            </p:blipFill>
            <p:spPr>
              <a:xfrm>
                <a:off x="404599" y="3876146"/>
                <a:ext cx="1175574" cy="881674"/>
              </a:xfrm>
              <a:prstGeom prst="rect">
                <a:avLst/>
              </a:prstGeom>
              <a:noFill/>
              <a:ln>
                <a:noFill/>
              </a:ln>
            </p:spPr>
          </p:pic>
        </p:grpSp>
        <p:sp>
          <p:nvSpPr>
            <p:cNvPr id="160" name="Shape 160"/>
            <p:cNvSpPr txBox="1"/>
            <p:nvPr/>
          </p:nvSpPr>
          <p:spPr>
            <a:xfrm>
              <a:off x="1863375" y="3876140"/>
              <a:ext cx="6876000" cy="1149900"/>
            </a:xfrm>
            <a:prstGeom prst="rect">
              <a:avLst/>
            </a:prstGeom>
            <a:solidFill>
              <a:srgbClr val="FFFFFF"/>
            </a:solidFill>
            <a:ln>
              <a:noFill/>
            </a:ln>
          </p:spPr>
          <p:txBody>
            <a:bodyPr lIns="91425" tIns="91425" rIns="91425" bIns="91425" anchor="t" anchorCtr="0">
              <a:noAutofit/>
            </a:bodyPr>
            <a:lstStyle/>
            <a:p>
              <a:pPr marL="457200" lvl="0" indent="-336550" rtl="0">
                <a:spcBef>
                  <a:spcPts val="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Active student participation shapes their school experience. </a:t>
              </a:r>
            </a:p>
            <a:p>
              <a:pPr marL="457200" lvl="0" indent="-336550" rtl="0">
                <a:spcBef>
                  <a:spcPts val="80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Extended Learning Opportunities (ELOs) encourage “anytime anywhere learning.”</a:t>
              </a:r>
            </a:p>
          </p:txBody>
        </p:sp>
      </p:grpSp>
      <p:grpSp>
        <p:nvGrpSpPr>
          <p:cNvPr id="161" name="Shape 161"/>
          <p:cNvGrpSpPr/>
          <p:nvPr/>
        </p:nvGrpSpPr>
        <p:grpSpPr>
          <a:xfrm>
            <a:off x="305912" y="2430925"/>
            <a:ext cx="8544488" cy="1312775"/>
            <a:chOff x="229712" y="983125"/>
            <a:chExt cx="8544488" cy="1312775"/>
          </a:xfrm>
        </p:grpSpPr>
        <p:grpSp>
          <p:nvGrpSpPr>
            <p:cNvPr id="162" name="Shape 162"/>
            <p:cNvGrpSpPr/>
            <p:nvPr/>
          </p:nvGrpSpPr>
          <p:grpSpPr>
            <a:xfrm>
              <a:off x="229712" y="983125"/>
              <a:ext cx="1728900" cy="1312775"/>
              <a:chOff x="229712" y="983125"/>
              <a:chExt cx="1728900" cy="1312775"/>
            </a:xfrm>
          </p:grpSpPr>
          <p:pic>
            <p:nvPicPr>
              <p:cNvPr id="163" name="Shape 163" descr="Image result for pic of experience"/>
              <p:cNvPicPr preferRelativeResize="0"/>
              <p:nvPr/>
            </p:nvPicPr>
            <p:blipFill rotWithShape="1">
              <a:blip r:embed="rId5">
                <a:alphaModFix/>
              </a:blip>
              <a:srcRect r="9090"/>
              <a:stretch/>
            </p:blipFill>
            <p:spPr>
              <a:xfrm>
                <a:off x="290124" y="983125"/>
                <a:ext cx="1608075" cy="990625"/>
              </a:xfrm>
              <a:prstGeom prst="rect">
                <a:avLst/>
              </a:prstGeom>
              <a:noFill/>
              <a:ln>
                <a:noFill/>
              </a:ln>
            </p:spPr>
          </p:pic>
          <p:sp>
            <p:nvSpPr>
              <p:cNvPr id="164" name="Shape 164"/>
              <p:cNvSpPr txBox="1"/>
              <p:nvPr/>
            </p:nvSpPr>
            <p:spPr>
              <a:xfrm>
                <a:off x="229712" y="1907700"/>
                <a:ext cx="1728900" cy="3882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b="1">
                    <a:solidFill>
                      <a:schemeClr val="dk1"/>
                    </a:solidFill>
                    <a:latin typeface="Droid Sans"/>
                    <a:ea typeface="Droid Sans"/>
                    <a:cs typeface="Droid Sans"/>
                    <a:sym typeface="Droid Sans"/>
                  </a:rPr>
                  <a:t>Experience-based</a:t>
                </a:r>
              </a:p>
            </p:txBody>
          </p:sp>
        </p:grpSp>
        <p:sp>
          <p:nvSpPr>
            <p:cNvPr id="165" name="Shape 165"/>
            <p:cNvSpPr txBox="1"/>
            <p:nvPr/>
          </p:nvSpPr>
          <p:spPr>
            <a:xfrm>
              <a:off x="1898200" y="1088312"/>
              <a:ext cx="6876000" cy="933600"/>
            </a:xfrm>
            <a:prstGeom prst="rect">
              <a:avLst/>
            </a:prstGeom>
            <a:solidFill>
              <a:srgbClr val="FFFFFF"/>
            </a:solidFill>
            <a:ln>
              <a:noFill/>
            </a:ln>
          </p:spPr>
          <p:txBody>
            <a:bodyPr lIns="91425" tIns="91425" rIns="91425" bIns="91425" anchor="t" anchorCtr="0">
              <a:noAutofit/>
            </a:bodyPr>
            <a:lstStyle/>
            <a:p>
              <a:pPr marL="457200" lvl="0" indent="-336550" rtl="0">
                <a:spcBef>
                  <a:spcPts val="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Students learn by doing. </a:t>
              </a:r>
            </a:p>
            <a:p>
              <a:pPr marL="457200" lvl="0" indent="-336550" rtl="0">
                <a:spcBef>
                  <a:spcPts val="80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Regular reflection deepens learning and elicits more meaning.</a:t>
              </a:r>
            </a:p>
          </p:txBody>
        </p:sp>
      </p:grpSp>
      <p:grpSp>
        <p:nvGrpSpPr>
          <p:cNvPr id="166" name="Shape 166"/>
          <p:cNvGrpSpPr/>
          <p:nvPr/>
        </p:nvGrpSpPr>
        <p:grpSpPr>
          <a:xfrm>
            <a:off x="428462" y="889150"/>
            <a:ext cx="8421938" cy="1385007"/>
            <a:chOff x="428462" y="5156350"/>
            <a:chExt cx="8421938" cy="1385007"/>
          </a:xfrm>
        </p:grpSpPr>
        <p:grpSp>
          <p:nvGrpSpPr>
            <p:cNvPr id="167" name="Shape 167"/>
            <p:cNvGrpSpPr/>
            <p:nvPr/>
          </p:nvGrpSpPr>
          <p:grpSpPr>
            <a:xfrm>
              <a:off x="428462" y="5156350"/>
              <a:ext cx="1331400" cy="1385007"/>
              <a:chOff x="428462" y="5139075"/>
              <a:chExt cx="1331400" cy="1385007"/>
            </a:xfrm>
          </p:grpSpPr>
          <p:pic>
            <p:nvPicPr>
              <p:cNvPr id="168" name="Shape 168" descr="Image result for pic of personalized education"/>
              <p:cNvPicPr preferRelativeResize="0"/>
              <p:nvPr/>
            </p:nvPicPr>
            <p:blipFill rotWithShape="1">
              <a:blip r:embed="rId6">
                <a:alphaModFix/>
              </a:blip>
              <a:srcRect t="33475"/>
              <a:stretch/>
            </p:blipFill>
            <p:spPr>
              <a:xfrm>
                <a:off x="506375" y="5139075"/>
                <a:ext cx="1175574" cy="1106975"/>
              </a:xfrm>
              <a:prstGeom prst="rect">
                <a:avLst/>
              </a:prstGeom>
              <a:noFill/>
              <a:ln>
                <a:noFill/>
              </a:ln>
            </p:spPr>
          </p:pic>
          <p:sp>
            <p:nvSpPr>
              <p:cNvPr id="169" name="Shape 169"/>
              <p:cNvSpPr txBox="1"/>
              <p:nvPr/>
            </p:nvSpPr>
            <p:spPr>
              <a:xfrm>
                <a:off x="428462" y="6228282"/>
                <a:ext cx="1331400" cy="295800"/>
              </a:xfrm>
              <a:prstGeom prst="rect">
                <a:avLst/>
              </a:prstGeom>
              <a:noFill/>
              <a:ln>
                <a:noFill/>
              </a:ln>
            </p:spPr>
            <p:txBody>
              <a:bodyPr lIns="91425" tIns="91425" rIns="91425" bIns="91425" anchor="ctr" anchorCtr="0">
                <a:noAutofit/>
              </a:bodyPr>
              <a:lstStyle/>
              <a:p>
                <a:pPr lvl="0" algn="ctr" rtl="0">
                  <a:spcBef>
                    <a:spcPts val="0"/>
                  </a:spcBef>
                  <a:buClr>
                    <a:schemeClr val="dk1"/>
                  </a:buClr>
                  <a:buFont typeface="Arial"/>
                  <a:buNone/>
                </a:pPr>
                <a:r>
                  <a:rPr lang="en" b="1">
                    <a:solidFill>
                      <a:schemeClr val="dk1"/>
                    </a:solidFill>
                    <a:latin typeface="Droid Sans"/>
                    <a:ea typeface="Droid Sans"/>
                    <a:cs typeface="Droid Sans"/>
                    <a:sym typeface="Droid Sans"/>
                  </a:rPr>
                  <a:t>Personalized</a:t>
                </a:r>
              </a:p>
            </p:txBody>
          </p:sp>
        </p:grpSp>
        <p:sp>
          <p:nvSpPr>
            <p:cNvPr id="170" name="Shape 170"/>
            <p:cNvSpPr txBox="1"/>
            <p:nvPr/>
          </p:nvSpPr>
          <p:spPr>
            <a:xfrm>
              <a:off x="1898200" y="5156354"/>
              <a:ext cx="6952200" cy="1251600"/>
            </a:xfrm>
            <a:prstGeom prst="rect">
              <a:avLst/>
            </a:prstGeom>
            <a:solidFill>
              <a:srgbClr val="FFFFFF"/>
            </a:solidFill>
            <a:ln>
              <a:noFill/>
            </a:ln>
          </p:spPr>
          <p:txBody>
            <a:bodyPr lIns="91425" tIns="91425" rIns="91425" bIns="91425" anchor="t" anchorCtr="0">
              <a:noAutofit/>
            </a:bodyPr>
            <a:lstStyle/>
            <a:p>
              <a:pPr marL="457200" lvl="0" indent="-336550" rtl="0">
                <a:spcBef>
                  <a:spcPts val="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Individual Growth Plans (IGPs) establish a map for future coursework and learning opportunities. </a:t>
              </a:r>
            </a:p>
            <a:p>
              <a:pPr marL="457200" lvl="0" indent="-336550" rtl="0">
                <a:spcBef>
                  <a:spcPts val="800"/>
                </a:spcBef>
                <a:buClr>
                  <a:schemeClr val="dk1"/>
                </a:buClr>
                <a:buSzPct val="100000"/>
                <a:buFont typeface="Droid Sans"/>
                <a:buChar char="●"/>
              </a:pPr>
              <a:r>
                <a:rPr lang="en" sz="1700" dirty="0">
                  <a:solidFill>
                    <a:schemeClr val="dk1"/>
                  </a:solidFill>
                  <a:latin typeface="Al Bayan Plain" charset="-78"/>
                  <a:ea typeface="Al Bayan Plain" charset="-78"/>
                  <a:cs typeface="Al Bayan Plain" charset="-78"/>
                  <a:sym typeface="Droid Sans"/>
                </a:rPr>
                <a:t>Regular assessment informs updates to these IGPs as the student grows.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48"/>
                                        </p:tgtEl>
                                      </p:cBhvr>
                                    </p:animEffect>
                                    <p:set>
                                      <p:cBhvr>
                                        <p:cTn id="7" dur="1" fill="hold">
                                          <p:stCondLst>
                                            <p:cond delay="999"/>
                                          </p:stCondLst>
                                        </p:cTn>
                                        <p:tgtEl>
                                          <p:spTgt spid="148"/>
                                        </p:tgtEl>
                                        <p:attrNameLst>
                                          <p:attrName>style.visibility</p:attrName>
                                        </p:attrNameLst>
                                      </p:cBhvr>
                                      <p:to>
                                        <p:strVal val="hidden"/>
                                      </p:to>
                                    </p:se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1"/>
                                        </p:tgtEl>
                                        <p:attrNameLst>
                                          <p:attrName>style.visibility</p:attrName>
                                        </p:attrNameLst>
                                      </p:cBhvr>
                                      <p:to>
                                        <p:strVal val="visible"/>
                                      </p:to>
                                    </p:set>
                                    <p:anim calcmode="lin" valueType="num">
                                      <p:cBhvr>
                                        <p:cTn id="19" dur="500" fill="hold"/>
                                        <p:tgtEl>
                                          <p:spTgt spid="161"/>
                                        </p:tgtEl>
                                        <p:attrNameLst>
                                          <p:attrName>ppt_w</p:attrName>
                                        </p:attrNameLst>
                                      </p:cBhvr>
                                      <p:tavLst>
                                        <p:tav tm="0">
                                          <p:val>
                                            <p:fltVal val="0"/>
                                          </p:val>
                                        </p:tav>
                                        <p:tav tm="100000">
                                          <p:val>
                                            <p:strVal val="#ppt_w"/>
                                          </p:val>
                                        </p:tav>
                                      </p:tavLst>
                                    </p:anim>
                                    <p:anim calcmode="lin" valueType="num">
                                      <p:cBhvr>
                                        <p:cTn id="20" dur="500" fill="hold"/>
                                        <p:tgtEl>
                                          <p:spTgt spid="16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51"/>
                                        </p:tgtEl>
                                        <p:attrNameLst>
                                          <p:attrName>style.visibility</p:attrName>
                                        </p:attrNameLst>
                                      </p:cBhvr>
                                      <p:to>
                                        <p:strVal val="visible"/>
                                      </p:to>
                                    </p:set>
                                    <p:anim calcmode="lin" valueType="num">
                                      <p:cBhvr>
                                        <p:cTn id="25" dur="500" fill="hold"/>
                                        <p:tgtEl>
                                          <p:spTgt spid="151"/>
                                        </p:tgtEl>
                                        <p:attrNameLst>
                                          <p:attrName>ppt_w</p:attrName>
                                        </p:attrNameLst>
                                      </p:cBhvr>
                                      <p:tavLst>
                                        <p:tav tm="0">
                                          <p:val>
                                            <p:fltVal val="0"/>
                                          </p:val>
                                        </p:tav>
                                        <p:tav tm="100000">
                                          <p:val>
                                            <p:strVal val="#ppt_w"/>
                                          </p:val>
                                        </p:tav>
                                      </p:tavLst>
                                    </p:anim>
                                    <p:anim calcmode="lin" valueType="num">
                                      <p:cBhvr>
                                        <p:cTn id="26" dur="500" fill="hold"/>
                                        <p:tgtEl>
                                          <p:spTgt spid="15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p:cTn id="31" dur="500" fill="hold"/>
                                        <p:tgtEl>
                                          <p:spTgt spid="156"/>
                                        </p:tgtEl>
                                        <p:attrNameLst>
                                          <p:attrName>ppt_w</p:attrName>
                                        </p:attrNameLst>
                                      </p:cBhvr>
                                      <p:tavLst>
                                        <p:tav tm="0">
                                          <p:val>
                                            <p:fltVal val="0"/>
                                          </p:val>
                                        </p:tav>
                                        <p:tav tm="100000">
                                          <p:val>
                                            <p:strVal val="#ppt_w"/>
                                          </p:val>
                                        </p:tav>
                                      </p:tavLst>
                                    </p:anim>
                                    <p:anim calcmode="lin" valueType="num">
                                      <p:cBhvr>
                                        <p:cTn id="32" dur="500" fill="hold"/>
                                        <p:tgtEl>
                                          <p:spTgt spid="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4"/>
        <p:cNvGrpSpPr/>
        <p:nvPr/>
      </p:nvGrpSpPr>
      <p:grpSpPr>
        <a:xfrm>
          <a:off x="0" y="0"/>
          <a:ext cx="0" cy="0"/>
          <a:chOff x="0" y="0"/>
          <a:chExt cx="0" cy="0"/>
        </a:xfrm>
      </p:grpSpPr>
      <p:pic>
        <p:nvPicPr>
          <p:cNvPr id="176" name="Shape 176" descr="smallspace.jpg"/>
          <p:cNvPicPr preferRelativeResize="0"/>
          <p:nvPr/>
        </p:nvPicPr>
        <p:blipFill rotWithShape="1">
          <a:blip r:embed="rId3">
            <a:alphaModFix/>
          </a:blip>
          <a:srcRect l="6733" t="10762"/>
          <a:stretch/>
        </p:blipFill>
        <p:spPr>
          <a:xfrm>
            <a:off x="151750" y="126175"/>
            <a:ext cx="3601150" cy="5168299"/>
          </a:xfrm>
          <a:prstGeom prst="rect">
            <a:avLst/>
          </a:prstGeom>
          <a:noFill/>
          <a:ln>
            <a:noFill/>
          </a:ln>
        </p:spPr>
      </p:pic>
      <p:pic>
        <p:nvPicPr>
          <p:cNvPr id="177" name="Shape 177" descr="Jump in field.jpg"/>
          <p:cNvPicPr preferRelativeResize="0"/>
          <p:nvPr/>
        </p:nvPicPr>
        <p:blipFill>
          <a:blip r:embed="rId4">
            <a:alphaModFix/>
          </a:blip>
          <a:stretch>
            <a:fillRect/>
          </a:stretch>
        </p:blipFill>
        <p:spPr>
          <a:xfrm>
            <a:off x="3439174" y="3422925"/>
            <a:ext cx="5493025" cy="3285025"/>
          </a:xfrm>
          <a:prstGeom prst="rect">
            <a:avLst/>
          </a:prstGeom>
          <a:noFill/>
          <a:ln>
            <a:noFill/>
          </a:ln>
        </p:spPr>
      </p:pic>
      <p:sp>
        <p:nvSpPr>
          <p:cNvPr id="179" name="Shape 179"/>
          <p:cNvSpPr txBox="1">
            <a:spLocks noGrp="1"/>
          </p:cNvSpPr>
          <p:nvPr>
            <p:ph type="title"/>
          </p:nvPr>
        </p:nvSpPr>
        <p:spPr>
          <a:xfrm>
            <a:off x="5000029" y="1095271"/>
            <a:ext cx="2371314" cy="815700"/>
          </a:xfrm>
          <a:prstGeom prst="rect">
            <a:avLst/>
          </a:prstGeom>
        </p:spPr>
        <p:txBody>
          <a:bodyPr lIns="91425" tIns="91425" rIns="91425" bIns="91425" anchor="t" anchorCtr="0">
            <a:noAutofit/>
          </a:bodyPr>
          <a:lstStyle/>
          <a:p>
            <a:pPr lvl="0" algn="ctr" rtl="0">
              <a:spcBef>
                <a:spcPts val="0"/>
              </a:spcBef>
              <a:buNone/>
            </a:pPr>
            <a:r>
              <a:rPr lang="en" sz="3000" b="1" dirty="0">
                <a:latin typeface="Georgia" charset="0"/>
                <a:ea typeface="Georgia" charset="0"/>
                <a:cs typeface="Georgia" charset="0"/>
                <a:sym typeface="Droid Sans"/>
              </a:rPr>
              <a:t>Structured</a:t>
            </a:r>
            <a:r>
              <a:rPr lang="en" dirty="0">
                <a:latin typeface="Georgia" charset="0"/>
                <a:ea typeface="Georgia" charset="0"/>
                <a:cs typeface="Georgia" charset="0"/>
              </a:rPr>
              <a:t> </a:t>
            </a:r>
          </a:p>
        </p:txBody>
      </p:sp>
      <p:sp>
        <p:nvSpPr>
          <p:cNvPr id="180" name="Shape 180"/>
          <p:cNvSpPr txBox="1"/>
          <p:nvPr/>
        </p:nvSpPr>
        <p:spPr>
          <a:xfrm>
            <a:off x="5275587" y="1547311"/>
            <a:ext cx="2014650" cy="853799"/>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a:solidFill>
                  <a:schemeClr val="dk1"/>
                </a:solidFill>
                <a:latin typeface="Georgia" charset="0"/>
                <a:ea typeface="Georgia" charset="0"/>
                <a:cs typeface="Georgia" charset="0"/>
                <a:sym typeface="Droid Sans"/>
              </a:rPr>
              <a:t>Or Flexible?</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79"/>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anim calcmode="lin" valueType="num">
                                      <p:cBhvr additive="base">
                                        <p:cTn id="9" dur="1000"/>
                                        <p:tgtEl>
                                          <p:spTgt spid="176"/>
                                        </p:tgtEl>
                                        <p:attrNameLst>
                                          <p:attrName>ppt_x</p:attrName>
                                        </p:attrNameLst>
                                      </p:cBhvr>
                                      <p:tavLst>
                                        <p:tav tm="0">
                                          <p:val>
                                            <p:strVal val="#ppt_x-1"/>
                                          </p:val>
                                        </p:tav>
                                        <p:tav tm="100000">
                                          <p:val>
                                            <p:strVal val="#ppt_x"/>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77"/>
                                        </p:tgtEl>
                                        <p:attrNameLst>
                                          <p:attrName>style.visibility</p:attrName>
                                        </p:attrNameLst>
                                      </p:cBhvr>
                                      <p:to>
                                        <p:strVal val="visible"/>
                                      </p:to>
                                    </p:set>
                                    <p:anim calcmode="lin" valueType="num">
                                      <p:cBhvr additive="base">
                                        <p:cTn id="14" dur="1000"/>
                                        <p:tgtEl>
                                          <p:spTgt spid="177"/>
                                        </p:tgtEl>
                                        <p:attrNameLst>
                                          <p:attrName>ppt_x</p:attrName>
                                        </p:attrNameLst>
                                      </p:cBhvr>
                                      <p:tavLst>
                                        <p:tav tm="0">
                                          <p:val>
                                            <p:strVal val="#ppt_x-1"/>
                                          </p:val>
                                        </p:tav>
                                        <p:tav tm="100000">
                                          <p:val>
                                            <p:strVal val="#ppt_x"/>
                                          </p:val>
                                        </p:tav>
                                      </p:tavLst>
                                    </p:anim>
                                  </p:childTnLst>
                                </p:cTn>
                              </p:par>
                              <p:par>
                                <p:cTn id="15" presetID="1" presetClass="entr" presetSubtype="0" fill="hold" grpId="0" nodeType="withEffect">
                                  <p:stCondLst>
                                    <p:cond delay="500"/>
                                  </p:stCondLst>
                                  <p:childTnLst>
                                    <p:set>
                                      <p:cBhvr>
                                        <p:cTn id="1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4"/>
        <p:cNvGrpSpPr/>
        <p:nvPr/>
      </p:nvGrpSpPr>
      <p:grpSpPr>
        <a:xfrm>
          <a:off x="0" y="0"/>
          <a:ext cx="0" cy="0"/>
          <a:chOff x="0" y="0"/>
          <a:chExt cx="0" cy="0"/>
        </a:xfrm>
      </p:grpSpPr>
      <p:sp>
        <p:nvSpPr>
          <p:cNvPr id="6" name="Shape 175"/>
          <p:cNvSpPr txBox="1"/>
          <p:nvPr/>
        </p:nvSpPr>
        <p:spPr>
          <a:xfrm>
            <a:off x="2071350" y="2321850"/>
            <a:ext cx="5001300" cy="531300"/>
          </a:xfrm>
          <a:prstGeom prst="rect">
            <a:avLst/>
          </a:prstGeom>
          <a:noFill/>
          <a:ln>
            <a:noFill/>
          </a:ln>
        </p:spPr>
        <p:txBody>
          <a:bodyPr lIns="91425" tIns="91425" rIns="91425" bIns="91425" anchor="t" anchorCtr="0">
            <a:noAutofit/>
          </a:bodyPr>
          <a:lstStyle/>
          <a:p>
            <a:pPr lvl="0">
              <a:spcBef>
                <a:spcPts val="0"/>
              </a:spcBef>
              <a:buNone/>
            </a:pPr>
            <a:r>
              <a:rPr lang="en" sz="3600" b="1" dirty="0">
                <a:latin typeface="Droid Serif"/>
                <a:ea typeface="Droid Serif"/>
                <a:cs typeface="Droid Serif"/>
                <a:sym typeface="Droid Serif"/>
              </a:rPr>
              <a:t>Kreiva Academy Is...</a:t>
            </a:r>
          </a:p>
        </p:txBody>
      </p:sp>
      <p:sp>
        <p:nvSpPr>
          <p:cNvPr id="3" name="Rectangle 2"/>
          <p:cNvSpPr/>
          <p:nvPr/>
        </p:nvSpPr>
        <p:spPr>
          <a:xfrm>
            <a:off x="2071350" y="2430966"/>
            <a:ext cx="4429811" cy="63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Shape 185"/>
          <p:cNvSpPr txBox="1"/>
          <p:nvPr/>
        </p:nvSpPr>
        <p:spPr>
          <a:xfrm>
            <a:off x="757050" y="1678600"/>
            <a:ext cx="2354140" cy="853800"/>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 sz="3000" b="1" dirty="0" smtClean="0">
                <a:solidFill>
                  <a:schemeClr val="dk1"/>
                </a:solidFill>
                <a:latin typeface="Georgia" charset="0"/>
                <a:ea typeface="Georgia" charset="0"/>
                <a:cs typeface="Georgia" charset="0"/>
                <a:sym typeface="Droid Sans"/>
              </a:rPr>
              <a:t>Structured</a:t>
            </a:r>
            <a:r>
              <a:rPr lang="en-US" sz="3000" b="1" dirty="0">
                <a:solidFill>
                  <a:schemeClr val="dk1"/>
                </a:solidFill>
                <a:latin typeface="Georgia" charset="0"/>
                <a:ea typeface="Georgia" charset="0"/>
                <a:cs typeface="Georgia" charset="0"/>
                <a:sym typeface="Droid Sans"/>
              </a:rPr>
              <a:t/>
            </a:r>
            <a:br>
              <a:rPr lang="en-US" sz="3000" b="1" dirty="0">
                <a:solidFill>
                  <a:schemeClr val="dk1"/>
                </a:solidFill>
                <a:latin typeface="Georgia" charset="0"/>
                <a:ea typeface="Georgia" charset="0"/>
                <a:cs typeface="Georgia" charset="0"/>
                <a:sym typeface="Droid Sans"/>
              </a:rPr>
            </a:br>
            <a:r>
              <a:rPr lang="en-US" sz="3000" b="1" dirty="0" smtClean="0">
                <a:solidFill>
                  <a:schemeClr val="dk1"/>
                </a:solidFill>
                <a:latin typeface="Georgia" charset="0"/>
                <a:ea typeface="Georgia" charset="0"/>
                <a:cs typeface="Georgia" charset="0"/>
                <a:sym typeface="Droid Sans"/>
              </a:rPr>
              <a:t/>
            </a:r>
            <a:br>
              <a:rPr lang="en-US" sz="3000" b="1" dirty="0" smtClean="0">
                <a:solidFill>
                  <a:schemeClr val="dk1"/>
                </a:solidFill>
                <a:latin typeface="Georgia" charset="0"/>
                <a:ea typeface="Georgia" charset="0"/>
                <a:cs typeface="Georgia" charset="0"/>
                <a:sym typeface="Droid Sans"/>
              </a:rPr>
            </a:br>
            <a:r>
              <a:rPr lang="en" sz="3000" b="1" dirty="0" smtClean="0">
                <a:solidFill>
                  <a:schemeClr val="dk1"/>
                </a:solidFill>
                <a:latin typeface="Georgia" charset="0"/>
                <a:ea typeface="Georgia" charset="0"/>
                <a:cs typeface="Georgia" charset="0"/>
                <a:sym typeface="Droid Sans"/>
              </a:rPr>
              <a:t>Flexible</a:t>
            </a:r>
            <a:endParaRPr lang="en" sz="3000" b="1" dirty="0">
              <a:solidFill>
                <a:schemeClr val="dk1"/>
              </a:solidFill>
              <a:latin typeface="Georgia" charset="0"/>
              <a:ea typeface="Georgia" charset="0"/>
              <a:cs typeface="Georgia" charset="0"/>
              <a:sym typeface="Droid Sans"/>
            </a:endParaRPr>
          </a:p>
          <a:p>
            <a:pPr lvl="0" rtl="0">
              <a:spcBef>
                <a:spcPts val="0"/>
              </a:spcBef>
              <a:buNone/>
            </a:pPr>
            <a:endParaRPr dirty="0"/>
          </a:p>
        </p:txBody>
      </p:sp>
      <p:pic>
        <p:nvPicPr>
          <p:cNvPr id="186" name="Shape 186" descr="Image result for parkour climbing buildings"/>
          <p:cNvPicPr preferRelativeResize="0"/>
          <p:nvPr/>
        </p:nvPicPr>
        <p:blipFill rotWithShape="1">
          <a:blip r:embed="rId3">
            <a:alphaModFix/>
          </a:blip>
          <a:srcRect l="3488" t="3082" r="44059" b="3223"/>
          <a:stretch/>
        </p:blipFill>
        <p:spPr>
          <a:xfrm>
            <a:off x="3925229" y="345688"/>
            <a:ext cx="4775848" cy="6233937"/>
          </a:xfrm>
          <a:prstGeom prst="rect">
            <a:avLst/>
          </a:prstGeom>
          <a:noFill/>
          <a:ln>
            <a:noFill/>
          </a:ln>
        </p:spPr>
      </p:pic>
      <p:sp>
        <p:nvSpPr>
          <p:cNvPr id="5" name="TextBox 4"/>
          <p:cNvSpPr txBox="1"/>
          <p:nvPr/>
        </p:nvSpPr>
        <p:spPr>
          <a:xfrm>
            <a:off x="1435425" y="2154012"/>
            <a:ext cx="997389" cy="378388"/>
          </a:xfrm>
          <a:prstGeom prst="rect">
            <a:avLst/>
          </a:prstGeom>
          <a:noFill/>
        </p:spPr>
        <p:txBody>
          <a:bodyPr wrap="none" rtlCol="0">
            <a:spAutoFit/>
          </a:bodyPr>
          <a:lstStyle/>
          <a:p>
            <a:r>
              <a:rPr lang="en" sz="3000" b="1" dirty="0">
                <a:solidFill>
                  <a:schemeClr val="dk1"/>
                </a:solidFill>
                <a:latin typeface="Georgia" charset="0"/>
                <a:ea typeface="Georgia" charset="0"/>
                <a:cs typeface="Georgia" charset="0"/>
                <a:sym typeface="Droid Sans"/>
              </a:rPr>
              <a:t>And</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6"/>
                                        </p:tgtEl>
                                      </p:cBhvr>
                                    </p:animEffect>
                                    <p:set>
                                      <p:cBhvr>
                                        <p:cTn id="7" dur="1" fill="hold">
                                          <p:stCondLst>
                                            <p:cond delay="1000"/>
                                          </p:stCondLst>
                                        </p:cTn>
                                        <p:tgtEl>
                                          <p:spTgt spid="6"/>
                                        </p:tgtEl>
                                        <p:attrNameLst>
                                          <p:attrName>style.visibility</p:attrName>
                                        </p:attrNameLst>
                                      </p:cBhvr>
                                      <p:to>
                                        <p:strVal val="hidden"/>
                                      </p:to>
                                    </p:set>
                                  </p:childTnLst>
                                </p:cTn>
                              </p:par>
                            </p:childTnLst>
                          </p:cTn>
                        </p:par>
                        <p:par>
                          <p:cTn id="8" fill="hold">
                            <p:stCondLst>
                              <p:cond delay="1001"/>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85"/>
                                        </p:tgtEl>
                                        <p:attrNameLst>
                                          <p:attrName>style.visibility</p:attrName>
                                        </p:attrNameLst>
                                      </p:cBhvr>
                                      <p:to>
                                        <p:strVal val="visible"/>
                                      </p:to>
                                    </p:set>
                                  </p:childTnLst>
                                </p:cTn>
                              </p:par>
                            </p:childTnLst>
                          </p:cTn>
                        </p:par>
                        <p:par>
                          <p:cTn id="13" fill="hold">
                            <p:stCondLst>
                              <p:cond delay="2001"/>
                            </p:stCondLst>
                            <p:childTnLst>
                              <p:par>
                                <p:cTn id="14" presetID="53" presetClass="entr" presetSubtype="16" fill="hold" nodeType="afterEffect">
                                  <p:stCondLst>
                                    <p:cond delay="0"/>
                                  </p:stCondLst>
                                  <p:childTnLst>
                                    <p:set>
                                      <p:cBhvr>
                                        <p:cTn id="15" dur="1" fill="hold">
                                          <p:stCondLst>
                                            <p:cond delay="0"/>
                                          </p:stCondLst>
                                        </p:cTn>
                                        <p:tgtEl>
                                          <p:spTgt spid="186"/>
                                        </p:tgtEl>
                                        <p:attrNameLst>
                                          <p:attrName>style.visibility</p:attrName>
                                        </p:attrNameLst>
                                      </p:cBhvr>
                                      <p:to>
                                        <p:strVal val="visible"/>
                                      </p:to>
                                    </p:set>
                                    <p:anim calcmode="lin" valueType="num">
                                      <p:cBhvr>
                                        <p:cTn id="16" dur="500" fill="hold"/>
                                        <p:tgtEl>
                                          <p:spTgt spid="186"/>
                                        </p:tgtEl>
                                        <p:attrNameLst>
                                          <p:attrName>ppt_w</p:attrName>
                                        </p:attrNameLst>
                                      </p:cBhvr>
                                      <p:tavLst>
                                        <p:tav tm="0">
                                          <p:val>
                                            <p:fltVal val="0"/>
                                          </p:val>
                                        </p:tav>
                                        <p:tav tm="100000">
                                          <p:val>
                                            <p:strVal val="#ppt_w"/>
                                          </p:val>
                                        </p:tav>
                                      </p:tavLst>
                                    </p:anim>
                                    <p:anim calcmode="lin" valueType="num">
                                      <p:cBhvr>
                                        <p:cTn id="17" dur="500" fill="hold"/>
                                        <p:tgtEl>
                                          <p:spTgt spid="186"/>
                                        </p:tgtEl>
                                        <p:attrNameLst>
                                          <p:attrName>ppt_h</p:attrName>
                                        </p:attrNameLst>
                                      </p:cBhvr>
                                      <p:tavLst>
                                        <p:tav tm="0">
                                          <p:val>
                                            <p:fltVal val="0"/>
                                          </p:val>
                                        </p:tav>
                                        <p:tav tm="100000">
                                          <p:val>
                                            <p:strVal val="#ppt_h"/>
                                          </p:val>
                                        </p:tav>
                                      </p:tavLst>
                                    </p:anim>
                                    <p:animEffect transition="in" filter="fade">
                                      <p:cBhvr>
                                        <p:cTn id="18" dur="500"/>
                                        <p:tgtEl>
                                          <p:spTgt spid="186"/>
                                        </p:tgtEl>
                                      </p:cBhvr>
                                    </p:animEffect>
                                  </p:childTnLst>
                                </p:cTn>
                              </p:par>
                              <p:par>
                                <p:cTn id="19" presetID="31"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D2E9"/>
            </a:gs>
            <a:gs pos="100000">
              <a:srgbClr val="045962"/>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Shape 191"/>
          <p:cNvSpPr txBox="1"/>
          <p:nvPr/>
        </p:nvSpPr>
        <p:spPr>
          <a:xfrm>
            <a:off x="2046300" y="2425650"/>
            <a:ext cx="5051400" cy="763500"/>
          </a:xfrm>
          <a:prstGeom prst="rect">
            <a:avLst/>
          </a:prstGeom>
          <a:noFill/>
          <a:ln>
            <a:noFill/>
          </a:ln>
        </p:spPr>
        <p:txBody>
          <a:bodyPr lIns="91425" tIns="91425" rIns="91425" bIns="91425" anchor="ctr" anchorCtr="0">
            <a:noAutofit/>
          </a:bodyPr>
          <a:lstStyle/>
          <a:p>
            <a:pPr lvl="0" rtl="0">
              <a:spcBef>
                <a:spcPts val="0"/>
              </a:spcBef>
              <a:buNone/>
            </a:pPr>
            <a:r>
              <a:rPr lang="en" sz="3600" b="1">
                <a:solidFill>
                  <a:srgbClr val="FFFFFF"/>
                </a:solidFill>
                <a:latin typeface="Droid Serif"/>
                <a:ea typeface="Droid Serif"/>
                <a:cs typeface="Droid Serif"/>
                <a:sym typeface="Droid Serif"/>
              </a:rPr>
              <a:t>Kreiva Academy Is...</a:t>
            </a:r>
          </a:p>
        </p:txBody>
      </p:sp>
      <p:sp>
        <p:nvSpPr>
          <p:cNvPr id="192" name="Shape 192"/>
          <p:cNvSpPr/>
          <p:nvPr/>
        </p:nvSpPr>
        <p:spPr>
          <a:xfrm>
            <a:off x="0" y="-7750"/>
            <a:ext cx="9144000" cy="6858000"/>
          </a:xfrm>
          <a:prstGeom prst="rect">
            <a:avLst/>
          </a:prstGeom>
          <a:gradFill>
            <a:gsLst>
              <a:gs pos="0">
                <a:srgbClr val="00D2E9"/>
              </a:gs>
              <a:gs pos="100000">
                <a:srgbClr val="045962"/>
              </a:gs>
            </a:gsLst>
            <a:path path="circle">
              <a:fillToRect l="50000" t="50000" r="50000" b="50000"/>
            </a:path>
            <a:tileRect/>
          </a:gra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93" name="Shape 193" descr="Image result for pictures of weak person doing pull ups"/>
          <p:cNvPicPr preferRelativeResize="0"/>
          <p:nvPr/>
        </p:nvPicPr>
        <p:blipFill>
          <a:blip r:embed="rId3">
            <a:alphaModFix/>
          </a:blip>
          <a:stretch>
            <a:fillRect/>
          </a:stretch>
        </p:blipFill>
        <p:spPr>
          <a:xfrm>
            <a:off x="2523362" y="2425650"/>
            <a:ext cx="4097282" cy="4073824"/>
          </a:xfrm>
          <a:prstGeom prst="rect">
            <a:avLst/>
          </a:prstGeom>
          <a:noFill/>
          <a:ln>
            <a:noFill/>
          </a:ln>
        </p:spPr>
      </p:pic>
      <p:sp>
        <p:nvSpPr>
          <p:cNvPr id="194" name="Shape 194"/>
          <p:cNvSpPr txBox="1"/>
          <p:nvPr/>
        </p:nvSpPr>
        <p:spPr>
          <a:xfrm>
            <a:off x="253950" y="300475"/>
            <a:ext cx="4826100" cy="708600"/>
          </a:xfrm>
          <a:prstGeom prst="rect">
            <a:avLst/>
          </a:prstGeom>
          <a:noFill/>
          <a:ln>
            <a:noFill/>
          </a:ln>
        </p:spPr>
        <p:txBody>
          <a:bodyPr lIns="91425" tIns="91425" rIns="91425" bIns="91425" anchor="t" anchorCtr="0">
            <a:noAutofit/>
          </a:bodyPr>
          <a:lstStyle/>
          <a:p>
            <a:pPr lvl="0" rtl="0">
              <a:spcBef>
                <a:spcPts val="0"/>
              </a:spcBef>
              <a:buNone/>
            </a:pPr>
            <a:r>
              <a:rPr lang="en" sz="3000" b="1" dirty="0">
                <a:solidFill>
                  <a:srgbClr val="FFFFFF"/>
                </a:solidFill>
                <a:latin typeface="Georgia" charset="0"/>
                <a:ea typeface="Georgia" charset="0"/>
                <a:cs typeface="Georgia" charset="0"/>
                <a:sym typeface="Droid Sans"/>
              </a:rPr>
              <a:t>Challenging ...</a:t>
            </a:r>
          </a:p>
        </p:txBody>
      </p:sp>
      <p:sp>
        <p:nvSpPr>
          <p:cNvPr id="195" name="Shape 195"/>
          <p:cNvSpPr txBox="1"/>
          <p:nvPr/>
        </p:nvSpPr>
        <p:spPr>
          <a:xfrm>
            <a:off x="255600" y="856675"/>
            <a:ext cx="8632800" cy="13665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400" dirty="0">
                <a:solidFill>
                  <a:srgbClr val="FFFFFF"/>
                </a:solidFill>
                <a:latin typeface="Al Bayan Plain" charset="-78"/>
                <a:ea typeface="Al Bayan Plain" charset="-78"/>
                <a:cs typeface="Al Bayan Plain" charset="-78"/>
                <a:sym typeface="Droid Sans"/>
              </a:rPr>
              <a:t>How do you continuously engage and offer the right level of challenge to a diverse group of students who are progressing at different rates and in different directions?</a:t>
            </a:r>
          </a:p>
          <a:p>
            <a:pPr lvl="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91"/>
                                        </p:tgtEl>
                                      </p:cBhvr>
                                    </p:animEffect>
                                    <p:set>
                                      <p:cBhvr>
                                        <p:cTn id="7" dur="1" fill="hold">
                                          <p:stCondLst>
                                            <p:cond delay="1000"/>
                                          </p:stCondLst>
                                        </p:cTn>
                                        <p:tgtEl>
                                          <p:spTgt spid="19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1000"/>
                                        <p:tgtEl>
                                          <p:spTgt spid="19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4"/>
                                        </p:tgtEl>
                                        <p:attrNameLst>
                                          <p:attrName>style.visibility</p:attrName>
                                        </p:attrNameLst>
                                      </p:cBhvr>
                                      <p:to>
                                        <p:strVal val="visible"/>
                                      </p:to>
                                    </p:set>
                                    <p:animEffect transition="in" filter="fade">
                                      <p:cBhvr>
                                        <p:cTn id="14" dur="1600"/>
                                        <p:tgtEl>
                                          <p:spTgt spid="194"/>
                                        </p:tgtEl>
                                      </p:cBhvr>
                                    </p:animEffect>
                                  </p:childTnLst>
                                </p:cTn>
                              </p:par>
                              <p:par>
                                <p:cTn id="15" presetID="10"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1000"/>
                                        <p:tgtEl>
                                          <p:spTgt spid="193"/>
                                        </p:tgtEl>
                                      </p:cBhvr>
                                    </p:animEffect>
                                  </p:childTnLst>
                                </p:cTn>
                              </p:par>
                            </p:childTnLst>
                          </p:cTn>
                        </p:par>
                        <p:par>
                          <p:cTn id="18" fill="hold">
                            <p:stCondLst>
                              <p:cond delay="2600"/>
                            </p:stCondLst>
                            <p:childTnLst>
                              <p:par>
                                <p:cTn id="19" presetID="23" presetClass="entr" presetSubtype="16"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 calcmode="lin" valueType="num">
                                      <p:cBhvr additive="base">
                                        <p:cTn id="21" dur="1000"/>
                                        <p:tgtEl>
                                          <p:spTgt spid="195"/>
                                        </p:tgtEl>
                                        <p:attrNameLst>
                                          <p:attrName>ppt_w</p:attrName>
                                        </p:attrNameLst>
                                      </p:cBhvr>
                                      <p:tavLst>
                                        <p:tav tm="0">
                                          <p:val>
                                            <p:strVal val="0"/>
                                          </p:val>
                                        </p:tav>
                                        <p:tav tm="100000">
                                          <p:val>
                                            <p:strVal val="#ppt_w"/>
                                          </p:val>
                                        </p:tav>
                                      </p:tavLst>
                                    </p:anim>
                                    <p:anim calcmode="lin" valueType="num">
                                      <p:cBhvr additive="base">
                                        <p:cTn id="22" dur="1000"/>
                                        <p:tgtEl>
                                          <p:spTgt spid="1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D2E9"/>
            </a:gs>
            <a:gs pos="100000">
              <a:srgbClr val="045962"/>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0" name="Shape 200"/>
          <p:cNvSpPr txBox="1"/>
          <p:nvPr/>
        </p:nvSpPr>
        <p:spPr>
          <a:xfrm>
            <a:off x="253949" y="299310"/>
            <a:ext cx="5357049" cy="708600"/>
          </a:xfrm>
          <a:prstGeom prst="rect">
            <a:avLst/>
          </a:prstGeom>
          <a:noFill/>
          <a:ln>
            <a:noFill/>
          </a:ln>
        </p:spPr>
        <p:txBody>
          <a:bodyPr lIns="91425" tIns="91425" rIns="91425" bIns="91425" anchor="t" anchorCtr="0">
            <a:noAutofit/>
          </a:bodyPr>
          <a:lstStyle/>
          <a:p>
            <a:pPr lvl="0" rtl="0">
              <a:spcBef>
                <a:spcPts val="0"/>
              </a:spcBef>
              <a:buNone/>
            </a:pPr>
            <a:r>
              <a:rPr lang="en" sz="3000" b="1" dirty="0">
                <a:solidFill>
                  <a:srgbClr val="FFFFFF"/>
                </a:solidFill>
                <a:latin typeface="Georgia" charset="0"/>
                <a:ea typeface="Georgia" charset="0"/>
                <a:cs typeface="Georgia" charset="0"/>
                <a:sym typeface="Droid Sans"/>
              </a:rPr>
              <a:t>Challenging &amp; Supportive</a:t>
            </a:r>
          </a:p>
        </p:txBody>
      </p:sp>
      <p:pic>
        <p:nvPicPr>
          <p:cNvPr id="201" name="Shape 201" descr="Image result for pictures of weak person doing pull ups"/>
          <p:cNvPicPr preferRelativeResize="0"/>
          <p:nvPr/>
        </p:nvPicPr>
        <p:blipFill>
          <a:blip r:embed="rId3">
            <a:alphaModFix/>
          </a:blip>
          <a:stretch>
            <a:fillRect/>
          </a:stretch>
        </p:blipFill>
        <p:spPr>
          <a:xfrm>
            <a:off x="971900" y="1683021"/>
            <a:ext cx="3954374" cy="3931749"/>
          </a:xfrm>
          <a:prstGeom prst="rect">
            <a:avLst/>
          </a:prstGeom>
          <a:noFill/>
          <a:ln>
            <a:noFill/>
          </a:ln>
        </p:spPr>
      </p:pic>
      <p:pic>
        <p:nvPicPr>
          <p:cNvPr id="202" name="Shape 202" descr="Image result for picture of a pull up machine"/>
          <p:cNvPicPr preferRelativeResize="0"/>
          <p:nvPr/>
        </p:nvPicPr>
        <p:blipFill rotWithShape="1">
          <a:blip r:embed="rId4">
            <a:alphaModFix/>
          </a:blip>
          <a:srcRect l="20047" r="25239"/>
          <a:stretch/>
        </p:blipFill>
        <p:spPr>
          <a:xfrm>
            <a:off x="5610999" y="631799"/>
            <a:ext cx="2976025" cy="5439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par>
                                <p:cTn id="8" presetID="23" presetClass="entr" presetSubtype="16"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 calcmode="lin" valueType="num">
                                      <p:cBhvr additive="base">
                                        <p:cTn id="10" dur="1000"/>
                                        <p:tgtEl>
                                          <p:spTgt spid="202"/>
                                        </p:tgtEl>
                                        <p:attrNameLst>
                                          <p:attrName>ppt_w</p:attrName>
                                        </p:attrNameLst>
                                      </p:cBhvr>
                                      <p:tavLst>
                                        <p:tav tm="0">
                                          <p:val>
                                            <p:strVal val="0"/>
                                          </p:val>
                                        </p:tav>
                                        <p:tav tm="100000">
                                          <p:val>
                                            <p:strVal val="#ppt_w"/>
                                          </p:val>
                                        </p:tav>
                                      </p:tavLst>
                                    </p:anim>
                                    <p:anim calcmode="lin" valueType="num">
                                      <p:cBhvr additive="base">
                                        <p:cTn id="11" dur="1000"/>
                                        <p:tgtEl>
                                          <p:spTgt spid="2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p:nvPr/>
        </p:nvSpPr>
        <p:spPr>
          <a:xfrm>
            <a:off x="2071350" y="2321850"/>
            <a:ext cx="5001300" cy="531300"/>
          </a:xfrm>
          <a:prstGeom prst="rect">
            <a:avLst/>
          </a:prstGeom>
          <a:noFill/>
          <a:ln>
            <a:noFill/>
          </a:ln>
        </p:spPr>
        <p:txBody>
          <a:bodyPr lIns="91425" tIns="91425" rIns="91425" bIns="91425" anchor="t" anchorCtr="0">
            <a:noAutofit/>
          </a:bodyPr>
          <a:lstStyle/>
          <a:p>
            <a:pPr lvl="0" rtl="0">
              <a:spcBef>
                <a:spcPts val="0"/>
              </a:spcBef>
              <a:buNone/>
            </a:pPr>
            <a:r>
              <a:rPr lang="en" sz="3000" b="1" dirty="0">
                <a:latin typeface="Georgia" charset="0"/>
                <a:ea typeface="Georgia" charset="0"/>
                <a:cs typeface="Georgia" charset="0"/>
                <a:sym typeface="Droid Serif"/>
              </a:rPr>
              <a:t>Kreiva</a:t>
            </a:r>
            <a:r>
              <a:rPr lang="en" sz="3600" b="1" dirty="0">
                <a:latin typeface="Droid Serif"/>
                <a:ea typeface="Droid Serif"/>
                <a:cs typeface="Droid Serif"/>
                <a:sym typeface="Droid Serif"/>
              </a:rPr>
              <a:t> Academy Is...</a:t>
            </a:r>
          </a:p>
        </p:txBody>
      </p:sp>
      <p:sp>
        <p:nvSpPr>
          <p:cNvPr id="208" name="Shape 208"/>
          <p:cNvSpPr/>
          <p:nvPr/>
        </p:nvSpPr>
        <p:spPr>
          <a:xfrm>
            <a:off x="1768308" y="2321849"/>
            <a:ext cx="5630700" cy="10449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09" name="Shape 209"/>
          <p:cNvSpPr txBox="1"/>
          <p:nvPr/>
        </p:nvSpPr>
        <p:spPr>
          <a:xfrm>
            <a:off x="36064" y="152110"/>
            <a:ext cx="9071872" cy="615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800" b="1" dirty="0">
                <a:latin typeface="Georgia" charset="0"/>
                <a:ea typeface="Georgia" charset="0"/>
                <a:cs typeface="Georgia" charset="0"/>
                <a:sym typeface="Droid Sans"/>
              </a:rPr>
              <a:t>Education for Life: Learning in </a:t>
            </a:r>
            <a:r>
              <a:rPr lang="en" sz="2800" b="1" dirty="0">
                <a:solidFill>
                  <a:schemeClr val="dk1"/>
                </a:solidFill>
                <a:latin typeface="Georgia" charset="0"/>
                <a:ea typeface="Georgia" charset="0"/>
                <a:cs typeface="Georgia" charset="0"/>
                <a:sym typeface="Droid Sans"/>
              </a:rPr>
              <a:t>Three Domains</a:t>
            </a:r>
          </a:p>
          <a:p>
            <a:pPr marL="0" marR="0" lvl="0" indent="0" algn="ctr" rtl="0">
              <a:lnSpc>
                <a:spcPct val="100000"/>
              </a:lnSpc>
              <a:spcBef>
                <a:spcPts val="0"/>
              </a:spcBef>
              <a:spcAft>
                <a:spcPts val="0"/>
              </a:spcAft>
              <a:buClr>
                <a:srgbClr val="000000"/>
              </a:buClr>
              <a:buFont typeface="Heebo"/>
              <a:buNone/>
            </a:pPr>
            <a:endParaRPr sz="2800" b="1" dirty="0">
              <a:latin typeface="Droid Sans"/>
              <a:ea typeface="Droid Sans"/>
              <a:cs typeface="Droid Sans"/>
              <a:sym typeface="Droid Sans"/>
            </a:endParaRPr>
          </a:p>
        </p:txBody>
      </p:sp>
      <p:grpSp>
        <p:nvGrpSpPr>
          <p:cNvPr id="210" name="Shape 210"/>
          <p:cNvGrpSpPr/>
          <p:nvPr/>
        </p:nvGrpSpPr>
        <p:grpSpPr>
          <a:xfrm>
            <a:off x="2578848" y="705821"/>
            <a:ext cx="3901200" cy="3882300"/>
            <a:chOff x="2578848" y="646343"/>
            <a:chExt cx="3901200" cy="3882300"/>
          </a:xfrm>
        </p:grpSpPr>
        <p:sp>
          <p:nvSpPr>
            <p:cNvPr id="211" name="Shape 211"/>
            <p:cNvSpPr/>
            <p:nvPr/>
          </p:nvSpPr>
          <p:spPr>
            <a:xfrm rot="1931053">
              <a:off x="3103071" y="1191660"/>
              <a:ext cx="2852754" cy="2791665"/>
            </a:xfrm>
            <a:prstGeom prst="ellipse">
              <a:avLst/>
            </a:prstGeom>
            <a:solidFill>
              <a:srgbClr val="93C47D"/>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4A86E8"/>
                </a:solidFill>
                <a:latin typeface="Arial"/>
                <a:ea typeface="Arial"/>
                <a:cs typeface="Arial"/>
                <a:sym typeface="Arial"/>
              </a:endParaRPr>
            </a:p>
          </p:txBody>
        </p:sp>
        <p:sp>
          <p:nvSpPr>
            <p:cNvPr id="212" name="Shape 212"/>
            <p:cNvSpPr txBox="1"/>
            <p:nvPr/>
          </p:nvSpPr>
          <p:spPr>
            <a:xfrm>
              <a:off x="3592950" y="2321850"/>
              <a:ext cx="1958100" cy="372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000" b="1" u="none" strike="noStrike" cap="none" dirty="0">
                  <a:solidFill>
                    <a:srgbClr val="000000"/>
                  </a:solidFill>
                  <a:latin typeface="Bangla MN" charset="0"/>
                  <a:ea typeface="Bangla MN" charset="0"/>
                  <a:cs typeface="Bangla MN" charset="0"/>
                  <a:sym typeface="Droid Sans"/>
                </a:rPr>
                <a:t>Intellectual</a:t>
              </a:r>
            </a:p>
          </p:txBody>
        </p:sp>
      </p:grpSp>
      <p:grpSp>
        <p:nvGrpSpPr>
          <p:cNvPr id="213" name="Shape 213"/>
          <p:cNvGrpSpPr/>
          <p:nvPr/>
        </p:nvGrpSpPr>
        <p:grpSpPr>
          <a:xfrm>
            <a:off x="353834" y="3035172"/>
            <a:ext cx="3901200" cy="3882300"/>
            <a:chOff x="353834" y="2975694"/>
            <a:chExt cx="3901200" cy="3882300"/>
          </a:xfrm>
        </p:grpSpPr>
        <p:sp>
          <p:nvSpPr>
            <p:cNvPr id="214" name="Shape 214"/>
            <p:cNvSpPr/>
            <p:nvPr/>
          </p:nvSpPr>
          <p:spPr>
            <a:xfrm rot="1931053">
              <a:off x="878056" y="3521012"/>
              <a:ext cx="2852754" cy="2791665"/>
            </a:xfrm>
            <a:prstGeom prst="ellipse">
              <a:avLst/>
            </a:prstGeom>
            <a:solidFill>
              <a:srgbClr val="B4A7D6"/>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txBox="1"/>
            <p:nvPr/>
          </p:nvSpPr>
          <p:spPr>
            <a:xfrm>
              <a:off x="1554275" y="4730400"/>
              <a:ext cx="1500300" cy="3729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000" b="1" u="none" strike="noStrike" cap="none" dirty="0">
                  <a:solidFill>
                    <a:srgbClr val="000000"/>
                  </a:solidFill>
                  <a:latin typeface="Bangla MN" charset="0"/>
                  <a:ea typeface="Bangla MN" charset="0"/>
                  <a:cs typeface="Bangla MN" charset="0"/>
                  <a:sym typeface="Droid Sans"/>
                </a:rPr>
                <a:t>Personal</a:t>
              </a:r>
            </a:p>
          </p:txBody>
        </p:sp>
      </p:grpSp>
      <p:grpSp>
        <p:nvGrpSpPr>
          <p:cNvPr id="216" name="Shape 216"/>
          <p:cNvGrpSpPr/>
          <p:nvPr/>
        </p:nvGrpSpPr>
        <p:grpSpPr>
          <a:xfrm>
            <a:off x="4912282" y="3035177"/>
            <a:ext cx="3901200" cy="3882300"/>
            <a:chOff x="4912282" y="2975699"/>
            <a:chExt cx="3901200" cy="3882300"/>
          </a:xfrm>
        </p:grpSpPr>
        <p:sp>
          <p:nvSpPr>
            <p:cNvPr id="217" name="Shape 217"/>
            <p:cNvSpPr/>
            <p:nvPr/>
          </p:nvSpPr>
          <p:spPr>
            <a:xfrm rot="1931053">
              <a:off x="5436505" y="3521016"/>
              <a:ext cx="2852754" cy="2791665"/>
            </a:xfrm>
            <a:prstGeom prst="ellipse">
              <a:avLst/>
            </a:prstGeom>
            <a:solidFill>
              <a:srgbClr val="F6B26B"/>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8" name="Shape 218"/>
            <p:cNvSpPr txBox="1"/>
            <p:nvPr/>
          </p:nvSpPr>
          <p:spPr>
            <a:xfrm>
              <a:off x="5849625" y="4730400"/>
              <a:ext cx="2026500" cy="372900"/>
            </a:xfrm>
            <a:prstGeom prst="rect">
              <a:avLst/>
            </a:prstGeom>
            <a:solidFill>
              <a:srgbClr val="F6B26B"/>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Heebo"/>
                <a:buNone/>
              </a:pPr>
              <a:r>
                <a:rPr lang="en" sz="2000" b="1" u="none" strike="noStrike" cap="none" dirty="0">
                  <a:solidFill>
                    <a:srgbClr val="000000"/>
                  </a:solidFill>
                  <a:latin typeface="Bangla MN" charset="0"/>
                  <a:ea typeface="Bangla MN" charset="0"/>
                  <a:cs typeface="Bangla MN" charset="0"/>
                  <a:sym typeface="Droid Sans"/>
                </a:rPr>
                <a:t>Professional</a:t>
              </a:r>
            </a:p>
          </p:txBody>
        </p:sp>
      </p:grpSp>
      <p:sp>
        <p:nvSpPr>
          <p:cNvPr id="219" name="Shape 219"/>
          <p:cNvSpPr txBox="1"/>
          <p:nvPr/>
        </p:nvSpPr>
        <p:spPr>
          <a:xfrm rot="19959637">
            <a:off x="373755" y="1473719"/>
            <a:ext cx="2694648" cy="1696261"/>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1600" dirty="0">
                <a:solidFill>
                  <a:srgbClr val="2FA1F5"/>
                </a:solidFill>
                <a:latin typeface="Noteworthy Light" charset="0"/>
                <a:ea typeface="Noteworthy Light" charset="0"/>
                <a:cs typeface="Noteworthy Light" charset="0"/>
                <a:sym typeface="Gloria Hallelujah"/>
              </a:rPr>
              <a:t>“There are two educations. One should teach us how to make a living and the other how to live.” -John Adams</a:t>
            </a:r>
          </a:p>
        </p:txBody>
      </p:sp>
      <p:sp>
        <p:nvSpPr>
          <p:cNvPr id="220" name="Shape 220"/>
          <p:cNvSpPr txBox="1"/>
          <p:nvPr/>
        </p:nvSpPr>
        <p:spPr>
          <a:xfrm rot="1354238">
            <a:off x="5967810" y="1488986"/>
            <a:ext cx="2631821" cy="1373677"/>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1600" dirty="0">
                <a:solidFill>
                  <a:srgbClr val="2FA1F5"/>
                </a:solidFill>
                <a:latin typeface="Noteworthy Light" charset="0"/>
                <a:ea typeface="Noteworthy Light" charset="0"/>
                <a:cs typeface="Noteworthy Light" charset="0"/>
                <a:sym typeface="Gloria Hallelujah"/>
              </a:rPr>
              <a:t>“Education is not preparation for life; education is life itself.” -John Dewey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499"/>
                                        <p:tgtEl>
                                          <p:spTgt spid="207"/>
                                        </p:tgtEl>
                                      </p:cBhvr>
                                    </p:animEffect>
                                    <p:set>
                                      <p:cBhvr>
                                        <p:cTn id="7" dur="1" fill="hold">
                                          <p:stCondLst>
                                            <p:cond delay="1499"/>
                                          </p:stCondLst>
                                        </p:cTn>
                                        <p:tgtEl>
                                          <p:spTgt spid="207"/>
                                        </p:tgtEl>
                                        <p:attrNameLst>
                                          <p:attrName>style.visibility</p:attrName>
                                        </p:attrNameLst>
                                      </p:cBhvr>
                                      <p:to>
                                        <p:strVal val="hidden"/>
                                      </p:to>
                                    </p:se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childTnLst>
                          </p:cTn>
                        </p:par>
                        <p:par>
                          <p:cTn id="13" fill="hold">
                            <p:stCondLst>
                              <p:cond delay="1500"/>
                            </p:stCondLst>
                            <p:childTnLst>
                              <p:par>
                                <p:cTn id="14" presetID="23" presetClass="entr" presetSubtype="16" fill="hold" nodeType="afterEffect">
                                  <p:stCondLst>
                                    <p:cond delay="1000"/>
                                  </p:stCondLst>
                                  <p:childTnLst>
                                    <p:set>
                                      <p:cBhvr>
                                        <p:cTn id="15" dur="1" fill="hold">
                                          <p:stCondLst>
                                            <p:cond delay="0"/>
                                          </p:stCondLst>
                                        </p:cTn>
                                        <p:tgtEl>
                                          <p:spTgt spid="219"/>
                                        </p:tgtEl>
                                        <p:attrNameLst>
                                          <p:attrName>style.visibility</p:attrName>
                                        </p:attrNameLst>
                                      </p:cBhvr>
                                      <p:to>
                                        <p:strVal val="visible"/>
                                      </p:to>
                                    </p:set>
                                    <p:anim calcmode="lin" valueType="num">
                                      <p:cBhvr additive="base">
                                        <p:cTn id="16" dur="2500"/>
                                        <p:tgtEl>
                                          <p:spTgt spid="219"/>
                                        </p:tgtEl>
                                        <p:attrNameLst>
                                          <p:attrName>ppt_w</p:attrName>
                                        </p:attrNameLst>
                                      </p:cBhvr>
                                      <p:tavLst>
                                        <p:tav tm="0">
                                          <p:val>
                                            <p:strVal val="0"/>
                                          </p:val>
                                        </p:tav>
                                        <p:tav tm="100000">
                                          <p:val>
                                            <p:strVal val="#ppt_w"/>
                                          </p:val>
                                        </p:tav>
                                      </p:tavLst>
                                    </p:anim>
                                    <p:anim calcmode="lin" valueType="num">
                                      <p:cBhvr additive="base">
                                        <p:cTn id="17" dur="2500"/>
                                        <p:tgtEl>
                                          <p:spTgt spid="219"/>
                                        </p:tgtEl>
                                        <p:attrNameLst>
                                          <p:attrName>ppt_h</p:attrName>
                                        </p:attrNameLst>
                                      </p:cBhvr>
                                      <p:tavLst>
                                        <p:tav tm="0">
                                          <p:val>
                                            <p:strVal val="0"/>
                                          </p:val>
                                        </p:tav>
                                        <p:tav tm="100000">
                                          <p:val>
                                            <p:strVal val="#ppt_h"/>
                                          </p:val>
                                        </p:tav>
                                      </p:tavLst>
                                    </p:anim>
                                  </p:childTnLst>
                                </p:cTn>
                              </p:par>
                            </p:childTnLst>
                          </p:cTn>
                        </p:par>
                        <p:par>
                          <p:cTn id="18" fill="hold">
                            <p:stCondLst>
                              <p:cond delay="5000"/>
                            </p:stCondLst>
                            <p:childTnLst>
                              <p:par>
                                <p:cTn id="19" presetID="23" presetClass="entr" presetSubtype="16" fill="hold" nodeType="afterEffect">
                                  <p:stCondLst>
                                    <p:cond delay="1000"/>
                                  </p:stCondLst>
                                  <p:childTnLst>
                                    <p:set>
                                      <p:cBhvr>
                                        <p:cTn id="20" dur="1" fill="hold">
                                          <p:stCondLst>
                                            <p:cond delay="0"/>
                                          </p:stCondLst>
                                        </p:cTn>
                                        <p:tgtEl>
                                          <p:spTgt spid="220"/>
                                        </p:tgtEl>
                                        <p:attrNameLst>
                                          <p:attrName>style.visibility</p:attrName>
                                        </p:attrNameLst>
                                      </p:cBhvr>
                                      <p:to>
                                        <p:strVal val="visible"/>
                                      </p:to>
                                    </p:set>
                                    <p:anim calcmode="lin" valueType="num">
                                      <p:cBhvr additive="base">
                                        <p:cTn id="21" dur="2500"/>
                                        <p:tgtEl>
                                          <p:spTgt spid="220"/>
                                        </p:tgtEl>
                                        <p:attrNameLst>
                                          <p:attrName>ppt_w</p:attrName>
                                        </p:attrNameLst>
                                      </p:cBhvr>
                                      <p:tavLst>
                                        <p:tav tm="0">
                                          <p:val>
                                            <p:strVal val="0"/>
                                          </p:val>
                                        </p:tav>
                                        <p:tav tm="100000">
                                          <p:val>
                                            <p:strVal val="#ppt_w"/>
                                          </p:val>
                                        </p:tav>
                                      </p:tavLst>
                                    </p:anim>
                                    <p:anim calcmode="lin" valueType="num">
                                      <p:cBhvr additive="base">
                                        <p:cTn id="22" dur="2500"/>
                                        <p:tgtEl>
                                          <p:spTgt spid="220"/>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219"/>
                                        </p:tgtEl>
                                      </p:cBhvr>
                                    </p:animEffect>
                                    <p:set>
                                      <p:cBhvr>
                                        <p:cTn id="27" dur="1" fill="hold">
                                          <p:stCondLst>
                                            <p:cond delay="499"/>
                                          </p:stCondLst>
                                        </p:cTn>
                                        <p:tgtEl>
                                          <p:spTgt spid="219"/>
                                        </p:tgtEl>
                                        <p:attrNameLst>
                                          <p:attrName>style.visibility</p:attrName>
                                        </p:attrNameLst>
                                      </p:cBhvr>
                                      <p:to>
                                        <p:strVal val="hidden"/>
                                      </p:to>
                                    </p:set>
                                  </p:childTnLst>
                                </p:cTn>
                              </p:par>
                              <p:par>
                                <p:cTn id="28" presetID="23" presetClass="exit" presetSubtype="32" fill="hold" nodeType="withEffect">
                                  <p:stCondLst>
                                    <p:cond delay="0"/>
                                  </p:stCondLst>
                                  <p:childTnLst>
                                    <p:anim calcmode="lin" valueType="num">
                                      <p:cBhvr additive="base">
                                        <p:cTn id="29" dur="1"/>
                                        <p:tgtEl>
                                          <p:spTgt spid="220"/>
                                        </p:tgtEl>
                                        <p:attrNameLst>
                                          <p:attrName>ppt_w</p:attrName>
                                        </p:attrNameLst>
                                      </p:cBhvr>
                                      <p:tavLst>
                                        <p:tav tm="0">
                                          <p:val>
                                            <p:strVal val="#ppt_w"/>
                                          </p:val>
                                        </p:tav>
                                        <p:tav tm="100000">
                                          <p:val>
                                            <p:strVal val="0"/>
                                          </p:val>
                                        </p:tav>
                                      </p:tavLst>
                                    </p:anim>
                                    <p:anim calcmode="lin" valueType="num">
                                      <p:cBhvr additive="base">
                                        <p:cTn id="30" dur="1"/>
                                        <p:tgtEl>
                                          <p:spTgt spid="220"/>
                                        </p:tgtEl>
                                        <p:attrNameLst>
                                          <p:attrName>ppt_h</p:attrName>
                                        </p:attrNameLst>
                                      </p:cBhvr>
                                      <p:tavLst>
                                        <p:tav tm="0">
                                          <p:val>
                                            <p:strVal val="#ppt_h"/>
                                          </p:val>
                                        </p:tav>
                                        <p:tav tm="100000">
                                          <p:val>
                                            <p:strVal val="0"/>
                                          </p:val>
                                        </p:tav>
                                      </p:tavLst>
                                    </p:anim>
                                    <p:set>
                                      <p:cBhvr>
                                        <p:cTn id="31" dur="1" fill="hold">
                                          <p:stCondLst>
                                            <p:cond delay="499"/>
                                          </p:stCondLst>
                                        </p:cTn>
                                        <p:tgtEl>
                                          <p:spTgt spid="220"/>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fade">
                                      <p:cBhvr>
                                        <p:cTn id="35" dur="1000"/>
                                        <p:tgtEl>
                                          <p:spTgt spid="213"/>
                                        </p:tgtEl>
                                      </p:cBhvr>
                                    </p:animEffect>
                                  </p:childTnLst>
                                </p:cTn>
                              </p:par>
                              <p:par>
                                <p:cTn id="36" presetID="10" presetClass="entr" presetSubtype="0" fill="hold" nodeType="with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fade">
                                      <p:cBhvr>
                                        <p:cTn id="38" dur="1000"/>
                                        <p:tgtEl>
                                          <p:spTgt spid="210"/>
                                        </p:tgtEl>
                                      </p:cBhvr>
                                    </p:animEffect>
                                  </p:childTnLst>
                                </p:cTn>
                              </p:par>
                              <p:par>
                                <p:cTn id="39" presetID="10" presetClass="entr" presetSubtype="0" fill="hold" nodeType="with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2325</Words>
  <Application>Microsoft Macintosh PowerPoint</Application>
  <PresentationFormat>On-screen Show (4:3)</PresentationFormat>
  <Paragraphs>141</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Droid Serif</vt:lpstr>
      <vt:lpstr>Gloria Hallelujah</vt:lpstr>
      <vt:lpstr>Arial</vt:lpstr>
      <vt:lpstr>Graduate</vt:lpstr>
      <vt:lpstr>Heebo</vt:lpstr>
      <vt:lpstr>Droid Sans</vt:lpstr>
      <vt:lpstr>Ubuntu</vt:lpstr>
      <vt:lpstr>simple-light-2</vt:lpstr>
      <vt:lpstr>simple-light-2</vt:lpstr>
      <vt:lpstr>Kreiva Academy  Public Charter School</vt:lpstr>
      <vt:lpstr>PowerPoint Presentation</vt:lpstr>
      <vt:lpstr>PowerPoint Presentation</vt:lpstr>
      <vt:lpstr>Focused on Students</vt:lpstr>
      <vt:lpstr>Structured </vt:lpstr>
      <vt:lpstr>PowerPoint Presentation</vt:lpstr>
      <vt:lpstr>PowerPoint Presentation</vt:lpstr>
      <vt:lpstr>PowerPoint Presentation</vt:lpstr>
      <vt:lpstr>PowerPoint Presentation</vt:lpstr>
      <vt:lpstr>PowerPoint Presentation</vt:lpstr>
      <vt:lpstr>Who Needs Kreiva Academy?</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Kreiva Academy  Public Charter School</dc:title>
  <cp:lastModifiedBy>Microsoft Office User</cp:lastModifiedBy>
  <cp:revision>14</cp:revision>
  <cp:lastPrinted>2017-06-21T16:01:13Z</cp:lastPrinted>
  <dcterms:modified xsi:type="dcterms:W3CDTF">2017-06-21T16:53:23Z</dcterms:modified>
</cp:coreProperties>
</file>