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8"/>
  </p:notesMasterIdLst>
  <p:handoutMasterIdLst>
    <p:handoutMasterId r:id="rId9"/>
  </p:handoutMasterIdLst>
  <p:sldIdLst>
    <p:sldId id="324" r:id="rId2"/>
    <p:sldId id="326" r:id="rId3"/>
    <p:sldId id="329" r:id="rId4"/>
    <p:sldId id="334" r:id="rId5"/>
    <p:sldId id="336" r:id="rId6"/>
    <p:sldId id="337" r:id="rId7"/>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E74"/>
    <a:srgbClr val="FF0000"/>
    <a:srgbClr val="FFFF00"/>
    <a:srgbClr val="93A2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7813" autoAdjust="0"/>
  </p:normalViewPr>
  <p:slideViewPr>
    <p:cSldViewPr snapToGrid="0" snapToObjects="1">
      <p:cViewPr varScale="1">
        <p:scale>
          <a:sx n="102" d="100"/>
          <a:sy n="102" d="100"/>
        </p:scale>
        <p:origin x="-18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8CD4DDA7-9953-47B0-83E2-4531D87A26A8}" type="datetimeFigureOut">
              <a:rPr lang="en-US" smtClean="0"/>
              <a:t>1/15/2016</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64722EF2-4A56-49F7-AF67-98F03C92DD04}" type="slidenum">
              <a:rPr lang="en-US" smtClean="0"/>
              <a:t>‹#›</a:t>
            </a:fld>
            <a:endParaRPr lang="en-US"/>
          </a:p>
        </p:txBody>
      </p:sp>
    </p:spTree>
    <p:extLst>
      <p:ext uri="{BB962C8B-B14F-4D97-AF65-F5344CB8AC3E}">
        <p14:creationId xmlns:p14="http://schemas.microsoft.com/office/powerpoint/2010/main" val="2449147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lvl1pPr>
          </a:lstStyle>
          <a:p>
            <a:fld id="{C455F165-7852-694E-BBFE-C69D39ED6BB8}" type="datetimeFigureOut">
              <a:rPr lang="en-US" smtClean="0"/>
              <a:t>1/15/2016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lvl1pPr>
          </a:lstStyle>
          <a:p>
            <a:fld id="{7109F9BA-0815-E145-8099-397D0BFAE254}" type="slidenum">
              <a:rPr lang="en-US" smtClean="0"/>
              <a:t>‹#›</a:t>
            </a:fld>
            <a:endParaRPr lang="en-US"/>
          </a:p>
        </p:txBody>
      </p:sp>
    </p:spTree>
    <p:extLst>
      <p:ext uri="{BB962C8B-B14F-4D97-AF65-F5344CB8AC3E}">
        <p14:creationId xmlns:p14="http://schemas.microsoft.com/office/powerpoint/2010/main" val="33391451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9F9BA-0815-E145-8099-397D0BFAE254}" type="slidenum">
              <a:rPr lang="en-US" smtClean="0"/>
              <a:t>1</a:t>
            </a:fld>
            <a:endParaRPr lang="en-US"/>
          </a:p>
        </p:txBody>
      </p:sp>
    </p:spTree>
    <p:extLst>
      <p:ext uri="{BB962C8B-B14F-4D97-AF65-F5344CB8AC3E}">
        <p14:creationId xmlns:p14="http://schemas.microsoft.com/office/powerpoint/2010/main" val="2767530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B20AEA-B058-0C4F-92FD-064DD10C9AB7}"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E07F-AF17-6F41-84BD-A07931925F2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20AEA-B058-0C4F-92FD-064DD10C9AB7}"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E07F-AF17-6F41-84BD-A07931925F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B20AEA-B058-0C4F-92FD-064DD10C9AB7}"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E07F-AF17-6F41-84BD-A07931925F2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descr="iStock_000021583873Large.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9144000" cy="6574169"/>
          </a:xfrm>
          <a:prstGeom prst="rect">
            <a:avLst/>
          </a:prstGeom>
        </p:spPr>
      </p:pic>
      <p:sp>
        <p:nvSpPr>
          <p:cNvPr id="2" name="Rectangle 1"/>
          <p:cNvSpPr/>
          <p:nvPr userDrawn="1"/>
        </p:nvSpPr>
        <p:spPr>
          <a:xfrm>
            <a:off x="0" y="5716666"/>
            <a:ext cx="9144000" cy="1141334"/>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4" name="Rectangle 3"/>
          <p:cNvSpPr/>
          <p:nvPr userDrawn="1"/>
        </p:nvSpPr>
        <p:spPr>
          <a:xfrm>
            <a:off x="0" y="0"/>
            <a:ext cx="9144000" cy="6943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7" name="Rectangle 6"/>
          <p:cNvSpPr/>
          <p:nvPr userDrawn="1"/>
        </p:nvSpPr>
        <p:spPr>
          <a:xfrm>
            <a:off x="0" y="5657394"/>
            <a:ext cx="9144000" cy="69432"/>
          </a:xfrm>
          <a:prstGeom prst="rect">
            <a:avLst/>
          </a:prstGeom>
          <a:solidFill>
            <a:srgbClr val="C4004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12" name="Oval 11"/>
          <p:cNvSpPr/>
          <p:nvPr userDrawn="1"/>
        </p:nvSpPr>
        <p:spPr>
          <a:xfrm>
            <a:off x="2740839" y="1066310"/>
            <a:ext cx="3714989" cy="3714989"/>
          </a:xfrm>
          <a:prstGeom prst="ellipse">
            <a:avLst/>
          </a:prstGeom>
          <a:solidFill>
            <a:schemeClr val="bg1"/>
          </a:solidFill>
          <a:ln w="28575" cmpd="sng">
            <a:solidFill>
              <a:srgbClr val="C4004C"/>
            </a:solidFill>
          </a:ln>
          <a:effectLst>
            <a:outerShdw blurRad="276225" dir="5400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10" name="Title Placeholder 1"/>
          <p:cNvSpPr txBox="1">
            <a:spLocks/>
          </p:cNvSpPr>
          <p:nvPr userDrawn="1"/>
        </p:nvSpPr>
        <p:spPr bwMode="auto">
          <a:xfrm>
            <a:off x="2774288" y="2706636"/>
            <a:ext cx="3643745" cy="176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a:lstStyle>
          <a:p>
            <a:pPr algn="ctr"/>
            <a:endParaRPr lang="en-US" sz="2400" dirty="0">
              <a:solidFill>
                <a:srgbClr val="252525"/>
              </a:solidFill>
            </a:endParaRPr>
          </a:p>
        </p:txBody>
      </p:sp>
      <p:pic>
        <p:nvPicPr>
          <p:cNvPr id="3" name="Picture 2" descr="Lumina_Support_white.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27273" y="5965409"/>
            <a:ext cx="1962727" cy="608760"/>
          </a:xfrm>
          <a:prstGeom prst="rect">
            <a:avLst/>
          </a:prstGeom>
        </p:spPr>
      </p:pic>
      <p:pic>
        <p:nvPicPr>
          <p:cNvPr id="5" name="Picture 4" descr="StratLabs_logo_whit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49459" y="5969670"/>
            <a:ext cx="3358677" cy="649345"/>
          </a:xfrm>
          <a:prstGeom prst="rect">
            <a:avLst/>
          </a:prstGeom>
        </p:spPr>
      </p:pic>
    </p:spTree>
    <p:extLst>
      <p:ext uri="{BB962C8B-B14F-4D97-AF65-F5344CB8AC3E}">
        <p14:creationId xmlns:p14="http://schemas.microsoft.com/office/powerpoint/2010/main" val="834498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pic>
        <p:nvPicPr>
          <p:cNvPr id="4" name="Picture 3" descr="1-IncreaseStudentIcon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1282" y="1668438"/>
            <a:ext cx="2748009" cy="2748009"/>
          </a:xfrm>
          <a:prstGeom prst="rect">
            <a:avLst/>
          </a:prstGeom>
        </p:spPr>
      </p:pic>
    </p:spTree>
    <p:extLst>
      <p:ext uri="{BB962C8B-B14F-4D97-AF65-F5344CB8AC3E}">
        <p14:creationId xmlns:p14="http://schemas.microsoft.com/office/powerpoint/2010/main" val="392070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pic>
        <p:nvPicPr>
          <p:cNvPr id="7" name="Picture 6" descr="2-aligninvestment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373" y="1491015"/>
            <a:ext cx="3022810" cy="3022810"/>
          </a:xfrm>
          <a:prstGeom prst="rect">
            <a:avLst/>
          </a:prstGeom>
        </p:spPr>
      </p:pic>
    </p:spTree>
    <p:extLst>
      <p:ext uri="{BB962C8B-B14F-4D97-AF65-F5344CB8AC3E}">
        <p14:creationId xmlns:p14="http://schemas.microsoft.com/office/powerpoint/2010/main" val="4145505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0">
                <a:schemeClr val="accent1">
                  <a:lumMod val="75000"/>
                </a:schemeClr>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Calibri"/>
            </a:endParaRPr>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pic>
        <p:nvPicPr>
          <p:cNvPr id="7" name="Picture 6" descr="3-createsmarterpathway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43" y="1413455"/>
            <a:ext cx="3022810" cy="3022810"/>
          </a:xfrm>
          <a:prstGeom prst="rect">
            <a:avLst/>
          </a:prstGeom>
        </p:spPr>
      </p:pic>
    </p:spTree>
    <p:extLst>
      <p:ext uri="{BB962C8B-B14F-4D97-AF65-F5344CB8AC3E}">
        <p14:creationId xmlns:p14="http://schemas.microsoft.com/office/powerpoint/2010/main" val="3275251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9"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7888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pic>
        <p:nvPicPr>
          <p:cNvPr id="4" name="Picture 3" descr="1-IncreaseStudentIcon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1282" y="1668438"/>
            <a:ext cx="2748009" cy="2748009"/>
          </a:xfrm>
          <a:prstGeom prst="rect">
            <a:avLst/>
          </a:prstGeom>
        </p:spPr>
      </p:pic>
    </p:spTree>
    <p:extLst>
      <p:ext uri="{BB962C8B-B14F-4D97-AF65-F5344CB8AC3E}">
        <p14:creationId xmlns:p14="http://schemas.microsoft.com/office/powerpoint/2010/main" val="2270080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pic>
        <p:nvPicPr>
          <p:cNvPr id="7" name="Picture 6" descr="2-aligninvestment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373" y="1491015"/>
            <a:ext cx="3022810" cy="3022810"/>
          </a:xfrm>
          <a:prstGeom prst="rect">
            <a:avLst/>
          </a:prstGeom>
        </p:spPr>
      </p:pic>
    </p:spTree>
    <p:extLst>
      <p:ext uri="{BB962C8B-B14F-4D97-AF65-F5344CB8AC3E}">
        <p14:creationId xmlns:p14="http://schemas.microsoft.com/office/powerpoint/2010/main" val="182205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222222"/>
              </a:gs>
              <a:gs pos="99000">
                <a:schemeClr val="tx1">
                  <a:lumMod val="90000"/>
                  <a:lumOff val="10000"/>
                </a:schemeClr>
              </a:gs>
            </a:gsLst>
            <a:lin ang="1644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2"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pic>
        <p:nvPicPr>
          <p:cNvPr id="7" name="Picture 6" descr="3-createsmarterpathways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43" y="1413455"/>
            <a:ext cx="3022810" cy="3022810"/>
          </a:xfrm>
          <a:prstGeom prst="rect">
            <a:avLst/>
          </a:prstGeom>
        </p:spPr>
      </p:pic>
    </p:spTree>
    <p:extLst>
      <p:ext uri="{BB962C8B-B14F-4D97-AF65-F5344CB8AC3E}">
        <p14:creationId xmlns:p14="http://schemas.microsoft.com/office/powerpoint/2010/main" val="56225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20AEA-B058-0C4F-92FD-064DD10C9AB7}"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E07F-AF17-6F41-84BD-A07931925F2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2">
                  <a:lumMod val="75000"/>
                </a:schemeClr>
              </a:gs>
              <a:gs pos="100000">
                <a:schemeClr val="accent2"/>
              </a:gs>
            </a:gsLst>
            <a:lin ang="1578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9" name="Title 1"/>
          <p:cNvSpPr>
            <a:spLocks noGrp="1"/>
          </p:cNvSpPr>
          <p:nvPr>
            <p:ph type="title"/>
          </p:nvPr>
        </p:nvSpPr>
        <p:spPr>
          <a:xfrm>
            <a:off x="457200" y="4406900"/>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22375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rgbClr val="EFAA23"/>
              </a:gs>
              <a:gs pos="100000">
                <a:schemeClr val="accent3"/>
              </a:gs>
            </a:gsLst>
            <a:lin ang="1638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9" name="Title 1"/>
          <p:cNvSpPr>
            <a:spLocks noGrp="1"/>
          </p:cNvSpPr>
          <p:nvPr>
            <p:ph type="title"/>
          </p:nvPr>
        </p:nvSpPr>
        <p:spPr>
          <a:xfrm>
            <a:off x="457200" y="4406900"/>
            <a:ext cx="77724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457200"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8419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20AEA-B058-0C4F-92FD-064DD10C9AB7}"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DE07F-AF17-6F41-84BD-A07931925F2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B20AEA-B058-0C4F-92FD-064DD10C9AB7}"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DE07F-AF17-6F41-84BD-A07931925F2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B20AEA-B058-0C4F-92FD-064DD10C9AB7}" type="datetimeFigureOut">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DE07F-AF17-6F41-84BD-A07931925F2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B20AEA-B058-0C4F-92FD-064DD10C9AB7}" type="datetimeFigureOut">
              <a:rPr lang="en-US" smtClean="0"/>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DE07F-AF17-6F41-84BD-A07931925F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20AEA-B058-0C4F-92FD-064DD10C9AB7}" type="datetimeFigureOut">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DE07F-AF17-6F41-84BD-A07931925F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20AEA-B058-0C4F-92FD-064DD10C9AB7}"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DE07F-AF17-6F41-84BD-A07931925F2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20AEA-B058-0C4F-92FD-064DD10C9AB7}"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DE07F-AF17-6F41-84BD-A07931925F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AB20AEA-B058-0C4F-92FD-064DD10C9AB7}" type="datetimeFigureOut">
              <a:rPr lang="en-US" smtClean="0"/>
              <a:t>1/15/2016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D0DE07F-AF17-6F41-84BD-A07931925F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679"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13762" y="459672"/>
            <a:ext cx="8229600" cy="1741267"/>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600" b="1" dirty="0" smtClean="0"/>
              <a:t>New </a:t>
            </a:r>
            <a:r>
              <a:rPr lang="en-US" sz="3600" b="1" dirty="0"/>
              <a:t>Hampshire Coalition for </a:t>
            </a:r>
            <a:r>
              <a:rPr lang="en-US" sz="3600" b="1" dirty="0" smtClean="0"/>
              <a:t/>
            </a:r>
            <a:br>
              <a:rPr lang="en-US" sz="3600" b="1" dirty="0" smtClean="0"/>
            </a:br>
            <a:r>
              <a:rPr lang="en-US" sz="3600" b="1" dirty="0" smtClean="0"/>
              <a:t>Business </a:t>
            </a:r>
            <a:r>
              <a:rPr lang="en-US" sz="3600" b="1" dirty="0"/>
              <a:t>and Education (NHCBE)</a:t>
            </a:r>
            <a:r>
              <a:rPr lang="en-US" sz="3600" dirty="0"/>
              <a:t>: </a:t>
            </a:r>
            <a:br>
              <a:rPr lang="en-US" sz="3600" dirty="0"/>
            </a:br>
            <a:r>
              <a:rPr lang="en-US" sz="3600" dirty="0"/>
              <a:t/>
            </a:r>
            <a:br>
              <a:rPr lang="en-US" sz="3600" dirty="0"/>
            </a:br>
            <a:r>
              <a:rPr lang="en-US" sz="3200" b="1" i="1" dirty="0"/>
              <a:t>Education Driven Economic Development (ED</a:t>
            </a:r>
            <a:r>
              <a:rPr lang="en-US" sz="3200" b="1" i="1" baseline="30000" dirty="0"/>
              <a:t>2</a:t>
            </a:r>
            <a:r>
              <a:rPr lang="en-US" sz="3200" b="1" i="1" dirty="0"/>
              <a:t>)</a:t>
            </a:r>
            <a:endParaRPr lang="en-US" sz="3600" b="1" dirty="0"/>
          </a:p>
        </p:txBody>
      </p:sp>
      <p:pic>
        <p:nvPicPr>
          <p:cNvPr id="6" name="Picture 5"/>
          <p:cNvPicPr>
            <a:picLocks noChangeAspect="1"/>
          </p:cNvPicPr>
          <p:nvPr/>
        </p:nvPicPr>
        <p:blipFill rotWithShape="1">
          <a:blip r:embed="rId3"/>
          <a:srcRect l="7" r="78993"/>
          <a:stretch/>
        </p:blipFill>
        <p:spPr>
          <a:xfrm>
            <a:off x="6932923" y="207433"/>
            <a:ext cx="1920240" cy="1179576"/>
          </a:xfrm>
          <a:prstGeom prst="rect">
            <a:avLst/>
          </a:prstGeom>
        </p:spPr>
      </p:pic>
      <p:sp>
        <p:nvSpPr>
          <p:cNvPr id="3" name="Rectangle 2"/>
          <p:cNvSpPr/>
          <p:nvPr/>
        </p:nvSpPr>
        <p:spPr>
          <a:xfrm>
            <a:off x="513762" y="2413338"/>
            <a:ext cx="8229600" cy="4401205"/>
          </a:xfrm>
          <a:prstGeom prst="rect">
            <a:avLst/>
          </a:prstGeom>
        </p:spPr>
        <p:txBody>
          <a:bodyPr wrap="square">
            <a:spAutoFit/>
          </a:bodyPr>
          <a:lstStyle/>
          <a:p>
            <a:r>
              <a:rPr lang="en-US" sz="2000" dirty="0"/>
              <a:t>The Coalition is a non-partisan organization composed of leading business, education, philanthropic, and public policy leaders committed to improving the quality, access and relevance of education for New Hampshire citizens of all ages</a:t>
            </a:r>
            <a:r>
              <a:rPr lang="en-US" sz="2000" dirty="0" smtClean="0"/>
              <a:t>.</a:t>
            </a:r>
          </a:p>
          <a:p>
            <a:endParaRPr lang="en-US" sz="2000" dirty="0"/>
          </a:p>
          <a:p>
            <a:r>
              <a:rPr lang="en-US" sz="2000" b="1" i="1" dirty="0">
                <a:solidFill>
                  <a:schemeClr val="tx2"/>
                </a:solidFill>
              </a:rPr>
              <a:t>Goal:</a:t>
            </a:r>
            <a:r>
              <a:rPr lang="en-US" sz="2000" b="1" i="1" dirty="0"/>
              <a:t>	</a:t>
            </a:r>
            <a:endParaRPr lang="en-US" sz="2000" dirty="0"/>
          </a:p>
          <a:p>
            <a:r>
              <a:rPr lang="en-US" sz="2000" b="1" i="1" dirty="0"/>
              <a:t>New Hampshire’s citizens have the education necessary to meet their life goals, as well as the current and future economic needs of the state.</a:t>
            </a:r>
            <a:endParaRPr lang="en-US" sz="2000" dirty="0"/>
          </a:p>
          <a:p>
            <a:r>
              <a:rPr lang="en-US" sz="2000" b="1" i="1" dirty="0"/>
              <a:t> </a:t>
            </a:r>
            <a:endParaRPr lang="en-US" sz="2000" dirty="0"/>
          </a:p>
          <a:p>
            <a:r>
              <a:rPr lang="en-US" sz="2000" b="1" i="1" dirty="0">
                <a:solidFill>
                  <a:schemeClr val="tx2"/>
                </a:solidFill>
              </a:rPr>
              <a:t>65x25 Attainment Target:</a:t>
            </a:r>
            <a:endParaRPr lang="en-US" sz="2000" dirty="0">
              <a:solidFill>
                <a:schemeClr val="tx2"/>
              </a:solidFill>
            </a:endParaRPr>
          </a:p>
          <a:p>
            <a:r>
              <a:rPr lang="en-US" sz="2000" b="1" i="1" dirty="0"/>
              <a:t>65% of working age adults will have a high-quality postsecondary credential by 2025</a:t>
            </a:r>
            <a:endParaRPr lang="en-US" sz="2000" dirty="0"/>
          </a:p>
          <a:p>
            <a:endParaRPr lang="en-US" sz="2000" dirty="0"/>
          </a:p>
        </p:txBody>
      </p:sp>
    </p:spTree>
    <p:extLst>
      <p:ext uri="{BB962C8B-B14F-4D97-AF65-F5344CB8AC3E}">
        <p14:creationId xmlns:p14="http://schemas.microsoft.com/office/powerpoint/2010/main" val="4010341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87077" y="536160"/>
            <a:ext cx="8304030" cy="990600"/>
          </a:xfrm>
        </p:spPr>
        <p:txBody>
          <a:bodyPr>
            <a:noAutofit/>
          </a:bodyPr>
          <a:lstStyle/>
          <a:p>
            <a:r>
              <a:rPr lang="en-US" sz="3200" b="1" dirty="0" smtClean="0"/>
              <a:t>Initiatives </a:t>
            </a:r>
            <a:r>
              <a:rPr lang="en-US" sz="3200" b="1" dirty="0"/>
              <a:t>to Support Goal</a:t>
            </a:r>
            <a:r>
              <a:rPr lang="en-US" sz="3200" dirty="0"/>
              <a:t/>
            </a:r>
            <a:br>
              <a:rPr lang="en-US" sz="3200" dirty="0"/>
            </a:br>
            <a:endParaRPr lang="en-US" altLang="en-US" sz="3200" b="1" dirty="0" smtClean="0"/>
          </a:p>
        </p:txBody>
      </p:sp>
      <p:sp>
        <p:nvSpPr>
          <p:cNvPr id="2" name="Content Placeholder 1"/>
          <p:cNvSpPr>
            <a:spLocks noGrp="1"/>
          </p:cNvSpPr>
          <p:nvPr>
            <p:ph idx="1"/>
          </p:nvPr>
        </p:nvSpPr>
        <p:spPr>
          <a:xfrm>
            <a:off x="287077" y="1148315"/>
            <a:ext cx="8782495" cy="5313587"/>
          </a:xfrm>
        </p:spPr>
        <p:txBody>
          <a:bodyPr/>
          <a:lstStyle/>
          <a:p>
            <a:pPr marL="0" indent="0">
              <a:buNone/>
            </a:pPr>
            <a:r>
              <a:rPr lang="en-US" sz="2000" b="1" dirty="0" smtClean="0">
                <a:solidFill>
                  <a:schemeClr val="tx2"/>
                </a:solidFill>
              </a:rPr>
              <a:t>This table represents the initiatives endorsed by the NHCBE as of January 2016 that support overall goal achievement. </a:t>
            </a:r>
            <a:r>
              <a:rPr lang="en-US" sz="1800" b="1" dirty="0" smtClean="0"/>
              <a:t/>
            </a:r>
            <a:br>
              <a:rPr lang="en-US" sz="1800" b="1" dirty="0" smtClean="0"/>
            </a:br>
            <a:r>
              <a:rPr lang="en-US" sz="1600" dirty="0" smtClean="0"/>
              <a:t>The specific emphasis on achieving the 65x25 target approved in July, 2015 will require particular attention to residents 15 years old (~10</a:t>
            </a:r>
            <a:r>
              <a:rPr lang="en-US" sz="1600" baseline="30000" dirty="0" smtClean="0"/>
              <a:t>th</a:t>
            </a:r>
            <a:r>
              <a:rPr lang="en-US" sz="1600" dirty="0" smtClean="0"/>
              <a:t> graders) and older, while continuing to improve and support education for our younger population in order to sustain success into the future. Initiatives are slotted by the age/grade ranges they are intended to target, with the overarching 65x25 effort encompassing individuals who are currently in high school or postsecondary education, or will be of workforce age (25 to 64) in 2025. </a:t>
            </a: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55120383"/>
              </p:ext>
            </p:extLst>
          </p:nvPr>
        </p:nvGraphicFramePr>
        <p:xfrm>
          <a:off x="287077" y="3523701"/>
          <a:ext cx="8548578" cy="3057498"/>
        </p:xfrm>
        <a:graphic>
          <a:graphicData uri="http://schemas.openxmlformats.org/drawingml/2006/table">
            <a:tbl>
              <a:tblPr firstRow="1" firstCol="1" bandRow="1">
                <a:tableStyleId>{5C22544A-7EE6-4342-B048-85BDC9FD1C3A}</a:tableStyleId>
              </a:tblPr>
              <a:tblGrid>
                <a:gridCol w="1424763"/>
                <a:gridCol w="1424763"/>
                <a:gridCol w="1424763"/>
                <a:gridCol w="1424763"/>
                <a:gridCol w="1424763"/>
                <a:gridCol w="1424763"/>
              </a:tblGrid>
              <a:tr h="482746">
                <a:tc>
                  <a:txBody>
                    <a:bodyPr/>
                    <a:lstStyle/>
                    <a:p>
                      <a:pPr marL="0" marR="0" algn="ctr">
                        <a:spcBef>
                          <a:spcPts val="0"/>
                        </a:spcBef>
                        <a:spcAft>
                          <a:spcPts val="0"/>
                        </a:spcAft>
                        <a:tabLst>
                          <a:tab pos="5425440" algn="l"/>
                        </a:tabLst>
                      </a:pPr>
                      <a:r>
                        <a:rPr lang="en-US" sz="1400" dirty="0">
                          <a:effectLst/>
                        </a:rPr>
                        <a:t>Early Childhood</a:t>
                      </a:r>
                      <a:endParaRPr lang="en-US" sz="1400" dirty="0">
                        <a:effectLst/>
                        <a:latin typeface="Verdana"/>
                        <a:ea typeface="MS Mincho"/>
                        <a:cs typeface="Times New Roman"/>
                      </a:endParaRPr>
                    </a:p>
                  </a:txBody>
                  <a:tcPr marL="67456" marR="67456" marT="0" marB="0" anchor="ctr">
                    <a:solidFill>
                      <a:srgbClr val="0070C0"/>
                    </a:solidFill>
                  </a:tcPr>
                </a:tc>
                <a:tc>
                  <a:txBody>
                    <a:bodyPr/>
                    <a:lstStyle/>
                    <a:p>
                      <a:pPr marL="0" marR="0" algn="ctr">
                        <a:spcBef>
                          <a:spcPts val="0"/>
                        </a:spcBef>
                        <a:spcAft>
                          <a:spcPts val="0"/>
                        </a:spcAft>
                        <a:tabLst>
                          <a:tab pos="5425440" algn="l"/>
                        </a:tabLst>
                      </a:pPr>
                      <a:r>
                        <a:rPr lang="en-US" sz="1400" dirty="0">
                          <a:effectLst/>
                        </a:rPr>
                        <a:t>Elementary School</a:t>
                      </a:r>
                      <a:endParaRPr lang="en-US" sz="1400" dirty="0">
                        <a:effectLst/>
                        <a:latin typeface="Verdana"/>
                        <a:ea typeface="MS Mincho"/>
                        <a:cs typeface="Times New Roman"/>
                      </a:endParaRPr>
                    </a:p>
                  </a:txBody>
                  <a:tcPr marL="67456" marR="67456" marT="0" marB="0" anchor="ctr">
                    <a:solidFill>
                      <a:srgbClr val="0070C0"/>
                    </a:solidFill>
                  </a:tcPr>
                </a:tc>
                <a:tc>
                  <a:txBody>
                    <a:bodyPr/>
                    <a:lstStyle/>
                    <a:p>
                      <a:pPr marL="0" marR="0" algn="ctr">
                        <a:spcBef>
                          <a:spcPts val="0"/>
                        </a:spcBef>
                        <a:spcAft>
                          <a:spcPts val="0"/>
                        </a:spcAft>
                        <a:tabLst>
                          <a:tab pos="5425440" algn="l"/>
                        </a:tabLst>
                      </a:pPr>
                      <a:r>
                        <a:rPr lang="en-US" sz="1400" dirty="0">
                          <a:effectLst/>
                        </a:rPr>
                        <a:t>Middle School</a:t>
                      </a:r>
                      <a:endParaRPr lang="en-US" sz="1400" dirty="0">
                        <a:effectLst/>
                        <a:latin typeface="Verdana"/>
                        <a:ea typeface="MS Mincho"/>
                        <a:cs typeface="Times New Roman"/>
                      </a:endParaRPr>
                    </a:p>
                  </a:txBody>
                  <a:tcPr marL="67456" marR="67456" marT="0" marB="0" anchor="ctr">
                    <a:solidFill>
                      <a:srgbClr val="0070C0"/>
                    </a:solidFill>
                  </a:tcPr>
                </a:tc>
                <a:tc>
                  <a:txBody>
                    <a:bodyPr/>
                    <a:lstStyle/>
                    <a:p>
                      <a:pPr marL="0" marR="0" algn="ctr">
                        <a:spcBef>
                          <a:spcPts val="0"/>
                        </a:spcBef>
                        <a:spcAft>
                          <a:spcPts val="0"/>
                        </a:spcAft>
                        <a:tabLst>
                          <a:tab pos="5425440" algn="l"/>
                        </a:tabLst>
                      </a:pPr>
                      <a:r>
                        <a:rPr lang="en-US" sz="1400" dirty="0">
                          <a:effectLst/>
                        </a:rPr>
                        <a:t>High School</a:t>
                      </a:r>
                      <a:endParaRPr lang="en-US" sz="1400" dirty="0">
                        <a:effectLst/>
                        <a:latin typeface="Verdana"/>
                        <a:ea typeface="MS Mincho"/>
                        <a:cs typeface="Times New Roman"/>
                      </a:endParaRPr>
                    </a:p>
                  </a:txBody>
                  <a:tcPr marL="67456" marR="67456" marT="0" marB="0" anchor="ctr">
                    <a:solidFill>
                      <a:srgbClr val="0070C0"/>
                    </a:solidFill>
                  </a:tcPr>
                </a:tc>
                <a:tc>
                  <a:txBody>
                    <a:bodyPr/>
                    <a:lstStyle/>
                    <a:p>
                      <a:pPr marL="0" marR="0" algn="ctr">
                        <a:spcBef>
                          <a:spcPts val="0"/>
                        </a:spcBef>
                        <a:spcAft>
                          <a:spcPts val="0"/>
                        </a:spcAft>
                        <a:tabLst>
                          <a:tab pos="5425440" algn="l"/>
                        </a:tabLst>
                      </a:pPr>
                      <a:r>
                        <a:rPr lang="en-US" sz="1400" dirty="0">
                          <a:effectLst/>
                        </a:rPr>
                        <a:t>Postsecondary</a:t>
                      </a:r>
                      <a:endParaRPr lang="en-US" sz="1400" dirty="0">
                        <a:effectLst/>
                        <a:latin typeface="Verdana"/>
                        <a:ea typeface="MS Mincho"/>
                        <a:cs typeface="Times New Roman"/>
                      </a:endParaRPr>
                    </a:p>
                  </a:txBody>
                  <a:tcPr marL="67456" marR="67456" marT="0" marB="0" anchor="ctr">
                    <a:solidFill>
                      <a:srgbClr val="0070C0"/>
                    </a:solidFill>
                  </a:tcPr>
                </a:tc>
                <a:tc>
                  <a:txBody>
                    <a:bodyPr/>
                    <a:lstStyle/>
                    <a:p>
                      <a:pPr marL="0" marR="0" algn="ctr">
                        <a:spcBef>
                          <a:spcPts val="0"/>
                        </a:spcBef>
                        <a:spcAft>
                          <a:spcPts val="0"/>
                        </a:spcAft>
                        <a:tabLst>
                          <a:tab pos="5425440" algn="l"/>
                        </a:tabLst>
                      </a:pPr>
                      <a:r>
                        <a:rPr lang="en-US" sz="1400" dirty="0">
                          <a:effectLst/>
                        </a:rPr>
                        <a:t>Workforce</a:t>
                      </a:r>
                      <a:endParaRPr lang="en-US" sz="1400" dirty="0">
                        <a:effectLst/>
                        <a:latin typeface="Verdana"/>
                        <a:ea typeface="MS Mincho"/>
                        <a:cs typeface="Times New Roman"/>
                      </a:endParaRPr>
                    </a:p>
                  </a:txBody>
                  <a:tcPr marL="67456" marR="67456" marT="0" marB="0" anchor="ctr">
                    <a:solidFill>
                      <a:srgbClr val="0070C0"/>
                    </a:solidFill>
                  </a:tcPr>
                </a:tc>
              </a:tr>
              <a:tr h="531376">
                <a:tc>
                  <a:txBody>
                    <a:bodyPr/>
                    <a:lstStyle/>
                    <a:p>
                      <a:pPr marL="0" marR="0">
                        <a:spcBef>
                          <a:spcPts val="0"/>
                        </a:spcBef>
                        <a:spcAft>
                          <a:spcPts val="0"/>
                        </a:spcAft>
                        <a:tabLst>
                          <a:tab pos="5425440" algn="l"/>
                        </a:tabLst>
                      </a:pPr>
                      <a:r>
                        <a:rPr lang="en-US" sz="1400" b="1" dirty="0">
                          <a:solidFill>
                            <a:schemeClr val="tx1"/>
                          </a:solidFill>
                          <a:effectLst/>
                        </a:rPr>
                        <a:t>Early Learning NH</a:t>
                      </a:r>
                      <a:endParaRPr lang="en-US" sz="1400" b="1" dirty="0">
                        <a:solidFill>
                          <a:schemeClr val="tx1"/>
                        </a:solidFill>
                        <a:effectLst/>
                        <a:latin typeface="Verdana"/>
                        <a:ea typeface="MS Mincho"/>
                        <a:cs typeface="Times New Roman"/>
                      </a:endParaRPr>
                    </a:p>
                  </a:txBody>
                  <a:tcPr marL="67456" marR="67456" marT="0" marB="0" anchor="ctr">
                    <a:solidFill>
                      <a:srgbClr val="FF0000"/>
                    </a:solidFill>
                  </a:tcPr>
                </a:tc>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c>
                  <a:txBody>
                    <a:bodyPr/>
                    <a:lstStyle/>
                    <a:p>
                      <a:pPr marL="0" marR="0">
                        <a:spcBef>
                          <a:spcPts val="0"/>
                        </a:spcBef>
                        <a:spcAft>
                          <a:spcPts val="0"/>
                        </a:spcAft>
                        <a:tabLst>
                          <a:tab pos="5425440" algn="l"/>
                        </a:tabLst>
                      </a:pPr>
                      <a:r>
                        <a:rPr lang="en-US" sz="1000" dirty="0">
                          <a:effectLst/>
                        </a:rPr>
                        <a:t> </a:t>
                      </a:r>
                      <a:endParaRPr lang="en-US" sz="1000" dirty="0">
                        <a:effectLst/>
                        <a:latin typeface="Verdana"/>
                        <a:ea typeface="MS Mincho"/>
                        <a:cs typeface="Times New Roman"/>
                      </a:endParaRPr>
                    </a:p>
                  </a:txBody>
                  <a:tcPr marL="67456" marR="67456" marT="0" marB="0" anchor="ctr"/>
                </a:tc>
                <a:tc>
                  <a:txBody>
                    <a:bodyPr/>
                    <a:lstStyle/>
                    <a:p>
                      <a:pPr marL="0" marR="0">
                        <a:spcBef>
                          <a:spcPts val="0"/>
                        </a:spcBef>
                        <a:spcAft>
                          <a:spcPts val="0"/>
                        </a:spcAft>
                        <a:tabLst>
                          <a:tab pos="5425440" algn="l"/>
                        </a:tabLst>
                      </a:pPr>
                      <a:r>
                        <a:rPr lang="en-US" sz="1000" dirty="0">
                          <a:effectLst/>
                        </a:rPr>
                        <a:t> </a:t>
                      </a:r>
                      <a:endParaRPr lang="en-US" sz="1000" dirty="0">
                        <a:effectLst/>
                        <a:latin typeface="Verdana"/>
                        <a:ea typeface="MS Mincho"/>
                        <a:cs typeface="Times New Roman"/>
                      </a:endParaRPr>
                    </a:p>
                  </a:txBody>
                  <a:tcPr marL="67456" marR="67456" marT="0" marB="0" anchor="ctr"/>
                </a:tc>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r>
              <a:tr h="378000">
                <a:tc>
                  <a:txBody>
                    <a:bodyPr/>
                    <a:lstStyle/>
                    <a:p>
                      <a:pPr marL="0" marR="0">
                        <a:spcBef>
                          <a:spcPts val="0"/>
                        </a:spcBef>
                        <a:spcAft>
                          <a:spcPts val="0"/>
                        </a:spcAft>
                        <a:tabLst>
                          <a:tab pos="5425440" algn="l"/>
                        </a:tabLst>
                      </a:pPr>
                      <a:r>
                        <a:rPr lang="en-US" sz="1000" dirty="0">
                          <a:effectLst/>
                        </a:rPr>
                        <a:t> </a:t>
                      </a:r>
                      <a:endParaRPr lang="en-US" sz="1000" dirty="0">
                        <a:effectLst/>
                        <a:latin typeface="Verdana"/>
                        <a:ea typeface="MS Mincho"/>
                        <a:cs typeface="Times New Roman"/>
                      </a:endParaRPr>
                    </a:p>
                  </a:txBody>
                  <a:tcPr marL="67456" marR="67456" marT="0" marB="0" anchor="ctr"/>
                </a:tc>
                <a:tc gridSpan="4">
                  <a:txBody>
                    <a:bodyPr/>
                    <a:lstStyle/>
                    <a:p>
                      <a:pPr marL="0" marR="0">
                        <a:spcBef>
                          <a:spcPts val="0"/>
                        </a:spcBef>
                        <a:spcAft>
                          <a:spcPts val="0"/>
                        </a:spcAft>
                        <a:tabLst>
                          <a:tab pos="5425440" algn="l"/>
                        </a:tabLst>
                      </a:pPr>
                      <a:r>
                        <a:rPr lang="en-US" sz="1400" b="1" dirty="0">
                          <a:effectLst/>
                        </a:rPr>
                        <a:t>STEM – Smarter Pathways</a:t>
                      </a:r>
                      <a:endParaRPr lang="en-US" sz="1400" b="1" dirty="0">
                        <a:effectLst/>
                        <a:latin typeface="Verdana"/>
                        <a:ea typeface="MS Mincho"/>
                        <a:cs typeface="Times New Roman"/>
                      </a:endParaRPr>
                    </a:p>
                  </a:txBody>
                  <a:tcPr marL="67456" marR="67456" marT="0" marB="0" anchor="ctr">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r>
              <a:tr h="378000">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c gridSpan="3">
                  <a:txBody>
                    <a:bodyPr/>
                    <a:lstStyle/>
                    <a:p>
                      <a:pPr marL="0" marR="0">
                        <a:spcBef>
                          <a:spcPts val="0"/>
                        </a:spcBef>
                        <a:spcAft>
                          <a:spcPts val="0"/>
                        </a:spcAft>
                        <a:tabLst>
                          <a:tab pos="5425440" algn="l"/>
                        </a:tabLst>
                      </a:pPr>
                      <a:r>
                        <a:rPr lang="en-US" sz="1400" b="1" dirty="0">
                          <a:effectLst/>
                        </a:rPr>
                        <a:t>Common Core Standards</a:t>
                      </a:r>
                      <a:endParaRPr lang="en-US" sz="1400" b="1" dirty="0">
                        <a:effectLst/>
                        <a:latin typeface="Verdana"/>
                        <a:ea typeface="MS Mincho"/>
                        <a:cs typeface="Times New Roman"/>
                      </a:endParaRPr>
                    </a:p>
                  </a:txBody>
                  <a:tcPr marL="67456" marR="67456" marT="0" marB="0" anchor="ctr">
                    <a:solidFill>
                      <a:srgbClr val="FF0000"/>
                    </a:solidFill>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r>
              <a:tr h="378000">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c>
                  <a:txBody>
                    <a:bodyPr/>
                    <a:lstStyle/>
                    <a:p>
                      <a:pPr marL="0" marR="0">
                        <a:spcBef>
                          <a:spcPts val="0"/>
                        </a:spcBef>
                        <a:spcAft>
                          <a:spcPts val="0"/>
                        </a:spcAft>
                        <a:tabLst>
                          <a:tab pos="5425440" algn="l"/>
                        </a:tabLst>
                      </a:pPr>
                      <a:r>
                        <a:rPr lang="en-US" sz="1400" b="1" dirty="0" smtClean="0">
                          <a:effectLst/>
                        </a:rPr>
                        <a:t>NH Scholars</a:t>
                      </a:r>
                      <a:endParaRPr lang="en-US" sz="1400" b="1" dirty="0">
                        <a:effectLst/>
                        <a:latin typeface="Verdana"/>
                        <a:ea typeface="MS Mincho"/>
                        <a:cs typeface="Times New Roman"/>
                      </a:endParaRPr>
                    </a:p>
                  </a:txBody>
                  <a:tcPr marL="67456" marR="67456" marT="0" marB="0" anchor="ctr">
                    <a:solidFill>
                      <a:srgbClr val="FF0000"/>
                    </a:solidFill>
                  </a:tcPr>
                </a:tc>
                <a:tc>
                  <a:txBody>
                    <a:bodyPr/>
                    <a:lstStyle/>
                    <a:p>
                      <a:pPr marL="0" marR="0">
                        <a:spcBef>
                          <a:spcPts val="0"/>
                        </a:spcBef>
                        <a:spcAft>
                          <a:spcPts val="0"/>
                        </a:spcAft>
                        <a:tabLst>
                          <a:tab pos="5425440" algn="l"/>
                        </a:tabLst>
                      </a:pPr>
                      <a:r>
                        <a:rPr lang="en-US" sz="1000" dirty="0">
                          <a:effectLst/>
                        </a:rPr>
                        <a:t> </a:t>
                      </a:r>
                      <a:endParaRPr lang="en-US" sz="1000" dirty="0">
                        <a:effectLst/>
                        <a:latin typeface="Verdana"/>
                        <a:ea typeface="MS Mincho"/>
                        <a:cs typeface="Times New Roman"/>
                      </a:endParaRPr>
                    </a:p>
                  </a:txBody>
                  <a:tcPr marL="67456" marR="67456" marT="0" marB="0" anchor="ctr"/>
                </a:tc>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r>
              <a:tr h="378000">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c>
                  <a:txBody>
                    <a:bodyPr/>
                    <a:lstStyle/>
                    <a:p>
                      <a:pPr marL="0" marR="0">
                        <a:spcBef>
                          <a:spcPts val="0"/>
                        </a:spcBef>
                        <a:spcAft>
                          <a:spcPts val="0"/>
                        </a:spcAft>
                        <a:tabLst>
                          <a:tab pos="5425440" algn="l"/>
                        </a:tabLst>
                      </a:pPr>
                      <a:r>
                        <a:rPr lang="en-US" sz="1000" dirty="0">
                          <a:effectLst/>
                        </a:rPr>
                        <a:t> </a:t>
                      </a:r>
                      <a:endParaRPr lang="en-US" sz="1000" dirty="0">
                        <a:effectLst/>
                        <a:latin typeface="Verdana"/>
                        <a:ea typeface="MS Mincho"/>
                        <a:cs typeface="Times New Roman"/>
                      </a:endParaRPr>
                    </a:p>
                  </a:txBody>
                  <a:tcPr marL="67456" marR="67456" marT="0" marB="0" anchor="ctr"/>
                </a:tc>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c gridSpan="2">
                  <a:txBody>
                    <a:bodyPr/>
                    <a:lstStyle/>
                    <a:p>
                      <a:pPr marL="0" marR="0">
                        <a:spcBef>
                          <a:spcPts val="0"/>
                        </a:spcBef>
                        <a:spcAft>
                          <a:spcPts val="0"/>
                        </a:spcAft>
                        <a:tabLst>
                          <a:tab pos="5425440" algn="l"/>
                        </a:tabLst>
                      </a:pPr>
                      <a:r>
                        <a:rPr lang="en-US" sz="1400" b="1" dirty="0">
                          <a:effectLst/>
                        </a:rPr>
                        <a:t>STEAM AHEAD NH*</a:t>
                      </a:r>
                      <a:endParaRPr lang="en-US" sz="1400" b="1" dirty="0">
                        <a:effectLst/>
                        <a:latin typeface="Verdana"/>
                        <a:ea typeface="MS Mincho"/>
                        <a:cs typeface="Times New Roman"/>
                      </a:endParaRPr>
                    </a:p>
                  </a:txBody>
                  <a:tcPr marL="67456" marR="67456" marT="0" marB="0" anchor="ctr">
                    <a:solidFill>
                      <a:srgbClr val="FA7E74"/>
                    </a:solidFill>
                  </a:tcPr>
                </a:tc>
                <a:tc hMerge="1">
                  <a:txBody>
                    <a:bodyPr/>
                    <a:lstStyle/>
                    <a:p>
                      <a:endParaRPr lang="en-US"/>
                    </a:p>
                  </a:txBody>
                  <a:tcPr/>
                </a:tc>
                <a:tc>
                  <a:txBody>
                    <a:bodyPr/>
                    <a:lstStyle/>
                    <a:p>
                      <a:pPr marL="0" marR="0">
                        <a:spcBef>
                          <a:spcPts val="0"/>
                        </a:spcBef>
                        <a:spcAft>
                          <a:spcPts val="0"/>
                        </a:spcAft>
                        <a:tabLst>
                          <a:tab pos="5425440" algn="l"/>
                        </a:tabLst>
                      </a:pPr>
                      <a:r>
                        <a:rPr lang="en-US" sz="1000" dirty="0">
                          <a:effectLst/>
                        </a:rPr>
                        <a:t> </a:t>
                      </a:r>
                      <a:endParaRPr lang="en-US" sz="1000" dirty="0">
                        <a:effectLst/>
                        <a:latin typeface="Verdana"/>
                        <a:ea typeface="MS Mincho"/>
                        <a:cs typeface="Times New Roman"/>
                      </a:endParaRPr>
                    </a:p>
                  </a:txBody>
                  <a:tcPr marL="67456" marR="67456" marT="0" marB="0" anchor="ctr"/>
                </a:tc>
              </a:tr>
              <a:tr h="531376">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c>
                  <a:txBody>
                    <a:bodyPr/>
                    <a:lstStyle/>
                    <a:p>
                      <a:pPr marL="0" marR="0">
                        <a:spcBef>
                          <a:spcPts val="0"/>
                        </a:spcBef>
                        <a:spcAft>
                          <a:spcPts val="0"/>
                        </a:spcAft>
                        <a:tabLst>
                          <a:tab pos="5425440" algn="l"/>
                        </a:tabLst>
                      </a:pPr>
                      <a:r>
                        <a:rPr lang="en-US" sz="1000">
                          <a:effectLst/>
                        </a:rPr>
                        <a:t> </a:t>
                      </a:r>
                      <a:endParaRPr lang="en-US" sz="1000">
                        <a:effectLst/>
                        <a:latin typeface="Verdana"/>
                        <a:ea typeface="MS Mincho"/>
                        <a:cs typeface="Times New Roman"/>
                      </a:endParaRPr>
                    </a:p>
                  </a:txBody>
                  <a:tcPr marL="67456" marR="67456" marT="0" marB="0" anchor="ctr"/>
                </a:tc>
                <a:tc gridSpan="2">
                  <a:txBody>
                    <a:bodyPr/>
                    <a:lstStyle/>
                    <a:p>
                      <a:pPr marL="0" marR="0">
                        <a:spcBef>
                          <a:spcPts val="0"/>
                        </a:spcBef>
                        <a:spcAft>
                          <a:spcPts val="0"/>
                        </a:spcAft>
                        <a:tabLst>
                          <a:tab pos="5425440" algn="l"/>
                        </a:tabLst>
                      </a:pPr>
                      <a:r>
                        <a:rPr lang="en-US" sz="1400" b="1" dirty="0">
                          <a:effectLst/>
                        </a:rPr>
                        <a:t>10,000 Mentors &amp; Competency-Based Learning*</a:t>
                      </a:r>
                      <a:endParaRPr lang="en-US" sz="1400" b="1" dirty="0">
                        <a:effectLst/>
                        <a:latin typeface="Verdana"/>
                        <a:ea typeface="MS Mincho"/>
                        <a:cs typeface="Times New Roman"/>
                      </a:endParaRPr>
                    </a:p>
                  </a:txBody>
                  <a:tcPr marL="67456" marR="67456" marT="0" marB="0" anchor="ctr">
                    <a:solidFill>
                      <a:srgbClr val="FA7E74"/>
                    </a:solidFill>
                  </a:tcPr>
                </a:tc>
                <a:tc hMerge="1">
                  <a:txBody>
                    <a:bodyPr/>
                    <a:lstStyle/>
                    <a:p>
                      <a:endParaRPr lang="en-US"/>
                    </a:p>
                  </a:txBody>
                  <a:tcPr/>
                </a:tc>
                <a:tc>
                  <a:txBody>
                    <a:bodyPr/>
                    <a:lstStyle/>
                    <a:p>
                      <a:pPr marL="0" marR="0">
                        <a:spcBef>
                          <a:spcPts val="0"/>
                        </a:spcBef>
                        <a:spcAft>
                          <a:spcPts val="0"/>
                        </a:spcAft>
                        <a:tabLst>
                          <a:tab pos="5425440" algn="l"/>
                        </a:tabLst>
                      </a:pPr>
                      <a:r>
                        <a:rPr lang="en-US" sz="1000" dirty="0">
                          <a:effectLst/>
                        </a:rPr>
                        <a:t> </a:t>
                      </a:r>
                      <a:endParaRPr lang="en-US" sz="1000" dirty="0">
                        <a:effectLst/>
                        <a:latin typeface="Verdana"/>
                        <a:ea typeface="MS Mincho"/>
                        <a:cs typeface="Times New Roman"/>
                      </a:endParaRPr>
                    </a:p>
                  </a:txBody>
                  <a:tcPr marL="67456" marR="67456" marT="0" marB="0" anchor="ctr"/>
                </a:tc>
                <a:tc>
                  <a:txBody>
                    <a:bodyPr/>
                    <a:lstStyle/>
                    <a:p>
                      <a:pPr marL="0" marR="0">
                        <a:spcBef>
                          <a:spcPts val="0"/>
                        </a:spcBef>
                        <a:spcAft>
                          <a:spcPts val="0"/>
                        </a:spcAft>
                        <a:tabLst>
                          <a:tab pos="5425440" algn="l"/>
                        </a:tabLst>
                      </a:pPr>
                      <a:r>
                        <a:rPr lang="en-US" sz="1000" dirty="0">
                          <a:effectLst/>
                        </a:rPr>
                        <a:t> </a:t>
                      </a:r>
                      <a:endParaRPr lang="en-US" sz="1000" dirty="0">
                        <a:effectLst/>
                        <a:latin typeface="Verdana"/>
                        <a:ea typeface="MS Mincho"/>
                        <a:cs typeface="Times New Roman"/>
                      </a:endParaRPr>
                    </a:p>
                  </a:txBody>
                  <a:tcPr marL="67456" marR="67456" marT="0" marB="0" anchor="ctr"/>
                </a:tc>
              </a:tr>
            </a:tbl>
          </a:graphicData>
        </a:graphic>
      </p:graphicFrame>
      <p:sp>
        <p:nvSpPr>
          <p:cNvPr id="4" name="Rectangle 3"/>
          <p:cNvSpPr/>
          <p:nvPr/>
        </p:nvSpPr>
        <p:spPr>
          <a:xfrm>
            <a:off x="138223" y="6550223"/>
            <a:ext cx="4720854" cy="307777"/>
          </a:xfrm>
          <a:prstGeom prst="rect">
            <a:avLst/>
          </a:prstGeom>
        </p:spPr>
        <p:txBody>
          <a:bodyPr wrap="square">
            <a:spAutoFit/>
          </a:bodyPr>
          <a:lstStyle/>
          <a:p>
            <a:r>
              <a:rPr lang="en-US" sz="1400" dirty="0"/>
              <a:t>*</a:t>
            </a:r>
            <a:r>
              <a:rPr lang="en-US" sz="1200" dirty="0"/>
              <a:t>Only operating Manchester, NH, as of January 2016</a:t>
            </a:r>
          </a:p>
        </p:txBody>
      </p:sp>
    </p:spTree>
    <p:extLst>
      <p:ext uri="{BB962C8B-B14F-4D97-AF65-F5344CB8AC3E}">
        <p14:creationId xmlns:p14="http://schemas.microsoft.com/office/powerpoint/2010/main" val="177851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54287"/>
            <a:ext cx="8229600" cy="990600"/>
          </a:xfrm>
        </p:spPr>
        <p:txBody>
          <a:bodyPr>
            <a:normAutofit/>
          </a:bodyPr>
          <a:lstStyle/>
          <a:p>
            <a:r>
              <a:rPr lang="en-US" sz="3200" b="1" dirty="0"/>
              <a:t>Indicators of 65x25 Progress:</a:t>
            </a:r>
            <a:endParaRPr lang="en-US" sz="3200" dirty="0"/>
          </a:p>
        </p:txBody>
      </p:sp>
      <p:sp>
        <p:nvSpPr>
          <p:cNvPr id="2" name="Content Placeholder 1"/>
          <p:cNvSpPr>
            <a:spLocks noGrp="1"/>
          </p:cNvSpPr>
          <p:nvPr>
            <p:ph idx="1"/>
          </p:nvPr>
        </p:nvSpPr>
        <p:spPr>
          <a:xfrm>
            <a:off x="457200" y="1244009"/>
            <a:ext cx="8229600" cy="5422605"/>
          </a:xfrm>
        </p:spPr>
        <p:txBody>
          <a:bodyPr>
            <a:normAutofit fontScale="92500"/>
          </a:bodyPr>
          <a:lstStyle/>
          <a:p>
            <a:pPr marL="0" indent="0">
              <a:buNone/>
            </a:pPr>
            <a:endParaRPr lang="en-US" dirty="0"/>
          </a:p>
          <a:p>
            <a:pPr lvl="0"/>
            <a:r>
              <a:rPr lang="en-US" sz="2200" dirty="0"/>
              <a:t>% of 25-64 years old population with a postsecondary </a:t>
            </a:r>
            <a:r>
              <a:rPr lang="en-US" sz="2200" dirty="0" smtClean="0"/>
              <a:t>credential</a:t>
            </a:r>
            <a:br>
              <a:rPr lang="en-US" sz="2200" dirty="0" smtClean="0"/>
            </a:br>
            <a:endParaRPr lang="en-US" sz="2200" dirty="0"/>
          </a:p>
          <a:p>
            <a:pPr lvl="0"/>
            <a:r>
              <a:rPr lang="en-US" sz="2200" dirty="0"/>
              <a:t>% of high school graduates enrolling in postsecondary education immediately after </a:t>
            </a:r>
            <a:r>
              <a:rPr lang="en-US" sz="2200" dirty="0" smtClean="0"/>
              <a:t>graduation</a:t>
            </a:r>
            <a:br>
              <a:rPr lang="en-US" sz="2200" dirty="0" smtClean="0"/>
            </a:br>
            <a:endParaRPr lang="en-US" sz="2200" dirty="0"/>
          </a:p>
          <a:p>
            <a:pPr lvl="0"/>
            <a:r>
              <a:rPr lang="en-US" sz="2200" dirty="0"/>
              <a:t>% of resident students remaining in-state for postsecondary </a:t>
            </a:r>
            <a:r>
              <a:rPr lang="en-US" sz="2200" dirty="0" smtClean="0"/>
              <a:t>education</a:t>
            </a:r>
            <a:br>
              <a:rPr lang="en-US" sz="2200" dirty="0" smtClean="0"/>
            </a:br>
            <a:endParaRPr lang="en-US" sz="2200" dirty="0"/>
          </a:p>
          <a:p>
            <a:pPr lvl="0"/>
            <a:r>
              <a:rPr lang="en-US" sz="2200" dirty="0"/>
              <a:t>Postsecondary completions per 100 full-time </a:t>
            </a:r>
            <a:r>
              <a:rPr lang="en-US" sz="2200" dirty="0" smtClean="0"/>
              <a:t>equivalents</a:t>
            </a:r>
            <a:br>
              <a:rPr lang="en-US" sz="2200" dirty="0" smtClean="0"/>
            </a:br>
            <a:endParaRPr lang="en-US" sz="2200" dirty="0"/>
          </a:p>
          <a:p>
            <a:pPr lvl="0"/>
            <a:r>
              <a:rPr lang="en-US" sz="2200" dirty="0"/>
              <a:t>Proportion of 25-49 year olds enrolled in postsecondary education (as percent of 25-49 year olds without a bachelor’s degree</a:t>
            </a:r>
            <a:r>
              <a:rPr lang="en-US" sz="2200" dirty="0" smtClean="0"/>
              <a:t>)</a:t>
            </a:r>
            <a:br>
              <a:rPr lang="en-US" sz="2200" dirty="0" smtClean="0"/>
            </a:br>
            <a:endParaRPr lang="en-US" sz="2200" dirty="0"/>
          </a:p>
          <a:p>
            <a:pPr lvl="0"/>
            <a:r>
              <a:rPr lang="en-US" sz="2200" dirty="0"/>
              <a:t>Supply (credentialed workers) : Demand (jobs requiring postsecondary education) ratio</a:t>
            </a:r>
          </a:p>
          <a:p>
            <a:endParaRPr lang="en-US" dirty="0"/>
          </a:p>
        </p:txBody>
      </p:sp>
    </p:spTree>
    <p:extLst>
      <p:ext uri="{BB962C8B-B14F-4D97-AF65-F5344CB8AC3E}">
        <p14:creationId xmlns:p14="http://schemas.microsoft.com/office/powerpoint/2010/main" val="2619523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48339"/>
            <a:ext cx="8413423" cy="990600"/>
          </a:xfrm>
        </p:spPr>
        <p:txBody>
          <a:bodyPr>
            <a:noAutofit/>
          </a:bodyPr>
          <a:lstStyle/>
          <a:p>
            <a:r>
              <a:rPr lang="en-US" sz="3200" b="1" dirty="0"/>
              <a:t>65x25 Work Group Subcommittees:</a:t>
            </a:r>
            <a:endParaRPr lang="en-US" altLang="en-US" sz="3200" b="1" dirty="0" smtClean="0"/>
          </a:p>
        </p:txBody>
      </p:sp>
      <p:sp>
        <p:nvSpPr>
          <p:cNvPr id="3" name="Rectangle 2"/>
          <p:cNvSpPr/>
          <p:nvPr/>
        </p:nvSpPr>
        <p:spPr>
          <a:xfrm>
            <a:off x="457201" y="1524000"/>
            <a:ext cx="8516678" cy="4708981"/>
          </a:xfrm>
          <a:prstGeom prst="rect">
            <a:avLst/>
          </a:prstGeom>
        </p:spPr>
        <p:txBody>
          <a:bodyPr wrap="square">
            <a:spAutoFit/>
          </a:bodyPr>
          <a:lstStyle/>
          <a:p>
            <a:r>
              <a:rPr lang="en-US" sz="2000" dirty="0"/>
              <a:t>The Work Group established a Higher Education Subcommittee in December, and is co-chaired by Kristyn Van </a:t>
            </a:r>
            <a:r>
              <a:rPr lang="en-US" sz="2000" dirty="0" err="1"/>
              <a:t>Ostern</a:t>
            </a:r>
            <a:r>
              <a:rPr lang="en-US" sz="2000" dirty="0"/>
              <a:t> (CCSNH) and Amy Schwartz (USNH).  This focus of this subcommittee is on identifying and making recommendations regarding efforts to promote credential attainment by postsecondary students and adults, including programs such as the STEM/Community Partnership for Attainment and Complete College America, plus the sector credential production targets cited below.</a:t>
            </a:r>
          </a:p>
          <a:p>
            <a:r>
              <a:rPr lang="en-US" sz="2000" dirty="0"/>
              <a:t> </a:t>
            </a:r>
          </a:p>
          <a:p>
            <a:r>
              <a:rPr lang="en-US" sz="2000" dirty="0"/>
              <a:t>A second subcommittee is being proposed that will focus on facilitating credential attainment for individuals prior to high school graduation, including providing clarity for how various experiences may translate into pathways for degree completion.  Affordability, integration with current programs, and alignment with business needs will be key considerations. Strategies that potentially overlap with the HE Subcommittee such as Early College/Dual Enrollment will be addressed collaboratively.</a:t>
            </a:r>
          </a:p>
        </p:txBody>
      </p:sp>
    </p:spTree>
    <p:extLst>
      <p:ext uri="{BB962C8B-B14F-4D97-AF65-F5344CB8AC3E}">
        <p14:creationId xmlns:p14="http://schemas.microsoft.com/office/powerpoint/2010/main" val="2131259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44860"/>
            <a:ext cx="8229600" cy="990600"/>
          </a:xfrm>
        </p:spPr>
        <p:txBody>
          <a:bodyPr>
            <a:normAutofit fontScale="90000"/>
          </a:bodyPr>
          <a:lstStyle/>
          <a:p>
            <a:r>
              <a:rPr lang="en-US" sz="3200" b="1" dirty="0"/>
              <a:t>Deliverables and Timeline for 65x25 Work Group:</a:t>
            </a:r>
            <a:endParaRPr lang="en-US" sz="3200" dirty="0"/>
          </a:p>
        </p:txBody>
      </p:sp>
      <p:sp>
        <p:nvSpPr>
          <p:cNvPr id="2" name="Content Placeholder 1"/>
          <p:cNvSpPr>
            <a:spLocks noGrp="1"/>
          </p:cNvSpPr>
          <p:nvPr>
            <p:ph idx="1"/>
          </p:nvPr>
        </p:nvSpPr>
        <p:spPr>
          <a:xfrm>
            <a:off x="457200" y="1600199"/>
            <a:ext cx="8229600" cy="4864395"/>
          </a:xfrm>
        </p:spPr>
        <p:txBody>
          <a:bodyPr>
            <a:normAutofit fontScale="92500" lnSpcReduction="10000"/>
          </a:bodyPr>
          <a:lstStyle/>
          <a:p>
            <a:pPr lvl="0"/>
            <a:r>
              <a:rPr lang="en-US" sz="2200" b="1" dirty="0">
                <a:solidFill>
                  <a:schemeClr val="tx2"/>
                </a:solidFill>
              </a:rPr>
              <a:t>High quality credential definition and reporting </a:t>
            </a:r>
            <a:r>
              <a:rPr lang="en-US" sz="2200" dirty="0"/>
              <a:t>– A working definition was approved in December. The group now will explore what sub-associate level credentials are being “counted” nationally in similar workforce efforts, and the capability to secure such data for NH from sources such as the American Community Survey. The expectation is a preliminary review will occur no later than April, and a comparable baseline of present attainment established by June</a:t>
            </a:r>
            <a:r>
              <a:rPr lang="en-US" sz="2200" dirty="0" smtClean="0"/>
              <a:t>.</a:t>
            </a:r>
            <a:br>
              <a:rPr lang="en-US" sz="2200" dirty="0" smtClean="0"/>
            </a:br>
            <a:endParaRPr lang="en-US" sz="2200" dirty="0"/>
          </a:p>
          <a:p>
            <a:pPr lvl="0"/>
            <a:r>
              <a:rPr lang="en-US" sz="2200" b="1" dirty="0">
                <a:solidFill>
                  <a:schemeClr val="tx2"/>
                </a:solidFill>
              </a:rPr>
              <a:t>Credential production targets by sector </a:t>
            </a:r>
            <a:r>
              <a:rPr lang="en-US" sz="2200" dirty="0"/>
              <a:t>– The Higher Education Subcommittee is leading the work to identify the credentials needed to be produced by each sector, giving attention to industry employment forecasts and the type of credential needed (for example, STEM degree).  This work will encompass creating a better understanding of the population changes and the role of migration and retention in achieving the 65x25 goal. The expectation is a preliminary report will be ready prior to April.</a:t>
            </a:r>
          </a:p>
          <a:p>
            <a:endParaRPr lang="en-US" dirty="0"/>
          </a:p>
        </p:txBody>
      </p:sp>
    </p:spTree>
    <p:extLst>
      <p:ext uri="{BB962C8B-B14F-4D97-AF65-F5344CB8AC3E}">
        <p14:creationId xmlns:p14="http://schemas.microsoft.com/office/powerpoint/2010/main" val="3991132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9851"/>
            <a:ext cx="8229600" cy="5807149"/>
          </a:xfrm>
        </p:spPr>
        <p:txBody>
          <a:bodyPr>
            <a:normAutofit/>
          </a:bodyPr>
          <a:lstStyle/>
          <a:p>
            <a:pPr lvl="0"/>
            <a:r>
              <a:rPr lang="en-US" sz="2000" b="1" dirty="0">
                <a:solidFill>
                  <a:schemeClr val="tx2"/>
                </a:solidFill>
              </a:rPr>
              <a:t>Identification of high impact strategies </a:t>
            </a:r>
            <a:r>
              <a:rPr lang="en-US" sz="2000" dirty="0"/>
              <a:t>– Both Subcommittees will confer with constituencies and review existing strategies utilized nationally to identify approaches likely to have success in NH, and bring those to the WG for vetting and refinement. The plan is to identify and assist in obtaining resources for supporting these strategies by June</a:t>
            </a:r>
            <a:r>
              <a:rPr lang="en-US" sz="2000" dirty="0" smtClean="0"/>
              <a:t>.</a:t>
            </a:r>
          </a:p>
          <a:p>
            <a:pPr lvl="0"/>
            <a:endParaRPr lang="en-US" sz="2000" dirty="0"/>
          </a:p>
          <a:p>
            <a:pPr lvl="0"/>
            <a:r>
              <a:rPr lang="en-US" sz="2000" b="1" dirty="0">
                <a:solidFill>
                  <a:schemeClr val="tx2"/>
                </a:solidFill>
              </a:rPr>
              <a:t>Workforce enhancement measures </a:t>
            </a:r>
            <a:r>
              <a:rPr lang="en-US" sz="2000" dirty="0"/>
              <a:t>– The WG confirmed the NH Center for Public Policy Studies will be the entity responsible for reporting on the above progress measures</a:t>
            </a:r>
            <a:r>
              <a:rPr lang="en-US" sz="2000"/>
              <a:t>.  </a:t>
            </a:r>
            <a:r>
              <a:rPr lang="en-US" sz="2000" smtClean="0"/>
              <a:t>Discussion </a:t>
            </a:r>
            <a:r>
              <a:rPr lang="en-US" sz="2000" dirty="0"/>
              <a:t>will be ongoing on how to incorporate this reporting with other statewide workforce enhancement projects, again with the Center serving as the source for any recommendations. Efforts will continue to document the economic impact of goal achievement, </a:t>
            </a:r>
            <a:r>
              <a:rPr lang="en-US" sz="2000" dirty="0" smtClean="0"/>
              <a:t/>
            </a:r>
            <a:br>
              <a:rPr lang="en-US" sz="2000" dirty="0" smtClean="0"/>
            </a:br>
            <a:r>
              <a:rPr lang="en-US" sz="2000" dirty="0" smtClean="0"/>
              <a:t>or </a:t>
            </a:r>
            <a:r>
              <a:rPr lang="en-US" sz="2000" dirty="0"/>
              <a:t>not.</a:t>
            </a:r>
          </a:p>
          <a:p>
            <a:endParaRPr lang="en-US" dirty="0"/>
          </a:p>
        </p:txBody>
      </p:sp>
    </p:spTree>
    <p:extLst>
      <p:ext uri="{BB962C8B-B14F-4D97-AF65-F5344CB8AC3E}">
        <p14:creationId xmlns:p14="http://schemas.microsoft.com/office/powerpoint/2010/main" val="3923988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6862</TotalTime>
  <Words>413</Words>
  <Application>Microsoft Office PowerPoint</Application>
  <PresentationFormat>On-screen Show (4:3)</PresentationFormat>
  <Paragraphs>65</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Clarity</vt:lpstr>
      <vt:lpstr>PowerPoint Presentation</vt:lpstr>
      <vt:lpstr>Initiatives to Support Goal </vt:lpstr>
      <vt:lpstr>Indicators of 65x25 Progress:</vt:lpstr>
      <vt:lpstr>65x25 Work Group Subcommittees:</vt:lpstr>
      <vt:lpstr>Deliverables and Timeline for 65x25 Work Group: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Metrics Working Group Meeting</dc:title>
  <dc:creator>Malia</dc:creator>
  <cp:lastModifiedBy>MacKay,  Dr. Edward</cp:lastModifiedBy>
  <cp:revision>130</cp:revision>
  <cp:lastPrinted>2016-01-15T20:13:16Z</cp:lastPrinted>
  <dcterms:created xsi:type="dcterms:W3CDTF">2015-05-17T19:31:58Z</dcterms:created>
  <dcterms:modified xsi:type="dcterms:W3CDTF">2016-01-15T20:47:24Z</dcterms:modified>
</cp:coreProperties>
</file>