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4" r:id="rId2"/>
    <p:sldId id="312" r:id="rId3"/>
    <p:sldId id="313" r:id="rId4"/>
    <p:sldId id="314" r:id="rId5"/>
    <p:sldId id="315" r:id="rId6"/>
    <p:sldId id="316" r:id="rId7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7AE"/>
    <a:srgbClr val="3B3838"/>
    <a:srgbClr val="5E524F"/>
    <a:srgbClr val="48626F"/>
    <a:srgbClr val="FBFBFB"/>
    <a:srgbClr val="01930B"/>
    <a:srgbClr val="7F7F7F"/>
    <a:srgbClr val="486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9" autoAdjust="0"/>
    <p:restoredTop sz="81804" autoAdjust="0"/>
  </p:normalViewPr>
  <p:slideViewPr>
    <p:cSldViewPr snapToGrid="0">
      <p:cViewPr varScale="1">
        <p:scale>
          <a:sx n="74" d="100"/>
          <a:sy n="74" d="100"/>
        </p:scale>
        <p:origin x="163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r">
              <a:defRPr sz="1200"/>
            </a:lvl1pPr>
          </a:lstStyle>
          <a:p>
            <a:fld id="{92EB982F-06E9-41B6-ADE4-4E0F12A943F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r">
              <a:defRPr sz="1200"/>
            </a:lvl1pPr>
          </a:lstStyle>
          <a:p>
            <a:fld id="{41F4B23C-6A94-462E-B788-12104922B0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31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r">
              <a:defRPr sz="1200"/>
            </a:lvl1pPr>
          </a:lstStyle>
          <a:p>
            <a:fld id="{D443EA35-7893-48A1-A9C5-496154875B4D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59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49" tIns="46525" rIns="93049" bIns="465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79"/>
            <a:ext cx="5661660" cy="3686711"/>
          </a:xfrm>
          <a:prstGeom prst="rect">
            <a:avLst/>
          </a:prstGeom>
        </p:spPr>
        <p:txBody>
          <a:bodyPr vert="horz" lIns="93049" tIns="46525" rIns="93049" bIns="465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r">
              <a:defRPr sz="1200"/>
            </a:lvl1pPr>
          </a:lstStyle>
          <a:p>
            <a:fld id="{77CECD01-6AA4-459E-B010-9542CE8A0C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5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</a:t>
            </a:r>
            <a:r>
              <a:rPr lang="en-US" baseline="0" dirty="0"/>
              <a:t> THE COALITION ADOPTED</a:t>
            </a:r>
            <a:endParaRPr lang="en-US" dirty="0"/>
          </a:p>
          <a:p>
            <a:endParaRPr lang="en-US" dirty="0"/>
          </a:p>
          <a:p>
            <a:r>
              <a:rPr lang="en-US" dirty="0"/>
              <a:t>BUSINESS</a:t>
            </a:r>
            <a:r>
              <a:rPr lang="en-US" baseline="0" dirty="0"/>
              <a:t> DRIVEN, HIGH DEMAND FIELDS</a:t>
            </a:r>
          </a:p>
          <a:p>
            <a:endParaRPr lang="en-US" dirty="0"/>
          </a:p>
          <a:p>
            <a:r>
              <a:rPr lang="en-US" dirty="0"/>
              <a:t>The work is happening.</a:t>
            </a:r>
          </a:p>
          <a:p>
            <a:r>
              <a:rPr lang="en-US" baseline="0" dirty="0"/>
              <a:t>TODAY TALK ABOUT HOW ACCELERATE FURTHER, COORDINATION NEEDED TO DO THAT</a:t>
            </a:r>
          </a:p>
          <a:p>
            <a:r>
              <a:rPr lang="en-US" baseline="0" dirty="0"/>
              <a:t>Feedback and input from partners, Recommendations from the Workforce Accelerator Steering Committee</a:t>
            </a:r>
          </a:p>
          <a:p>
            <a:r>
              <a:rPr lang="en-US" baseline="0" dirty="0"/>
              <a:t>Jim Roche, Ed McKay, Val Zanchuk, Joe Murray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3444E-6321-8343-8B63-13DD69DBF2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aseline="0"/>
            </a:lvl1pPr>
          </a:lstStyle>
          <a:p>
            <a:r>
              <a:rPr lang="en-US" dirty="0"/>
              <a:t>Insert full bleed image and “send to back”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07" y="4923788"/>
            <a:ext cx="2926086" cy="14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4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7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9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7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9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4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9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2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7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4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1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AF3B6-0576-4ADF-9656-9D1F9530856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C23F6-33DD-4D91-A8B8-0BFC165EFD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9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12700" y="2994644"/>
            <a:ext cx="9131300" cy="3863356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8850" t="15844" r="11390" b="25812"/>
          <a:stretch/>
        </p:blipFill>
        <p:spPr>
          <a:xfrm>
            <a:off x="-38985" y="3263900"/>
            <a:ext cx="5347585" cy="359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5927" t="1042" r="42106" b="5000"/>
          <a:stretch/>
        </p:blipFill>
        <p:spPr>
          <a:xfrm>
            <a:off x="5308600" y="0"/>
            <a:ext cx="3848100" cy="572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5565" r="12395" b="22017"/>
          <a:stretch/>
        </p:blipFill>
        <p:spPr>
          <a:xfrm>
            <a:off x="-38985" y="-1"/>
            <a:ext cx="5347585" cy="3429001"/>
          </a:xfrm>
          <a:prstGeom prst="rect">
            <a:avLst/>
          </a:prstGeom>
        </p:spPr>
      </p:pic>
      <p:sp>
        <p:nvSpPr>
          <p:cNvPr id="6" name="Title 9"/>
          <p:cNvSpPr txBox="1">
            <a:spLocks/>
          </p:cNvSpPr>
          <p:nvPr/>
        </p:nvSpPr>
        <p:spPr>
          <a:xfrm>
            <a:off x="128514" y="5651500"/>
            <a:ext cx="4191000" cy="938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D0904C"/>
                </a:solidFill>
                <a:latin typeface="Minion Pro"/>
                <a:ea typeface="+mj-ea"/>
                <a:cs typeface="Minion Pro"/>
              </a:defRPr>
            </a:lvl1pPr>
          </a:lstStyle>
          <a:p>
            <a:r>
              <a:rPr lang="en-US" sz="8000" cap="small" dirty="0">
                <a:solidFill>
                  <a:schemeClr val="bg1"/>
                </a:solidFill>
                <a:latin typeface="+mj-lt"/>
                <a:cs typeface="DINPro" panose="020B0504020101020102" pitchFamily="34" charset="0"/>
              </a:rPr>
              <a:t>65 x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800" y="5295900"/>
            <a:ext cx="4140200" cy="23368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65% of 25-64 year olds have a high-quality postsecondary credential by 2025</a:t>
            </a:r>
          </a:p>
          <a:p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6814" y="5651500"/>
            <a:ext cx="0" cy="10465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982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F330398C-517C-4440-8E85-A587ACE1DE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Strengthening NH’s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65x25 Structure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67398BCC-0193-B446-91A6-80C066A656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Malia Sieve, Director</a:t>
            </a:r>
          </a:p>
          <a:p>
            <a:r>
              <a:rPr lang="en-US" dirty="0">
                <a:solidFill>
                  <a:schemeClr val="bg1"/>
                </a:solidFill>
              </a:rPr>
              <a:t>HCM Strategists</a:t>
            </a:r>
          </a:p>
          <a:p>
            <a:r>
              <a:rPr lang="en-US" dirty="0">
                <a:solidFill>
                  <a:schemeClr val="bg1"/>
                </a:solidFill>
              </a:rPr>
              <a:t>April 5, 2018</a:t>
            </a:r>
          </a:p>
        </p:txBody>
      </p:sp>
    </p:spTree>
    <p:extLst>
      <p:ext uri="{BB962C8B-B14F-4D97-AF65-F5344CB8AC3E}">
        <p14:creationId xmlns:p14="http://schemas.microsoft.com/office/powerpoint/2010/main" val="110153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044F5-E55E-7145-B211-D606A82C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Partners and stakeholders expressed a need for...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57B989-6F87-BE44-ABAC-6F687E4FC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 clear plan </a:t>
            </a:r>
            <a:r>
              <a:rPr lang="en-US" dirty="0" smtClean="0">
                <a:solidFill>
                  <a:schemeClr val="bg1"/>
                </a:solidFill>
              </a:rPr>
              <a:t>on how </a:t>
            </a:r>
            <a:r>
              <a:rPr lang="en-US" dirty="0">
                <a:solidFill>
                  <a:schemeClr val="bg1"/>
                </a:solidFill>
              </a:rPr>
              <a:t>to reach 65%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Stronger </a:t>
            </a:r>
            <a:r>
              <a:rPr lang="en-US" b="1" dirty="0">
                <a:solidFill>
                  <a:schemeClr val="bg1"/>
                </a:solidFill>
              </a:rPr>
              <a:t>coordination </a:t>
            </a:r>
            <a:r>
              <a:rPr lang="en-US" dirty="0" smtClean="0">
                <a:solidFill>
                  <a:schemeClr val="bg1"/>
                </a:solidFill>
              </a:rPr>
              <a:t>from </a:t>
            </a:r>
            <a:r>
              <a:rPr lang="en-US" dirty="0">
                <a:solidFill>
                  <a:schemeClr val="bg1"/>
                </a:solidFill>
              </a:rPr>
              <a:t>early childhood through </a:t>
            </a:r>
            <a:r>
              <a:rPr lang="en-US" dirty="0" smtClean="0">
                <a:solidFill>
                  <a:schemeClr val="bg1"/>
                </a:solidFill>
              </a:rPr>
              <a:t>workforce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Greater clarity </a:t>
            </a:r>
            <a:r>
              <a:rPr lang="en-US" dirty="0">
                <a:solidFill>
                  <a:schemeClr val="bg1"/>
                </a:solidFill>
              </a:rPr>
              <a:t>regarding who </a:t>
            </a:r>
            <a:r>
              <a:rPr lang="en-US" dirty="0" smtClean="0">
                <a:solidFill>
                  <a:schemeClr val="bg1"/>
                </a:solidFill>
              </a:rPr>
              <a:t>is doing </a:t>
            </a:r>
            <a:r>
              <a:rPr lang="en-US" dirty="0">
                <a:solidFill>
                  <a:schemeClr val="bg1"/>
                </a:solidFill>
              </a:rPr>
              <a:t>what </a:t>
            </a:r>
            <a:r>
              <a:rPr lang="en-US" dirty="0" smtClean="0">
                <a:solidFill>
                  <a:schemeClr val="bg1"/>
                </a:solidFill>
              </a:rPr>
              <a:t>toward </a:t>
            </a:r>
            <a:r>
              <a:rPr lang="en-US" dirty="0">
                <a:solidFill>
                  <a:schemeClr val="bg1"/>
                </a:solidFill>
              </a:rPr>
              <a:t>goal</a:t>
            </a:r>
          </a:p>
          <a:p>
            <a:r>
              <a:rPr lang="en-US" b="1" dirty="0">
                <a:solidFill>
                  <a:schemeClr val="bg1"/>
                </a:solidFill>
              </a:rPr>
              <a:t>More communication </a:t>
            </a:r>
            <a:r>
              <a:rPr lang="en-US" dirty="0">
                <a:solidFill>
                  <a:schemeClr val="bg1"/>
                </a:solidFill>
              </a:rPr>
              <a:t>about efforts and how to get involved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Clear metrics </a:t>
            </a:r>
            <a:r>
              <a:rPr lang="en-US" dirty="0">
                <a:solidFill>
                  <a:schemeClr val="bg1"/>
                </a:solidFill>
              </a:rPr>
              <a:t>to monitor progress and </a:t>
            </a:r>
            <a:r>
              <a:rPr lang="en-US" dirty="0" smtClean="0">
                <a:solidFill>
                  <a:schemeClr val="bg1"/>
                </a:solidFill>
              </a:rPr>
              <a:t>hold all accountable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3BED1F-736E-B142-ACDE-F1F2D7E4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96" y="4161610"/>
            <a:ext cx="3363316" cy="23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750A4-CD46-CE4E-BC33-4BD636F7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Recommendations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Strengthen Effort &amp; Build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EDFBC4-EE7D-4C45-BA13-A39505CBA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Identify a formalized structure to provide a backbone for the initiative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Entity </a:t>
            </a:r>
            <a:r>
              <a:rPr lang="en-US" dirty="0" smtClean="0">
                <a:solidFill>
                  <a:schemeClr val="bg1"/>
                </a:solidFill>
              </a:rPr>
              <a:t>is trusted </a:t>
            </a:r>
            <a:r>
              <a:rPr lang="en-US" dirty="0">
                <a:solidFill>
                  <a:schemeClr val="bg1"/>
                </a:solidFill>
              </a:rPr>
              <a:t>across sectors and leadership levels – state and local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Holds the result – for students and families – at the forefront of the work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Holds balance between </a:t>
            </a:r>
            <a:r>
              <a:rPr lang="en-US" i="1" dirty="0">
                <a:solidFill>
                  <a:schemeClr val="bg1"/>
                </a:solidFill>
              </a:rPr>
              <a:t>process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i="1" dirty="0">
                <a:solidFill>
                  <a:schemeClr val="bg1"/>
                </a:solidFill>
              </a:rPr>
              <a:t>action</a:t>
            </a:r>
            <a:r>
              <a:rPr lang="en-US" dirty="0">
                <a:solidFill>
                  <a:schemeClr val="bg1"/>
                </a:solidFill>
              </a:rPr>
              <a:t> – both are equally important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Capacity to manage multiple workgroups, vendors/contracts, fiscal responsibilities</a:t>
            </a:r>
          </a:p>
          <a:p>
            <a:pPr marL="3429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Support dedicated staff to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Support the workgroups and </a:t>
            </a:r>
            <a:r>
              <a:rPr lang="en-US" dirty="0" smtClean="0">
                <a:solidFill>
                  <a:schemeClr val="bg1"/>
                </a:solidFill>
              </a:rPr>
              <a:t>coordinate </a:t>
            </a:r>
            <a:r>
              <a:rPr lang="en-US" dirty="0">
                <a:solidFill>
                  <a:schemeClr val="bg1"/>
                </a:solidFill>
              </a:rPr>
              <a:t>among them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Oversee the development of a formal strategic </a:t>
            </a:r>
            <a:r>
              <a:rPr lang="en-US" dirty="0" smtClean="0">
                <a:solidFill>
                  <a:schemeClr val="bg1"/>
                </a:solidFill>
              </a:rPr>
              <a:t>plan </a:t>
            </a:r>
            <a:r>
              <a:rPr lang="en-US" dirty="0">
                <a:solidFill>
                  <a:schemeClr val="bg1"/>
                </a:solidFill>
              </a:rPr>
              <a:t>with programmatic, policy and financial alignment strategies identified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8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5D95D7-3274-D443-998E-383FF7C8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Recommendations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9373B3-4DD6-FE4E-A2E3-522B3F48E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 and publicly report </a:t>
            </a:r>
            <a:r>
              <a:rPr lang="en-US" dirty="0" smtClean="0">
                <a:solidFill>
                  <a:schemeClr val="bg1"/>
                </a:solidFill>
              </a:rPr>
              <a:t>state </a:t>
            </a:r>
            <a:r>
              <a:rPr lang="en-US" dirty="0">
                <a:solidFill>
                  <a:schemeClr val="bg1"/>
                </a:solidFill>
              </a:rPr>
              <a:t>level metrics </a:t>
            </a:r>
            <a:r>
              <a:rPr lang="en-US" dirty="0" smtClean="0">
                <a:solidFill>
                  <a:schemeClr val="bg1"/>
                </a:solidFill>
              </a:rPr>
              <a:t>to drive action </a:t>
            </a:r>
            <a:r>
              <a:rPr lang="en-US" dirty="0">
                <a:solidFill>
                  <a:schemeClr val="bg1"/>
                </a:solidFill>
              </a:rPr>
              <a:t>(managed by or in </a:t>
            </a:r>
            <a:r>
              <a:rPr lang="en-US" dirty="0" smtClean="0">
                <a:solidFill>
                  <a:schemeClr val="bg1"/>
                </a:solidFill>
              </a:rPr>
              <a:t>partnership </a:t>
            </a:r>
            <a:r>
              <a:rPr lang="en-US" dirty="0">
                <a:solidFill>
                  <a:schemeClr val="bg1"/>
                </a:solidFill>
              </a:rPr>
              <a:t>with backbone org)</a:t>
            </a:r>
          </a:p>
          <a:p>
            <a:r>
              <a:rPr lang="en-US" dirty="0">
                <a:solidFill>
                  <a:schemeClr val="bg1"/>
                </a:solidFill>
              </a:rPr>
              <a:t>Develop and implement regular process for reviewing progress and assessing/revising strategies</a:t>
            </a:r>
          </a:p>
          <a:p>
            <a:r>
              <a:rPr lang="en-US" dirty="0">
                <a:solidFill>
                  <a:schemeClr val="bg1"/>
                </a:solidFill>
              </a:rPr>
              <a:t>Develop a communications plan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Keep partners informed about the work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Inform potential partners and general public about the work and opportunities</a:t>
            </a:r>
          </a:p>
          <a:p>
            <a:r>
              <a:rPr lang="en-US" dirty="0">
                <a:solidFill>
                  <a:schemeClr val="bg1"/>
                </a:solidFill>
              </a:rPr>
              <a:t>Capitalize on fundraising capacities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Garner funds to support the infrastructure (careful to not compete for funds that should go to efforts directly benefiting students)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Identify and leverage funds/resources available through other entities</a:t>
            </a:r>
          </a:p>
        </p:txBody>
      </p:sp>
    </p:spTree>
    <p:extLst>
      <p:ext uri="{BB962C8B-B14F-4D97-AF65-F5344CB8AC3E}">
        <p14:creationId xmlns:p14="http://schemas.microsoft.com/office/powerpoint/2010/main" val="267065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9C1D25-5D62-6341-B7F3-B2F05958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Advice: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Keep the Goal as your North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3D8F98-9468-E749-B0E7-F4E1738B8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Be committed to 65% by 2025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It is tempting to justify everything education-related as making progress toward the goal,</a:t>
            </a:r>
          </a:p>
          <a:p>
            <a:r>
              <a:rPr lang="en-US" dirty="0">
                <a:solidFill>
                  <a:schemeClr val="bg1"/>
                </a:solidFill>
              </a:rPr>
              <a:t>But working on </a:t>
            </a:r>
            <a:r>
              <a:rPr lang="en-US" i="1" dirty="0">
                <a:solidFill>
                  <a:schemeClr val="bg1"/>
                </a:solidFill>
              </a:rPr>
              <a:t>everything</a:t>
            </a:r>
            <a:r>
              <a:rPr lang="en-US" dirty="0">
                <a:solidFill>
                  <a:schemeClr val="bg1"/>
                </a:solidFill>
              </a:rPr>
              <a:t> means a focus on </a:t>
            </a:r>
            <a:r>
              <a:rPr lang="en-US" u="sng" dirty="0">
                <a:solidFill>
                  <a:schemeClr val="bg1"/>
                </a:solidFill>
              </a:rPr>
              <a:t>nothing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xmlns="" id="{7E6AC6BF-E414-F348-A2E6-FF9DA67D2D2B}"/>
              </a:ext>
            </a:extLst>
          </p:cNvPr>
          <p:cNvSpPr/>
          <p:nvPr/>
        </p:nvSpPr>
        <p:spPr>
          <a:xfrm rot="978443">
            <a:off x="6622026" y="365535"/>
            <a:ext cx="1533832" cy="14600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23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DINPro"/>
        <a:ea typeface=""/>
        <a:cs typeface=""/>
      </a:majorFont>
      <a:minorFont>
        <a:latin typeface="DIN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343</Words>
  <Application>Microsoft Office PowerPoint</Application>
  <PresentationFormat>On-screen Show (4:3)</PresentationFormat>
  <Paragraphs>46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DINPro</vt:lpstr>
      <vt:lpstr>Office Theme</vt:lpstr>
      <vt:lpstr>PowerPoint Presentation</vt:lpstr>
      <vt:lpstr>Strengthening NH’s  65x25 Structure</vt:lpstr>
      <vt:lpstr>Partners and stakeholders expressed a need for...</vt:lpstr>
      <vt:lpstr>Recommendations to  Strengthen Effort &amp; Build Sustainability</vt:lpstr>
      <vt:lpstr>Recommendations (cont.)</vt:lpstr>
      <vt:lpstr>Advice: Keep the Goal as your North Star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Oliveri</dc:creator>
  <cp:lastModifiedBy>Katie Merrow</cp:lastModifiedBy>
  <cp:revision>116</cp:revision>
  <cp:lastPrinted>2018-04-04T12:52:21Z</cp:lastPrinted>
  <dcterms:created xsi:type="dcterms:W3CDTF">2016-02-18T15:10:40Z</dcterms:created>
  <dcterms:modified xsi:type="dcterms:W3CDTF">2018-04-04T16:16:48Z</dcterms:modified>
</cp:coreProperties>
</file>