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4" r:id="rId2"/>
    <p:sldId id="306" r:id="rId3"/>
    <p:sldId id="305" r:id="rId4"/>
    <p:sldId id="307" r:id="rId5"/>
    <p:sldId id="317" r:id="rId6"/>
    <p:sldId id="319" r:id="rId7"/>
    <p:sldId id="318" r:id="rId8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7AE"/>
    <a:srgbClr val="3B3838"/>
    <a:srgbClr val="5E524F"/>
    <a:srgbClr val="48626F"/>
    <a:srgbClr val="FBFBFB"/>
    <a:srgbClr val="01930B"/>
    <a:srgbClr val="7F7F7F"/>
    <a:srgbClr val="486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9" autoAdjust="0"/>
    <p:restoredTop sz="81804" autoAdjust="0"/>
  </p:normalViewPr>
  <p:slideViewPr>
    <p:cSldViewPr snapToGrid="0">
      <p:cViewPr varScale="1">
        <p:scale>
          <a:sx n="95" d="100"/>
          <a:sy n="95" d="100"/>
        </p:scale>
        <p:origin x="180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r">
              <a:defRPr sz="1200"/>
            </a:lvl1pPr>
          </a:lstStyle>
          <a:p>
            <a:fld id="{92EB982F-06E9-41B6-ADE4-4E0F12A943F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r">
              <a:defRPr sz="1200"/>
            </a:lvl1pPr>
          </a:lstStyle>
          <a:p>
            <a:fld id="{41F4B23C-6A94-462E-B788-12104922B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1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79"/>
          </a:xfrm>
          <a:prstGeom prst="rect">
            <a:avLst/>
          </a:prstGeom>
        </p:spPr>
        <p:txBody>
          <a:bodyPr vert="horz" lIns="93049" tIns="46525" rIns="93049" bIns="46525" rtlCol="0"/>
          <a:lstStyle>
            <a:lvl1pPr algn="r">
              <a:defRPr sz="1200"/>
            </a:lvl1pPr>
          </a:lstStyle>
          <a:p>
            <a:fld id="{D443EA35-7893-48A1-A9C5-496154875B4D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49" tIns="46525" rIns="93049" bIns="465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79"/>
            <a:ext cx="5661660" cy="3686711"/>
          </a:xfrm>
          <a:prstGeom prst="rect">
            <a:avLst/>
          </a:prstGeom>
        </p:spPr>
        <p:txBody>
          <a:bodyPr vert="horz" lIns="93049" tIns="46525" rIns="93049" bIns="465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8"/>
          </a:xfrm>
          <a:prstGeom prst="rect">
            <a:avLst/>
          </a:prstGeom>
        </p:spPr>
        <p:txBody>
          <a:bodyPr vert="horz" lIns="93049" tIns="46525" rIns="93049" bIns="46525" rtlCol="0" anchor="b"/>
          <a:lstStyle>
            <a:lvl1pPr algn="r">
              <a:defRPr sz="1200"/>
            </a:lvl1pPr>
          </a:lstStyle>
          <a:p>
            <a:fld id="{77CECD01-6AA4-459E-B010-9542CE8A0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5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</a:t>
            </a:r>
            <a:r>
              <a:rPr lang="en-US" baseline="0" dirty="0"/>
              <a:t> THE COALITION ADOPTED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BUSINESS</a:t>
            </a:r>
            <a:r>
              <a:rPr lang="en-US" baseline="0" dirty="0"/>
              <a:t> DRIVEN, HIGH DEMAND FIELDS</a:t>
            </a:r>
          </a:p>
          <a:p>
            <a:endParaRPr lang="en-US" dirty="0"/>
          </a:p>
          <a:p>
            <a:r>
              <a:rPr lang="en-US" dirty="0"/>
              <a:t>The work is happening.</a:t>
            </a:r>
          </a:p>
          <a:p>
            <a:r>
              <a:rPr lang="en-US" baseline="0" dirty="0"/>
              <a:t>TODAY TALK ABOUT HOW ACCELERATE FURTHER, COORDINATION NEEDED TO DO THAT</a:t>
            </a:r>
          </a:p>
          <a:p>
            <a:r>
              <a:rPr lang="en-US" baseline="0" dirty="0"/>
              <a:t>Feedback and input from partners, Recommendations from the Workforce Accelerator Steering Committee</a:t>
            </a:r>
          </a:p>
          <a:p>
            <a:r>
              <a:rPr lang="en-US" baseline="0" dirty="0"/>
              <a:t>Jim Roche, Ed McKay, Val Zanchuk, Joe Murray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3444E-6321-8343-8B63-13DD69DBF2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ECD01-6AA4-459E-B010-9542CE8A0C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5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2025</a:t>
            </a:r>
            <a:r>
              <a:rPr lang="en-US" baseline="0" dirty="0" smtClean="0"/>
              <a:t> Fund advisors include Barbara Couch, Steve Dupree, Governor Lynch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ECD01-6AA4-459E-B010-9542CE8A0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r>
              <a:rPr lang="en-US" baseline="0" dirty="0" smtClean="0"/>
              <a:t> from Malia’s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ECD01-6AA4-459E-B010-9542CE8A0C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6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Foundation</a:t>
            </a:r>
            <a:r>
              <a:rPr lang="en-US" baseline="0" dirty="0" smtClean="0"/>
              <a:t> staff </a:t>
            </a:r>
            <a:endParaRPr lang="en-US" dirty="0" smtClean="0"/>
          </a:p>
          <a:p>
            <a:r>
              <a:rPr lang="en-US" dirty="0" smtClean="0"/>
              <a:t>Mention</a:t>
            </a:r>
            <a:r>
              <a:rPr lang="en-US" baseline="0" dirty="0" smtClean="0"/>
              <a:t> NHCBE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CECD01-6AA4-459E-B010-9542CE8A0C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2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aseline="0"/>
            </a:lvl1pPr>
          </a:lstStyle>
          <a:p>
            <a:r>
              <a:rPr lang="en-US" dirty="0"/>
              <a:t>Insert full bleed image and “send to back”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607" y="4923788"/>
            <a:ext cx="2926086" cy="14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4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7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9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9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7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1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AF3B6-0576-4ADF-9656-9D1F95308566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C23F6-33DD-4D91-A8B8-0BFC165EF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7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12700" y="2994644"/>
            <a:ext cx="9131300" cy="3863356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8850" t="15844" r="11390" b="25812"/>
          <a:stretch/>
        </p:blipFill>
        <p:spPr>
          <a:xfrm>
            <a:off x="-38985" y="3263900"/>
            <a:ext cx="5347585" cy="359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5927" t="1042" r="42106" b="5000"/>
          <a:stretch/>
        </p:blipFill>
        <p:spPr>
          <a:xfrm>
            <a:off x="5308600" y="0"/>
            <a:ext cx="3848100" cy="572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5565" r="12395" b="22017"/>
          <a:stretch/>
        </p:blipFill>
        <p:spPr>
          <a:xfrm>
            <a:off x="-38985" y="-1"/>
            <a:ext cx="5347585" cy="3429001"/>
          </a:xfrm>
          <a:prstGeom prst="rect">
            <a:avLst/>
          </a:prstGeom>
        </p:spPr>
      </p:pic>
      <p:sp>
        <p:nvSpPr>
          <p:cNvPr id="6" name="Title 9"/>
          <p:cNvSpPr txBox="1">
            <a:spLocks/>
          </p:cNvSpPr>
          <p:nvPr/>
        </p:nvSpPr>
        <p:spPr>
          <a:xfrm>
            <a:off x="128514" y="5651500"/>
            <a:ext cx="4191000" cy="938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rgbClr val="D0904C"/>
                </a:solidFill>
                <a:latin typeface="Minion Pro"/>
                <a:ea typeface="+mj-ea"/>
                <a:cs typeface="Minion Pro"/>
              </a:defRPr>
            </a:lvl1pPr>
          </a:lstStyle>
          <a:p>
            <a:r>
              <a:rPr lang="en-US" sz="8000" cap="small" dirty="0">
                <a:solidFill>
                  <a:schemeClr val="bg1"/>
                </a:solidFill>
                <a:latin typeface="+mj-lt"/>
                <a:cs typeface="DINPro" panose="020B0504020101020102" pitchFamily="34" charset="0"/>
              </a:rPr>
              <a:t>65 x 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800" y="5295900"/>
            <a:ext cx="4140200" cy="23368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65% of 25-64 year olds have a high-quality postsecondary credential by 2025</a:t>
            </a:r>
          </a:p>
          <a:p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06814" y="5651500"/>
            <a:ext cx="0" cy="1046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82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600" y="255183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2144" y="189280"/>
            <a:ext cx="920614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 algn="ctr"/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Making Progress on 65x25</a:t>
            </a:r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? </a:t>
            </a:r>
            <a:endParaRPr lang="en-US" sz="40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 algn="ctr"/>
            <a:endParaRPr lang="en-US" sz="40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Visibility and support </a:t>
            </a:r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Activity among stakeholders</a:t>
            </a:r>
          </a:p>
          <a:p>
            <a:pPr marL="1485900" lvl="2" indent="-571500">
              <a:buFont typeface="Wingdings" panose="05000000000000000000" pitchFamily="2" charset="2"/>
              <a:buChar char="ü"/>
            </a:pPr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Need to maintain momentum </a:t>
            </a:r>
          </a:p>
          <a:p>
            <a:pPr marL="1485900" lvl="2" indent="-571500">
              <a:buFont typeface="Wingdings" panose="05000000000000000000" pitchFamily="2" charset="2"/>
              <a:buChar char="ü"/>
            </a:pPr>
            <a:endParaRPr lang="en-US" sz="40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Wingdings" panose="05000000000000000000" pitchFamily="2" charset="2"/>
              <a:buChar char="ü"/>
            </a:pPr>
            <a:endParaRPr lang="en-US" sz="40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Wingdings" panose="05000000000000000000" pitchFamily="2" charset="2"/>
              <a:buChar char="ü"/>
            </a:pPr>
            <a:endParaRPr lang="en-US" sz="2800" dirty="0">
              <a:solidFill>
                <a:schemeClr val="bg1"/>
              </a:solidFill>
              <a:cs typeface="DIN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43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51180"/>
            <a:ext cx="933930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               </a:t>
            </a:r>
            <a:endParaRPr lang="en-US" sz="40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/>
            <a:r>
              <a:rPr lang="en-US" sz="4000" dirty="0" smtClean="0">
                <a:solidFill>
                  <a:schemeClr val="bg1"/>
                </a:solidFill>
                <a:cs typeface="DINPro" panose="020B0504020101020102" pitchFamily="34" charset="0"/>
              </a:rPr>
              <a:t>New Developments</a:t>
            </a:r>
          </a:p>
          <a:p>
            <a:pPr lvl="2"/>
            <a:endParaRPr lang="en-US" sz="40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DINPro" panose="020B0504020101020102" pitchFamily="34" charset="0"/>
              </a:rPr>
              <a:t>Workforce Accelerator work in </a:t>
            </a:r>
            <a:r>
              <a:rPr lang="en-US" sz="3200" dirty="0" smtClean="0">
                <a:solidFill>
                  <a:schemeClr val="bg1"/>
                </a:solidFill>
                <a:cs typeface="DINPro" panose="020B0504020101020102" pitchFamily="34" charset="0"/>
              </a:rPr>
              <a:t>schools</a:t>
            </a:r>
            <a:endParaRPr lang="en-US" sz="32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cs typeface="DINPro" panose="020B0504020101020102" pitchFamily="34" charset="0"/>
              </a:rPr>
              <a:t>NHCF </a:t>
            </a:r>
            <a:r>
              <a:rPr lang="en-US" sz="3200" dirty="0" smtClean="0">
                <a:solidFill>
                  <a:schemeClr val="bg1"/>
                </a:solidFill>
                <a:cs typeface="DINPro" panose="020B0504020101020102" pitchFamily="34" charset="0"/>
              </a:rPr>
              <a:t>2025 Fund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cs typeface="DINPro" panose="020B0504020101020102" pitchFamily="34" charset="0"/>
              </a:rPr>
              <a:t>Hiring Director of Career and Education Initiatives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/>
            <a:endParaRPr lang="en-US" sz="32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/>
            <a:endParaRPr lang="en-US" sz="32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2400300" lvl="4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cs typeface="DIN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6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600" y="255183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1180"/>
            <a:ext cx="92061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/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Needs: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Coordination and accountability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DINPro" panose="020B0504020101020102" pitchFamily="34" charset="0"/>
              </a:rPr>
              <a:t>Communications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DINPro" panose="020B0504020101020102" pitchFamily="34" charset="0"/>
              </a:rPr>
              <a:t>Data tracking </a:t>
            </a:r>
          </a:p>
          <a:p>
            <a:pPr marL="2857500" lvl="5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cs typeface="DINPro" panose="020B0504020101020102" pitchFamily="34" charset="0"/>
              </a:rPr>
              <a:t>Leadership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Policy goals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Supports for business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cs typeface="DINPro" panose="020B0504020101020102" pitchFamily="34" charset="0"/>
              </a:rPr>
              <a:t>Resources</a:t>
            </a:r>
            <a:endParaRPr lang="en-US" sz="2800" dirty="0">
              <a:solidFill>
                <a:schemeClr val="bg1"/>
              </a:solidFill>
              <a:cs typeface="DINPro" panose="020B0504020101020102" pitchFamily="34" charset="0"/>
            </a:endParaRPr>
          </a:p>
          <a:p>
            <a:pPr lvl="2"/>
            <a:endParaRPr lang="en-US" sz="2800" dirty="0">
              <a:solidFill>
                <a:schemeClr val="bg1"/>
              </a:solidFill>
              <a:cs typeface="DINPro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5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261866"/>
              </p:ext>
            </p:extLst>
          </p:nvPr>
        </p:nvGraphicFramePr>
        <p:xfrm>
          <a:off x="961295" y="2297723"/>
          <a:ext cx="7174520" cy="3036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630"/>
                <a:gridCol w="1793630"/>
                <a:gridCol w="1793630"/>
                <a:gridCol w="1793630"/>
              </a:tblGrid>
              <a:tr h="39419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K-12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Traditional-age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College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Adult Learners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New Workers/In-migrants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895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College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Career Readiness Alliance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Workforce Accelerator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University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Community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College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NHCUC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Community College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Workforce Accelerator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Work Play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868">
                <a:tc gridSpan="4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Shared Functions:</a:t>
                      </a:r>
                    </a:p>
                    <a:p>
                      <a:pPr marL="3028950" lvl="8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Communications</a:t>
                      </a:r>
                    </a:p>
                    <a:p>
                      <a:pPr marL="3028950" lvl="8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Policy Agenda</a:t>
                      </a:r>
                    </a:p>
                    <a:p>
                      <a:pPr marL="3028950" lvl="8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Shared Metrics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33446" y="762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77222" y="555701"/>
            <a:ext cx="24924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Strategic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Co-leads for each 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Workforce Accelerator Steering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65x25 Fund Advisors</a:t>
            </a:r>
          </a:p>
        </p:txBody>
      </p:sp>
      <p:sp>
        <p:nvSpPr>
          <p:cNvPr id="7" name="Oval 6"/>
          <p:cNvSpPr/>
          <p:nvPr/>
        </p:nvSpPr>
        <p:spPr>
          <a:xfrm>
            <a:off x="697966" y="535910"/>
            <a:ext cx="1887417" cy="949569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Chancellors and Commissioners Advisory Group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54923" y="1010694"/>
            <a:ext cx="552759" cy="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4723429" y="1479031"/>
            <a:ext cx="0" cy="64812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3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Workforce Accelerator District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Berlin</a:t>
            </a:r>
          </a:p>
          <a:p>
            <a:pPr lvl="0"/>
            <a:r>
              <a:rPr lang="en-US" dirty="0"/>
              <a:t>Belmont</a:t>
            </a:r>
          </a:p>
          <a:p>
            <a:pPr lvl="0"/>
            <a:r>
              <a:rPr lang="en-US" dirty="0"/>
              <a:t>Conway</a:t>
            </a:r>
          </a:p>
          <a:p>
            <a:pPr lvl="0"/>
            <a:r>
              <a:rPr lang="en-US" dirty="0"/>
              <a:t>Fall Mountain</a:t>
            </a:r>
          </a:p>
          <a:p>
            <a:pPr lvl="0"/>
            <a:r>
              <a:rPr lang="en-US" dirty="0"/>
              <a:t>Lebanon</a:t>
            </a:r>
          </a:p>
          <a:p>
            <a:pPr lvl="0"/>
            <a:r>
              <a:rPr lang="en-US" dirty="0"/>
              <a:t>Merrimack</a:t>
            </a:r>
          </a:p>
          <a:p>
            <a:pPr lvl="0"/>
            <a:r>
              <a:rPr lang="en-US" dirty="0"/>
              <a:t>Merrimack Valley</a:t>
            </a:r>
          </a:p>
          <a:p>
            <a:pPr lvl="0"/>
            <a:r>
              <a:rPr lang="en-US" dirty="0"/>
              <a:t>Newport</a:t>
            </a:r>
          </a:p>
          <a:p>
            <a:pPr lvl="0"/>
            <a:r>
              <a:rPr lang="en-US" dirty="0"/>
              <a:t>Portsmouth</a:t>
            </a:r>
          </a:p>
          <a:p>
            <a:pPr lvl="0"/>
            <a:r>
              <a:rPr lang="en-US" dirty="0" smtClean="0"/>
              <a:t>Rochester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15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61295" y="2133600"/>
          <a:ext cx="7174520" cy="3950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3630"/>
                <a:gridCol w="1793630"/>
                <a:gridCol w="1793630"/>
                <a:gridCol w="1793630"/>
              </a:tblGrid>
              <a:tr h="39419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K-12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Traditional-age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College Students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Adult Learners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New Workers/In-migrants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895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College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and Career Readiness Alliance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Workforce Accelerator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University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Community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College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</a:rPr>
                        <a:t>SystemNHCUC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Community College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Workforce Accelerator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Work Play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86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CCR Metrics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College Completion Rates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STEM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degrees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Certificates Awarded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Vacancy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rates in high demand fields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In-migration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Retention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of young people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3868">
                <a:tc gridSpan="4"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Communications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Policy Agenda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Shared Metrics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33446" y="762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77222" y="555701"/>
            <a:ext cx="249241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Strategic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Co-leads for each population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Workforce Accelerator Steering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65x25 Fund Advisors</a:t>
            </a:r>
          </a:p>
        </p:txBody>
      </p:sp>
      <p:sp>
        <p:nvSpPr>
          <p:cNvPr id="7" name="Oval 6"/>
          <p:cNvSpPr/>
          <p:nvPr/>
        </p:nvSpPr>
        <p:spPr>
          <a:xfrm>
            <a:off x="697966" y="535910"/>
            <a:ext cx="1887417" cy="949569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Chancellors and Commissioners Advisory Group</a:t>
            </a:r>
            <a:endParaRPr 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54923" y="1010694"/>
            <a:ext cx="552759" cy="0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>
            <a:off x="4723429" y="1479031"/>
            <a:ext cx="0" cy="648121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627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DINPro"/>
        <a:ea typeface=""/>
        <a:cs typeface=""/>
      </a:majorFont>
      <a:minorFont>
        <a:latin typeface="DIN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286</Words>
  <Application>Microsoft Office PowerPoint</Application>
  <PresentationFormat>On-screen Show (4:3)</PresentationFormat>
  <Paragraphs>107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DINPro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Workforce Accelerator District Work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Oliveri</dc:creator>
  <cp:lastModifiedBy>Yulya Spantchak</cp:lastModifiedBy>
  <cp:revision>128</cp:revision>
  <cp:lastPrinted>2018-04-04T12:52:21Z</cp:lastPrinted>
  <dcterms:created xsi:type="dcterms:W3CDTF">2016-02-18T15:10:40Z</dcterms:created>
  <dcterms:modified xsi:type="dcterms:W3CDTF">2018-07-25T18:31:49Z</dcterms:modified>
</cp:coreProperties>
</file>