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7"/>
  </p:notesMasterIdLst>
  <p:sldIdLst>
    <p:sldId id="270" r:id="rId2"/>
    <p:sldId id="272" r:id="rId3"/>
    <p:sldId id="257" r:id="rId4"/>
    <p:sldId id="275" r:id="rId5"/>
    <p:sldId id="26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49" autoAdjust="0"/>
    <p:restoredTop sz="94660"/>
  </p:normalViewPr>
  <p:slideViewPr>
    <p:cSldViewPr snapToGrid="0">
      <p:cViewPr>
        <p:scale>
          <a:sx n="77" d="100"/>
          <a:sy n="77" d="100"/>
        </p:scale>
        <p:origin x="-1386" y="18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8B2F7B-869A-4210-A633-140CB9BC8419}" type="doc">
      <dgm:prSet loTypeId="urn:microsoft.com/office/officeart/2011/layout/Tab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53A71C-EB86-4077-ADB6-30951E558D04}">
      <dgm:prSet phldrT="[Text]"/>
      <dgm:spPr/>
      <dgm:t>
        <a:bodyPr/>
        <a:lstStyle/>
        <a:p>
          <a:r>
            <a:rPr lang="en-US" dirty="0" smtClean="0">
              <a:latin typeface="Palatino Linotype" panose="02040502050505030304" pitchFamily="18" charset="0"/>
            </a:rPr>
            <a:t>IMMEDIATE</a:t>
          </a:r>
          <a:endParaRPr lang="en-US" dirty="0">
            <a:latin typeface="Palatino Linotype" panose="02040502050505030304" pitchFamily="18" charset="0"/>
          </a:endParaRPr>
        </a:p>
      </dgm:t>
    </dgm:pt>
    <dgm:pt modelId="{6F7ABBAE-A931-4154-AD36-5014A47A4343}" type="parTrans" cxnId="{F7EEA3B8-FE5D-40A0-8B8F-B69FA765994B}">
      <dgm:prSet/>
      <dgm:spPr/>
      <dgm:t>
        <a:bodyPr/>
        <a:lstStyle/>
        <a:p>
          <a:endParaRPr lang="en-US"/>
        </a:p>
      </dgm:t>
    </dgm:pt>
    <dgm:pt modelId="{07DB6511-993B-4BF5-8CB2-12D4A826E938}" type="sibTrans" cxnId="{F7EEA3B8-FE5D-40A0-8B8F-B69FA765994B}">
      <dgm:prSet/>
      <dgm:spPr/>
      <dgm:t>
        <a:bodyPr/>
        <a:lstStyle/>
        <a:p>
          <a:endParaRPr lang="en-US"/>
        </a:p>
      </dgm:t>
    </dgm:pt>
    <dgm:pt modelId="{1F61D7CA-9E75-4728-9936-AA99FECFE9D1}">
      <dgm:prSet phldrT="[Text]"/>
      <dgm:spPr/>
      <dgm:t>
        <a:bodyPr/>
        <a:lstStyle/>
        <a:p>
          <a:r>
            <a:rPr lang="en-US" dirty="0" smtClean="0"/>
            <a:t>	</a:t>
          </a:r>
          <a:endParaRPr lang="en-US" dirty="0"/>
        </a:p>
      </dgm:t>
    </dgm:pt>
    <dgm:pt modelId="{8EAF9FF4-BF53-4231-9140-EC3EA98A4F5F}" type="parTrans" cxnId="{227443F5-1987-4359-8815-9F4F227E2CD2}">
      <dgm:prSet/>
      <dgm:spPr/>
      <dgm:t>
        <a:bodyPr/>
        <a:lstStyle/>
        <a:p>
          <a:endParaRPr lang="en-US"/>
        </a:p>
      </dgm:t>
    </dgm:pt>
    <dgm:pt modelId="{DE01169F-D923-4207-9204-2C10F219D1B1}" type="sibTrans" cxnId="{227443F5-1987-4359-8815-9F4F227E2CD2}">
      <dgm:prSet/>
      <dgm:spPr/>
      <dgm:t>
        <a:bodyPr/>
        <a:lstStyle/>
        <a:p>
          <a:endParaRPr lang="en-US"/>
        </a:p>
      </dgm:t>
    </dgm:pt>
    <dgm:pt modelId="{C0AFEE89-C449-456A-A6F5-C1ABB6AF8288}">
      <dgm:prSet phldrT="[Text]" custT="1"/>
      <dgm:spPr/>
      <dgm:t>
        <a:bodyPr/>
        <a:lstStyle/>
        <a:p>
          <a:r>
            <a:rPr lang="en-US" sz="1400" b="0" dirty="0" smtClean="0">
              <a:solidFill>
                <a:schemeClr val="tx1"/>
              </a:solidFill>
              <a:effectLst/>
              <a:latin typeface="Palatino Linotype" panose="02040502050505030304" pitchFamily="18" charset="0"/>
              <a:ea typeface="Calibri" charset="0"/>
              <a:cs typeface="Times New Roman" charset="0"/>
            </a:rPr>
            <a:t>Higher ed will continue existing efforts outlined and keep broader group </a:t>
          </a:r>
          <a:r>
            <a:rPr lang="en-US" sz="1400" b="0" dirty="0" smtClean="0">
              <a:solidFill>
                <a:schemeClr val="tx1"/>
              </a:solidFill>
              <a:effectLst/>
              <a:latin typeface="Palatino Linotype" panose="02040502050505030304" pitchFamily="18" charset="0"/>
              <a:ea typeface="Calibri" charset="0"/>
              <a:cs typeface="Times New Roman" charset="0"/>
            </a:rPr>
            <a:t>informed</a:t>
          </a:r>
          <a:endParaRPr lang="en-US" sz="1400" i="1" dirty="0">
            <a:solidFill>
              <a:schemeClr val="accent1">
                <a:lumMod val="75000"/>
              </a:schemeClr>
            </a:solidFill>
            <a:latin typeface="Palatino Linotype" panose="02040502050505030304" pitchFamily="18" charset="0"/>
          </a:endParaRPr>
        </a:p>
      </dgm:t>
    </dgm:pt>
    <dgm:pt modelId="{24D80B89-CC32-43B0-8B5D-546419C9A968}" type="parTrans" cxnId="{09B2EE37-86BF-4E37-AB38-ABA3C1943FC7}">
      <dgm:prSet/>
      <dgm:spPr/>
      <dgm:t>
        <a:bodyPr/>
        <a:lstStyle/>
        <a:p>
          <a:endParaRPr lang="en-US"/>
        </a:p>
      </dgm:t>
    </dgm:pt>
    <dgm:pt modelId="{1C277ED7-48E4-4D82-B68A-5DB05E41A8CD}" type="sibTrans" cxnId="{09B2EE37-86BF-4E37-AB38-ABA3C1943FC7}">
      <dgm:prSet/>
      <dgm:spPr/>
      <dgm:t>
        <a:bodyPr/>
        <a:lstStyle/>
        <a:p>
          <a:endParaRPr lang="en-US"/>
        </a:p>
      </dgm:t>
    </dgm:pt>
    <dgm:pt modelId="{69508953-3345-46CC-8018-C8CFC291C28B}">
      <dgm:prSet phldrT="[Text]"/>
      <dgm:spPr/>
      <dgm:t>
        <a:bodyPr/>
        <a:lstStyle/>
        <a:p>
          <a:r>
            <a:rPr lang="en-US" dirty="0" smtClean="0">
              <a:latin typeface="Palatino Linotype" panose="02040502050505030304" pitchFamily="18" charset="0"/>
            </a:rPr>
            <a:t>NEXT </a:t>
          </a:r>
          <a:r>
            <a:rPr lang="en-US" dirty="0" smtClean="0">
              <a:latin typeface="Palatino Linotype" panose="02040502050505030304" pitchFamily="18" charset="0"/>
            </a:rPr>
            <a:t>STEPS</a:t>
          </a:r>
          <a:endParaRPr lang="en-US" dirty="0">
            <a:latin typeface="Palatino Linotype" panose="02040502050505030304" pitchFamily="18" charset="0"/>
          </a:endParaRPr>
        </a:p>
      </dgm:t>
    </dgm:pt>
    <dgm:pt modelId="{11914633-A8A4-43A7-8052-C0F318CE060C}" type="parTrans" cxnId="{C6BE209C-F398-4BF6-81A3-52168E9F610C}">
      <dgm:prSet/>
      <dgm:spPr/>
      <dgm:t>
        <a:bodyPr/>
        <a:lstStyle/>
        <a:p>
          <a:endParaRPr lang="en-US"/>
        </a:p>
      </dgm:t>
    </dgm:pt>
    <dgm:pt modelId="{DC8A2882-A182-4193-9AAD-AD389B71ED32}" type="sibTrans" cxnId="{C6BE209C-F398-4BF6-81A3-52168E9F610C}">
      <dgm:prSet/>
      <dgm:spPr/>
      <dgm:t>
        <a:bodyPr/>
        <a:lstStyle/>
        <a:p>
          <a:endParaRPr lang="en-US"/>
        </a:p>
      </dgm:t>
    </dgm:pt>
    <dgm:pt modelId="{FA19228C-0A63-47B8-8442-883618235FEF}">
      <dgm:prSet phldrT="[Text]"/>
      <dgm:spPr/>
      <dgm:t>
        <a:bodyPr/>
        <a:lstStyle/>
        <a:p>
          <a:endParaRPr lang="en-US" dirty="0"/>
        </a:p>
      </dgm:t>
    </dgm:pt>
    <dgm:pt modelId="{457F9B8B-C8B3-4489-89AD-AD78654FA3DE}" type="parTrans" cxnId="{E3E24BB7-F053-4066-AD04-12A1CECA10B2}">
      <dgm:prSet/>
      <dgm:spPr/>
      <dgm:t>
        <a:bodyPr/>
        <a:lstStyle/>
        <a:p>
          <a:endParaRPr lang="en-US"/>
        </a:p>
      </dgm:t>
    </dgm:pt>
    <dgm:pt modelId="{2A2D0A49-04D9-4B37-8F54-460B9D3C972C}" type="sibTrans" cxnId="{E3E24BB7-F053-4066-AD04-12A1CECA10B2}">
      <dgm:prSet/>
      <dgm:spPr/>
      <dgm:t>
        <a:bodyPr/>
        <a:lstStyle/>
        <a:p>
          <a:endParaRPr lang="en-US"/>
        </a:p>
      </dgm:t>
    </dgm:pt>
    <dgm:pt modelId="{39E995D8-F375-4B08-BF7D-94C6B242F98E}">
      <dgm:prSet phldrT="[Text]" custT="1"/>
      <dgm:spPr/>
      <dgm:t>
        <a:bodyPr/>
        <a:lstStyle/>
        <a:p>
          <a:r>
            <a:rPr lang="en-US" sz="1400" dirty="0" smtClean="0">
              <a:latin typeface="Palatino Linotype" panose="02040502050505030304" pitchFamily="18" charset="0"/>
            </a:rPr>
            <a:t>HEC - Identify and prioritize recommendations and strategies which are beyond the immediate scope of higher education</a:t>
          </a:r>
          <a:endParaRPr lang="en-US" sz="1400" dirty="0">
            <a:latin typeface="Palatino Linotype" panose="02040502050505030304" pitchFamily="18" charset="0"/>
          </a:endParaRPr>
        </a:p>
      </dgm:t>
    </dgm:pt>
    <dgm:pt modelId="{600E6A55-2DC9-4605-9B1B-E33A2B402511}" type="parTrans" cxnId="{0BB29B62-CFF4-45D5-B076-CD3DADC8658C}">
      <dgm:prSet/>
      <dgm:spPr/>
      <dgm:t>
        <a:bodyPr/>
        <a:lstStyle/>
        <a:p>
          <a:endParaRPr lang="en-US"/>
        </a:p>
      </dgm:t>
    </dgm:pt>
    <dgm:pt modelId="{A6F5470C-B6EB-41C0-AD20-02BB117FC0B8}" type="sibTrans" cxnId="{0BB29B62-CFF4-45D5-B076-CD3DADC8658C}">
      <dgm:prSet/>
      <dgm:spPr/>
      <dgm:t>
        <a:bodyPr/>
        <a:lstStyle/>
        <a:p>
          <a:endParaRPr lang="en-US"/>
        </a:p>
      </dgm:t>
    </dgm:pt>
    <dgm:pt modelId="{1C87892A-9EA3-4C79-AEFC-DA7481E6207D}">
      <dgm:prSet phldrT="[Text]"/>
      <dgm:spPr/>
      <dgm:t>
        <a:bodyPr/>
        <a:lstStyle/>
        <a:p>
          <a:r>
            <a:rPr lang="en-US" dirty="0" smtClean="0">
              <a:latin typeface="Palatino Linotype" panose="02040502050505030304" pitchFamily="18" charset="0"/>
            </a:rPr>
            <a:t>OTHER</a:t>
          </a:r>
          <a:endParaRPr lang="en-US" dirty="0">
            <a:latin typeface="Palatino Linotype" panose="02040502050505030304" pitchFamily="18" charset="0"/>
          </a:endParaRPr>
        </a:p>
      </dgm:t>
    </dgm:pt>
    <dgm:pt modelId="{50E72B5A-C094-4969-8ED5-3363CC722632}" type="parTrans" cxnId="{EEC56CFA-4440-4CEE-86D3-FBA5EE5DC8D7}">
      <dgm:prSet/>
      <dgm:spPr/>
      <dgm:t>
        <a:bodyPr/>
        <a:lstStyle/>
        <a:p>
          <a:endParaRPr lang="en-US"/>
        </a:p>
      </dgm:t>
    </dgm:pt>
    <dgm:pt modelId="{FE5D732A-218C-4EAA-B61D-637A7B1C86AB}" type="sibTrans" cxnId="{EEC56CFA-4440-4CEE-86D3-FBA5EE5DC8D7}">
      <dgm:prSet/>
      <dgm:spPr/>
      <dgm:t>
        <a:bodyPr/>
        <a:lstStyle/>
        <a:p>
          <a:endParaRPr lang="en-US"/>
        </a:p>
      </dgm:t>
    </dgm:pt>
    <dgm:pt modelId="{9A8EB97A-A2EF-4370-9E4B-7ED6E77098BE}">
      <dgm:prSet phldrT="[Text]"/>
      <dgm:spPr/>
      <dgm:t>
        <a:bodyPr/>
        <a:lstStyle/>
        <a:p>
          <a:endParaRPr lang="en-US" dirty="0"/>
        </a:p>
      </dgm:t>
    </dgm:pt>
    <dgm:pt modelId="{DA2BED8A-1845-467F-8262-91A353BD4E36}" type="parTrans" cxnId="{490D6B07-2FFC-4582-B22C-B8CB46122B4B}">
      <dgm:prSet/>
      <dgm:spPr/>
      <dgm:t>
        <a:bodyPr/>
        <a:lstStyle/>
        <a:p>
          <a:endParaRPr lang="en-US"/>
        </a:p>
      </dgm:t>
    </dgm:pt>
    <dgm:pt modelId="{EDD1B99B-C0E4-47F6-AFFC-67C93C9A09F0}" type="sibTrans" cxnId="{490D6B07-2FFC-4582-B22C-B8CB46122B4B}">
      <dgm:prSet/>
      <dgm:spPr/>
      <dgm:t>
        <a:bodyPr/>
        <a:lstStyle/>
        <a:p>
          <a:endParaRPr lang="en-US"/>
        </a:p>
      </dgm:t>
    </dgm:pt>
    <dgm:pt modelId="{AE5B3D0A-50B9-4E82-A2CA-A55DEBA74330}">
      <dgm:prSet phldrT="[Text]" custT="1"/>
      <dgm:spPr/>
      <dgm:t>
        <a:bodyPr/>
        <a:lstStyle/>
        <a:p>
          <a:r>
            <a:rPr lang="en-US" sz="1400" dirty="0" smtClean="0">
              <a:latin typeface="Palatino Linotype" panose="02040502050505030304" pitchFamily="18" charset="0"/>
            </a:rPr>
            <a:t>Understand long-term “pipeline” needs and goals  that will position NH for successful economic future</a:t>
          </a:r>
          <a:endParaRPr lang="en-US" sz="1400" dirty="0">
            <a:latin typeface="Palatino Linotype" panose="02040502050505030304" pitchFamily="18" charset="0"/>
          </a:endParaRPr>
        </a:p>
      </dgm:t>
    </dgm:pt>
    <dgm:pt modelId="{F75980F5-CA23-4DBD-8A3D-009BAE8CCCCB}" type="parTrans" cxnId="{BA3C22F1-AB88-4120-AA43-31C65C7A9A5F}">
      <dgm:prSet/>
      <dgm:spPr/>
      <dgm:t>
        <a:bodyPr/>
        <a:lstStyle/>
        <a:p>
          <a:endParaRPr lang="en-US"/>
        </a:p>
      </dgm:t>
    </dgm:pt>
    <dgm:pt modelId="{F6460DB1-4555-485B-B7C6-11867DDF8574}" type="sibTrans" cxnId="{BA3C22F1-AB88-4120-AA43-31C65C7A9A5F}">
      <dgm:prSet/>
      <dgm:spPr/>
      <dgm:t>
        <a:bodyPr/>
        <a:lstStyle/>
        <a:p>
          <a:endParaRPr lang="en-US"/>
        </a:p>
      </dgm:t>
    </dgm:pt>
    <dgm:pt modelId="{809956BA-E1B3-4C50-87D9-0E1021970232}">
      <dgm:prSet phldrT="[Text]" custT="1"/>
      <dgm:spPr/>
      <dgm:t>
        <a:bodyPr/>
        <a:lstStyle/>
        <a:p>
          <a:r>
            <a:rPr lang="en-US" sz="1400" dirty="0" smtClean="0">
              <a:latin typeface="Palatino Linotype" panose="02040502050505030304" pitchFamily="18" charset="0"/>
            </a:rPr>
            <a:t>Work to transition/collaborate on those strategies in support of 65 by 25 goals</a:t>
          </a:r>
          <a:endParaRPr lang="en-US" sz="1400" dirty="0">
            <a:latin typeface="Palatino Linotype" panose="02040502050505030304" pitchFamily="18" charset="0"/>
          </a:endParaRPr>
        </a:p>
      </dgm:t>
    </dgm:pt>
    <dgm:pt modelId="{60FBC0C8-9567-43A1-A44A-0DBD0B7E7A09}" type="parTrans" cxnId="{424AEC89-14FB-446B-BEE5-6A74C3EF5CED}">
      <dgm:prSet/>
      <dgm:spPr/>
      <dgm:t>
        <a:bodyPr/>
        <a:lstStyle/>
        <a:p>
          <a:endParaRPr lang="en-US"/>
        </a:p>
      </dgm:t>
    </dgm:pt>
    <dgm:pt modelId="{D64C804E-C21D-4787-8159-3A689052B0AA}" type="sibTrans" cxnId="{424AEC89-14FB-446B-BEE5-6A74C3EF5CED}">
      <dgm:prSet/>
      <dgm:spPr/>
      <dgm:t>
        <a:bodyPr/>
        <a:lstStyle/>
        <a:p>
          <a:endParaRPr lang="en-US"/>
        </a:p>
      </dgm:t>
    </dgm:pt>
    <dgm:pt modelId="{88C745A6-50CB-4365-BF6A-6E7133225116}">
      <dgm:prSet phldrT="[Text]" custT="1"/>
      <dgm:spPr/>
      <dgm:t>
        <a:bodyPr/>
        <a:lstStyle/>
        <a:p>
          <a:r>
            <a:rPr lang="en-US" sz="1400" dirty="0" smtClean="0">
              <a:latin typeface="Palatino Linotype" panose="02040502050505030304" pitchFamily="18" charset="0"/>
            </a:rPr>
            <a:t>Continue to convene, update, share, collaborate </a:t>
          </a:r>
          <a:endParaRPr lang="en-US" sz="1400" dirty="0">
            <a:latin typeface="Palatino Linotype" panose="02040502050505030304" pitchFamily="18" charset="0"/>
          </a:endParaRPr>
        </a:p>
      </dgm:t>
    </dgm:pt>
    <dgm:pt modelId="{3B3AC663-5C82-4D96-94F4-6283FF689E0A}" type="parTrans" cxnId="{1D894E64-3DC8-48DE-9999-0A9FC2B7D459}">
      <dgm:prSet/>
      <dgm:spPr/>
      <dgm:t>
        <a:bodyPr/>
        <a:lstStyle/>
        <a:p>
          <a:endParaRPr lang="en-US"/>
        </a:p>
      </dgm:t>
    </dgm:pt>
    <dgm:pt modelId="{A2057651-9514-477A-BBC8-DBA5E5B02A90}" type="sibTrans" cxnId="{1D894E64-3DC8-48DE-9999-0A9FC2B7D459}">
      <dgm:prSet/>
      <dgm:spPr/>
      <dgm:t>
        <a:bodyPr/>
        <a:lstStyle/>
        <a:p>
          <a:endParaRPr lang="en-US"/>
        </a:p>
      </dgm:t>
    </dgm:pt>
    <dgm:pt modelId="{7DB04F5A-0053-40B5-B664-01A91D30683F}">
      <dgm:prSet phldrT="[Text]" custT="1"/>
      <dgm:spPr/>
      <dgm:t>
        <a:bodyPr/>
        <a:lstStyle/>
        <a:p>
          <a:r>
            <a:rPr lang="en-US" sz="1400" dirty="0" smtClean="0">
              <a:latin typeface="Palatino Linotype" panose="02040502050505030304" pitchFamily="18" charset="0"/>
            </a:rPr>
            <a:t>Seek inclusion and prioritization of 65x25 attainment in legislative advocacy efforts from the Coalition, BIA, NHCF, and other leading organizations in New Hampshire</a:t>
          </a:r>
          <a:r>
            <a:rPr lang="en-US" sz="1400" b="0" dirty="0" smtClean="0">
              <a:solidFill>
                <a:schemeClr val="tx1"/>
              </a:solidFill>
              <a:effectLst/>
              <a:latin typeface="Palatino Linotype" panose="02040502050505030304" pitchFamily="18" charset="0"/>
              <a:ea typeface="Calibri" charset="0"/>
              <a:cs typeface="Times New Roman" charset="0"/>
            </a:rPr>
            <a:t> </a:t>
          </a:r>
          <a:endParaRPr lang="en-US" sz="1400" i="1" dirty="0">
            <a:solidFill>
              <a:schemeClr val="accent1">
                <a:lumMod val="75000"/>
              </a:schemeClr>
            </a:solidFill>
            <a:latin typeface="Palatino Linotype" panose="02040502050505030304" pitchFamily="18" charset="0"/>
          </a:endParaRPr>
        </a:p>
      </dgm:t>
    </dgm:pt>
    <dgm:pt modelId="{7C6E41D9-15E1-468B-BF3B-2CA35AB5B168}" type="parTrans" cxnId="{381CB8B4-3D0C-4B6F-B7FF-349FD8728CD0}">
      <dgm:prSet/>
      <dgm:spPr/>
      <dgm:t>
        <a:bodyPr/>
        <a:lstStyle/>
        <a:p>
          <a:endParaRPr lang="en-US"/>
        </a:p>
      </dgm:t>
    </dgm:pt>
    <dgm:pt modelId="{6A8EBA07-E7D7-4843-981E-E635CC544460}" type="sibTrans" cxnId="{381CB8B4-3D0C-4B6F-B7FF-349FD8728CD0}">
      <dgm:prSet/>
      <dgm:spPr/>
      <dgm:t>
        <a:bodyPr/>
        <a:lstStyle/>
        <a:p>
          <a:endParaRPr lang="en-US"/>
        </a:p>
      </dgm:t>
    </dgm:pt>
    <dgm:pt modelId="{69B1814E-7F07-4070-BE1E-9A3AC801ED54}" type="pres">
      <dgm:prSet presAssocID="{BC8B2F7B-869A-4210-A633-140CB9BC8419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86A79F8-F559-4561-A161-A81BC5A43932}" type="pres">
      <dgm:prSet presAssocID="{4D53A71C-EB86-4077-ADB6-30951E558D04}" presName="composite" presStyleCnt="0"/>
      <dgm:spPr/>
    </dgm:pt>
    <dgm:pt modelId="{C054A719-2562-4572-8673-381D26700F93}" type="pres">
      <dgm:prSet presAssocID="{4D53A71C-EB86-4077-ADB6-30951E558D04}" presName="FirstChild" presStyleLbl="revTx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B73349-62F3-42B3-A534-6E3CE5AE9A15}" type="pres">
      <dgm:prSet presAssocID="{4D53A71C-EB86-4077-ADB6-30951E558D04}" presName="Parent" presStyleLbl="alignNode1" presStyleIdx="0" presStyleCnt="3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9429C8-8815-4BF5-B0FF-E322C8E1CBE4}" type="pres">
      <dgm:prSet presAssocID="{4D53A71C-EB86-4077-ADB6-30951E558D04}" presName="Accent" presStyleLbl="parChTrans1D1" presStyleIdx="0" presStyleCnt="3"/>
      <dgm:spPr/>
    </dgm:pt>
    <dgm:pt modelId="{223EA8C7-FC6C-4897-A329-AC6627365067}" type="pres">
      <dgm:prSet presAssocID="{4D53A71C-EB86-4077-ADB6-30951E558D04}" presName="Child" presStyleLbl="revTx" presStyleIdx="1" presStyleCnt="6" custScaleY="1686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7A0620-BDE3-4544-A6C2-67E7EED77769}" type="pres">
      <dgm:prSet presAssocID="{07DB6511-993B-4BF5-8CB2-12D4A826E938}" presName="sibTrans" presStyleCnt="0"/>
      <dgm:spPr/>
    </dgm:pt>
    <dgm:pt modelId="{D65D1BE3-5B21-43E6-9A09-A0BFFB49D7E0}" type="pres">
      <dgm:prSet presAssocID="{69508953-3345-46CC-8018-C8CFC291C28B}" presName="composite" presStyleCnt="0"/>
      <dgm:spPr/>
    </dgm:pt>
    <dgm:pt modelId="{DDFA05D1-59B3-4370-B217-8BB1F54D559D}" type="pres">
      <dgm:prSet presAssocID="{69508953-3345-46CC-8018-C8CFC291C28B}" presName="FirstChild" presStyleLbl="revTx" presStyleIdx="2" presStyleCnt="6" custLinFactY="-20723" custLinFactNeighborX="-672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86D84B-F853-45EE-91B9-F0537B473448}" type="pres">
      <dgm:prSet presAssocID="{69508953-3345-46CC-8018-C8CFC291C28B}" presName="Parent" presStyleLbl="alignNode1" presStyleIdx="1" presStyleCnt="3" custLinFactNeighborY="-10487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82D778-92A6-44CD-9719-BAA2DAD49586}" type="pres">
      <dgm:prSet presAssocID="{69508953-3345-46CC-8018-C8CFC291C28B}" presName="Accent" presStyleLbl="parChTrans1D1" presStyleIdx="1" presStyleCnt="3" custLinFactNeighborY="-86849"/>
      <dgm:spPr/>
    </dgm:pt>
    <dgm:pt modelId="{5E4CAC0F-4ECC-41C6-8215-DC1EECA64D7C}" type="pres">
      <dgm:prSet presAssocID="{69508953-3345-46CC-8018-C8CFC291C28B}" presName="Child" presStyleLbl="revTx" presStyleIdx="3" presStyleCnt="6" custScaleY="2032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ED6D84-DE18-4825-83A4-7FC058066A08}" type="pres">
      <dgm:prSet presAssocID="{DC8A2882-A182-4193-9AAD-AD389B71ED32}" presName="sibTrans" presStyleCnt="0"/>
      <dgm:spPr/>
    </dgm:pt>
    <dgm:pt modelId="{4256FF93-7CE9-4F25-9257-CE6BF54D4071}" type="pres">
      <dgm:prSet presAssocID="{1C87892A-9EA3-4C79-AEFC-DA7481E6207D}" presName="composite" presStyleCnt="0"/>
      <dgm:spPr/>
    </dgm:pt>
    <dgm:pt modelId="{5D44A7BF-00EB-43A0-82BC-CE241B927B90}" type="pres">
      <dgm:prSet presAssocID="{1C87892A-9EA3-4C79-AEFC-DA7481E6207D}" presName="FirstChild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2A66AE-4C50-4B11-B6FB-ABC829135BF1}" type="pres">
      <dgm:prSet presAssocID="{1C87892A-9EA3-4C79-AEFC-DA7481E6207D}" presName="Parent" presStyleLbl="alignNode1" presStyleIdx="2" presStyleCnt="3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81CD51-D372-48CE-AA5C-B377440208AD}" type="pres">
      <dgm:prSet presAssocID="{1C87892A-9EA3-4C79-AEFC-DA7481E6207D}" presName="Accent" presStyleLbl="parChTrans1D1" presStyleIdx="2" presStyleCnt="3"/>
      <dgm:spPr/>
    </dgm:pt>
    <dgm:pt modelId="{9C3BEFAD-7278-4234-8901-5CDDA41A0A49}" type="pres">
      <dgm:prSet presAssocID="{1C87892A-9EA3-4C79-AEFC-DA7481E6207D}" presName="Child" presStyleLbl="revTx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A5C532F-14ED-4F29-B772-9F78DA09DF90}" type="presOf" srcId="{69508953-3345-46CC-8018-C8CFC291C28B}" destId="{1386D84B-F853-45EE-91B9-F0537B473448}" srcOrd="0" destOrd="0" presId="urn:microsoft.com/office/officeart/2011/layout/TabList"/>
    <dgm:cxn modelId="{490D6B07-2FFC-4582-B22C-B8CB46122B4B}" srcId="{1C87892A-9EA3-4C79-AEFC-DA7481E6207D}" destId="{9A8EB97A-A2EF-4370-9E4B-7ED6E77098BE}" srcOrd="0" destOrd="0" parTransId="{DA2BED8A-1845-467F-8262-91A353BD4E36}" sibTransId="{EDD1B99B-C0E4-47F6-AFFC-67C93C9A09F0}"/>
    <dgm:cxn modelId="{E1AB7CD4-154A-472C-9BC1-428128816A81}" type="presOf" srcId="{7DB04F5A-0053-40B5-B664-01A91D30683F}" destId="{223EA8C7-FC6C-4897-A329-AC6627365067}" srcOrd="0" destOrd="1" presId="urn:microsoft.com/office/officeart/2011/layout/TabList"/>
    <dgm:cxn modelId="{1D894E64-3DC8-48DE-9999-0A9FC2B7D459}" srcId="{69508953-3345-46CC-8018-C8CFC291C28B}" destId="{88C745A6-50CB-4365-BF6A-6E7133225116}" srcOrd="3" destOrd="0" parTransId="{3B3AC663-5C82-4D96-94F4-6283FF689E0A}" sibTransId="{A2057651-9514-477A-BBC8-DBA5E5B02A90}"/>
    <dgm:cxn modelId="{F7EEA3B8-FE5D-40A0-8B8F-B69FA765994B}" srcId="{BC8B2F7B-869A-4210-A633-140CB9BC8419}" destId="{4D53A71C-EB86-4077-ADB6-30951E558D04}" srcOrd="0" destOrd="0" parTransId="{6F7ABBAE-A931-4154-AD36-5014A47A4343}" sibTransId="{07DB6511-993B-4BF5-8CB2-12D4A826E938}"/>
    <dgm:cxn modelId="{C3E7BBCA-1FEA-4CFC-BDA2-433658E2A118}" type="presOf" srcId="{C0AFEE89-C449-456A-A6F5-C1ABB6AF8288}" destId="{223EA8C7-FC6C-4897-A329-AC6627365067}" srcOrd="0" destOrd="0" presId="urn:microsoft.com/office/officeart/2011/layout/TabList"/>
    <dgm:cxn modelId="{4D76DDAC-E564-4DF4-A706-EB7FBB01FD5B}" type="presOf" srcId="{88C745A6-50CB-4365-BF6A-6E7133225116}" destId="{5E4CAC0F-4ECC-41C6-8215-DC1EECA64D7C}" srcOrd="0" destOrd="2" presId="urn:microsoft.com/office/officeart/2011/layout/TabList"/>
    <dgm:cxn modelId="{4AB858BF-D68A-4640-A920-3B4AA8AFCE25}" type="presOf" srcId="{AE5B3D0A-50B9-4E82-A2CA-A55DEBA74330}" destId="{9C3BEFAD-7278-4234-8901-5CDDA41A0A49}" srcOrd="0" destOrd="0" presId="urn:microsoft.com/office/officeart/2011/layout/TabList"/>
    <dgm:cxn modelId="{114A992F-0064-4847-BE80-D41C05AE9928}" type="presOf" srcId="{FA19228C-0A63-47B8-8442-883618235FEF}" destId="{DDFA05D1-59B3-4370-B217-8BB1F54D559D}" srcOrd="0" destOrd="0" presId="urn:microsoft.com/office/officeart/2011/layout/TabList"/>
    <dgm:cxn modelId="{C6BE209C-F398-4BF6-81A3-52168E9F610C}" srcId="{BC8B2F7B-869A-4210-A633-140CB9BC8419}" destId="{69508953-3345-46CC-8018-C8CFC291C28B}" srcOrd="1" destOrd="0" parTransId="{11914633-A8A4-43A7-8052-C0F318CE060C}" sibTransId="{DC8A2882-A182-4193-9AAD-AD389B71ED32}"/>
    <dgm:cxn modelId="{BA3C22F1-AB88-4120-AA43-31C65C7A9A5F}" srcId="{1C87892A-9EA3-4C79-AEFC-DA7481E6207D}" destId="{AE5B3D0A-50B9-4E82-A2CA-A55DEBA74330}" srcOrd="1" destOrd="0" parTransId="{F75980F5-CA23-4DBD-8A3D-009BAE8CCCCB}" sibTransId="{F6460DB1-4555-485B-B7C6-11867DDF8574}"/>
    <dgm:cxn modelId="{B9CADF86-A22A-4722-8B32-ACB5ABD26D37}" type="presOf" srcId="{39E995D8-F375-4B08-BF7D-94C6B242F98E}" destId="{5E4CAC0F-4ECC-41C6-8215-DC1EECA64D7C}" srcOrd="0" destOrd="0" presId="urn:microsoft.com/office/officeart/2011/layout/TabList"/>
    <dgm:cxn modelId="{EEC56CFA-4440-4CEE-86D3-FBA5EE5DC8D7}" srcId="{BC8B2F7B-869A-4210-A633-140CB9BC8419}" destId="{1C87892A-9EA3-4C79-AEFC-DA7481E6207D}" srcOrd="2" destOrd="0" parTransId="{50E72B5A-C094-4969-8ED5-3363CC722632}" sibTransId="{FE5D732A-218C-4EAA-B61D-637A7B1C86AB}"/>
    <dgm:cxn modelId="{DEE3FD6C-CE6A-4383-94AE-B58F21E402A1}" type="presOf" srcId="{809956BA-E1B3-4C50-87D9-0E1021970232}" destId="{5E4CAC0F-4ECC-41C6-8215-DC1EECA64D7C}" srcOrd="0" destOrd="1" presId="urn:microsoft.com/office/officeart/2011/layout/TabList"/>
    <dgm:cxn modelId="{227443F5-1987-4359-8815-9F4F227E2CD2}" srcId="{4D53A71C-EB86-4077-ADB6-30951E558D04}" destId="{1F61D7CA-9E75-4728-9936-AA99FECFE9D1}" srcOrd="0" destOrd="0" parTransId="{8EAF9FF4-BF53-4231-9140-EC3EA98A4F5F}" sibTransId="{DE01169F-D923-4207-9204-2C10F219D1B1}"/>
    <dgm:cxn modelId="{0BB29B62-CFF4-45D5-B076-CD3DADC8658C}" srcId="{69508953-3345-46CC-8018-C8CFC291C28B}" destId="{39E995D8-F375-4B08-BF7D-94C6B242F98E}" srcOrd="1" destOrd="0" parTransId="{600E6A55-2DC9-4605-9B1B-E33A2B402511}" sibTransId="{A6F5470C-B6EB-41C0-AD20-02BB117FC0B8}"/>
    <dgm:cxn modelId="{09B2EE37-86BF-4E37-AB38-ABA3C1943FC7}" srcId="{4D53A71C-EB86-4077-ADB6-30951E558D04}" destId="{C0AFEE89-C449-456A-A6F5-C1ABB6AF8288}" srcOrd="1" destOrd="0" parTransId="{24D80B89-CC32-43B0-8B5D-546419C9A968}" sibTransId="{1C277ED7-48E4-4D82-B68A-5DB05E41A8CD}"/>
    <dgm:cxn modelId="{A8825ABB-ACB8-4D05-908F-045F880BF107}" type="presOf" srcId="{1F61D7CA-9E75-4728-9936-AA99FECFE9D1}" destId="{C054A719-2562-4572-8673-381D26700F93}" srcOrd="0" destOrd="0" presId="urn:microsoft.com/office/officeart/2011/layout/TabList"/>
    <dgm:cxn modelId="{49D06CD8-EFD2-4D6E-9026-6B1600B6D71C}" type="presOf" srcId="{4D53A71C-EB86-4077-ADB6-30951E558D04}" destId="{D8B73349-62F3-42B3-A534-6E3CE5AE9A15}" srcOrd="0" destOrd="0" presId="urn:microsoft.com/office/officeart/2011/layout/TabList"/>
    <dgm:cxn modelId="{E9442205-0687-4299-A703-5904784B8943}" type="presOf" srcId="{9A8EB97A-A2EF-4370-9E4B-7ED6E77098BE}" destId="{5D44A7BF-00EB-43A0-82BC-CE241B927B90}" srcOrd="0" destOrd="0" presId="urn:microsoft.com/office/officeart/2011/layout/TabList"/>
    <dgm:cxn modelId="{F82944EF-4B0D-43DC-9D83-6187D00D1C6E}" type="presOf" srcId="{BC8B2F7B-869A-4210-A633-140CB9BC8419}" destId="{69B1814E-7F07-4070-BE1E-9A3AC801ED54}" srcOrd="0" destOrd="0" presId="urn:microsoft.com/office/officeart/2011/layout/TabList"/>
    <dgm:cxn modelId="{0B475A1C-7161-45DA-BE45-E713F8E81720}" type="presOf" srcId="{1C87892A-9EA3-4C79-AEFC-DA7481E6207D}" destId="{D22A66AE-4C50-4B11-B6FB-ABC829135BF1}" srcOrd="0" destOrd="0" presId="urn:microsoft.com/office/officeart/2011/layout/TabList"/>
    <dgm:cxn modelId="{381CB8B4-3D0C-4B6F-B7FF-349FD8728CD0}" srcId="{4D53A71C-EB86-4077-ADB6-30951E558D04}" destId="{7DB04F5A-0053-40B5-B664-01A91D30683F}" srcOrd="2" destOrd="0" parTransId="{7C6E41D9-15E1-468B-BF3B-2CA35AB5B168}" sibTransId="{6A8EBA07-E7D7-4843-981E-E635CC544460}"/>
    <dgm:cxn modelId="{424AEC89-14FB-446B-BEE5-6A74C3EF5CED}" srcId="{69508953-3345-46CC-8018-C8CFC291C28B}" destId="{809956BA-E1B3-4C50-87D9-0E1021970232}" srcOrd="2" destOrd="0" parTransId="{60FBC0C8-9567-43A1-A44A-0DBD0B7E7A09}" sibTransId="{D64C804E-C21D-4787-8159-3A689052B0AA}"/>
    <dgm:cxn modelId="{E3E24BB7-F053-4066-AD04-12A1CECA10B2}" srcId="{69508953-3345-46CC-8018-C8CFC291C28B}" destId="{FA19228C-0A63-47B8-8442-883618235FEF}" srcOrd="0" destOrd="0" parTransId="{457F9B8B-C8B3-4489-89AD-AD78654FA3DE}" sibTransId="{2A2D0A49-04D9-4B37-8F54-460B9D3C972C}"/>
    <dgm:cxn modelId="{6B2D46BB-0D11-450F-8F90-0B22774FF287}" type="presParOf" srcId="{69B1814E-7F07-4070-BE1E-9A3AC801ED54}" destId="{686A79F8-F559-4561-A161-A81BC5A43932}" srcOrd="0" destOrd="0" presId="urn:microsoft.com/office/officeart/2011/layout/TabList"/>
    <dgm:cxn modelId="{21268FAC-7F8A-4628-A0B2-188E99DCEA89}" type="presParOf" srcId="{686A79F8-F559-4561-A161-A81BC5A43932}" destId="{C054A719-2562-4572-8673-381D26700F93}" srcOrd="0" destOrd="0" presId="urn:microsoft.com/office/officeart/2011/layout/TabList"/>
    <dgm:cxn modelId="{94FBB285-86AD-455B-B5BD-4F649BC1A7AE}" type="presParOf" srcId="{686A79F8-F559-4561-A161-A81BC5A43932}" destId="{D8B73349-62F3-42B3-A534-6E3CE5AE9A15}" srcOrd="1" destOrd="0" presId="urn:microsoft.com/office/officeart/2011/layout/TabList"/>
    <dgm:cxn modelId="{B1EAFF57-1530-44FF-AC3B-6B74589C3F1A}" type="presParOf" srcId="{686A79F8-F559-4561-A161-A81BC5A43932}" destId="{7B9429C8-8815-4BF5-B0FF-E322C8E1CBE4}" srcOrd="2" destOrd="0" presId="urn:microsoft.com/office/officeart/2011/layout/TabList"/>
    <dgm:cxn modelId="{0FDDE41D-0F21-4187-9ECE-59E31C4F3384}" type="presParOf" srcId="{69B1814E-7F07-4070-BE1E-9A3AC801ED54}" destId="{223EA8C7-FC6C-4897-A329-AC6627365067}" srcOrd="1" destOrd="0" presId="urn:microsoft.com/office/officeart/2011/layout/TabList"/>
    <dgm:cxn modelId="{F5C1091A-AA7E-4AA4-BC82-CCCA93BBEC79}" type="presParOf" srcId="{69B1814E-7F07-4070-BE1E-9A3AC801ED54}" destId="{157A0620-BDE3-4544-A6C2-67E7EED77769}" srcOrd="2" destOrd="0" presId="urn:microsoft.com/office/officeart/2011/layout/TabList"/>
    <dgm:cxn modelId="{6E43774C-0B36-4E44-B192-10A8E0F25A0C}" type="presParOf" srcId="{69B1814E-7F07-4070-BE1E-9A3AC801ED54}" destId="{D65D1BE3-5B21-43E6-9A09-A0BFFB49D7E0}" srcOrd="3" destOrd="0" presId="urn:microsoft.com/office/officeart/2011/layout/TabList"/>
    <dgm:cxn modelId="{43C0577E-9E10-408D-9288-8147C06F94A6}" type="presParOf" srcId="{D65D1BE3-5B21-43E6-9A09-A0BFFB49D7E0}" destId="{DDFA05D1-59B3-4370-B217-8BB1F54D559D}" srcOrd="0" destOrd="0" presId="urn:microsoft.com/office/officeart/2011/layout/TabList"/>
    <dgm:cxn modelId="{F40C1E78-4625-43E6-99B4-FC5413AA0A31}" type="presParOf" srcId="{D65D1BE3-5B21-43E6-9A09-A0BFFB49D7E0}" destId="{1386D84B-F853-45EE-91B9-F0537B473448}" srcOrd="1" destOrd="0" presId="urn:microsoft.com/office/officeart/2011/layout/TabList"/>
    <dgm:cxn modelId="{A21BDA63-EFB3-49D1-A496-7AC816385EE3}" type="presParOf" srcId="{D65D1BE3-5B21-43E6-9A09-A0BFFB49D7E0}" destId="{9682D778-92A6-44CD-9719-BAA2DAD49586}" srcOrd="2" destOrd="0" presId="urn:microsoft.com/office/officeart/2011/layout/TabList"/>
    <dgm:cxn modelId="{1BDFDA7A-D2A3-462F-BD93-11958F52C84E}" type="presParOf" srcId="{69B1814E-7F07-4070-BE1E-9A3AC801ED54}" destId="{5E4CAC0F-4ECC-41C6-8215-DC1EECA64D7C}" srcOrd="4" destOrd="0" presId="urn:microsoft.com/office/officeart/2011/layout/TabList"/>
    <dgm:cxn modelId="{EE5EC368-E744-4631-BCD5-BC7340ECAA9A}" type="presParOf" srcId="{69B1814E-7F07-4070-BE1E-9A3AC801ED54}" destId="{78ED6D84-DE18-4825-83A4-7FC058066A08}" srcOrd="5" destOrd="0" presId="urn:microsoft.com/office/officeart/2011/layout/TabList"/>
    <dgm:cxn modelId="{0D1901BD-04E9-4841-B21B-730ED67CB2EE}" type="presParOf" srcId="{69B1814E-7F07-4070-BE1E-9A3AC801ED54}" destId="{4256FF93-7CE9-4F25-9257-CE6BF54D4071}" srcOrd="6" destOrd="0" presId="urn:microsoft.com/office/officeart/2011/layout/TabList"/>
    <dgm:cxn modelId="{8789E2DE-1B53-46D0-AB59-1A281E731F68}" type="presParOf" srcId="{4256FF93-7CE9-4F25-9257-CE6BF54D4071}" destId="{5D44A7BF-00EB-43A0-82BC-CE241B927B90}" srcOrd="0" destOrd="0" presId="urn:microsoft.com/office/officeart/2011/layout/TabList"/>
    <dgm:cxn modelId="{FA8FB6A0-153F-49D9-B4DC-7010F13189A7}" type="presParOf" srcId="{4256FF93-7CE9-4F25-9257-CE6BF54D4071}" destId="{D22A66AE-4C50-4B11-B6FB-ABC829135BF1}" srcOrd="1" destOrd="0" presId="urn:microsoft.com/office/officeart/2011/layout/TabList"/>
    <dgm:cxn modelId="{21375C2C-42C7-4AD3-9C5E-B22CED8B0859}" type="presParOf" srcId="{4256FF93-7CE9-4F25-9257-CE6BF54D4071}" destId="{B081CD51-D372-48CE-AA5C-B377440208AD}" srcOrd="2" destOrd="0" presId="urn:microsoft.com/office/officeart/2011/layout/TabList"/>
    <dgm:cxn modelId="{EFD8C8A3-9782-4283-8B71-38480E68A7BE}" type="presParOf" srcId="{69B1814E-7F07-4070-BE1E-9A3AC801ED54}" destId="{9C3BEFAD-7278-4234-8901-5CDDA41A0A49}" srcOrd="7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81CD51-D372-48CE-AA5C-B377440208AD}">
      <dsp:nvSpPr>
        <dsp:cNvPr id="0" name=""/>
        <dsp:cNvSpPr/>
      </dsp:nvSpPr>
      <dsp:spPr>
        <a:xfrm>
          <a:off x="0" y="3472526"/>
          <a:ext cx="7460175" cy="0"/>
        </a:xfrm>
        <a:prstGeom prst="line">
          <a:avLst/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82D778-92A6-44CD-9719-BAA2DAD49586}">
      <dsp:nvSpPr>
        <dsp:cNvPr id="0" name=""/>
        <dsp:cNvSpPr/>
      </dsp:nvSpPr>
      <dsp:spPr>
        <a:xfrm>
          <a:off x="0" y="1755962"/>
          <a:ext cx="7460175" cy="0"/>
        </a:xfrm>
        <a:prstGeom prst="line">
          <a:avLst/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9429C8-8815-4BF5-B0FF-E322C8E1CBE4}">
      <dsp:nvSpPr>
        <dsp:cNvPr id="0" name=""/>
        <dsp:cNvSpPr/>
      </dsp:nvSpPr>
      <dsp:spPr>
        <a:xfrm>
          <a:off x="0" y="329624"/>
          <a:ext cx="7460175" cy="0"/>
        </a:xfrm>
        <a:prstGeom prst="line">
          <a:avLst/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54A719-2562-4572-8673-381D26700F93}">
      <dsp:nvSpPr>
        <dsp:cNvPr id="0" name=""/>
        <dsp:cNvSpPr/>
      </dsp:nvSpPr>
      <dsp:spPr>
        <a:xfrm>
          <a:off x="1939645" y="140"/>
          <a:ext cx="5520529" cy="329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	</a:t>
          </a:r>
          <a:endParaRPr lang="en-US" sz="1600" kern="1200" dirty="0"/>
        </a:p>
      </dsp:txBody>
      <dsp:txXfrm>
        <a:off x="1939645" y="140"/>
        <a:ext cx="5520529" cy="329483"/>
      </dsp:txXfrm>
    </dsp:sp>
    <dsp:sp modelId="{D8B73349-62F3-42B3-A534-6E3CE5AE9A15}">
      <dsp:nvSpPr>
        <dsp:cNvPr id="0" name=""/>
        <dsp:cNvSpPr/>
      </dsp:nvSpPr>
      <dsp:spPr>
        <a:xfrm>
          <a:off x="0" y="140"/>
          <a:ext cx="1939645" cy="329483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Palatino Linotype" panose="02040502050505030304" pitchFamily="18" charset="0"/>
            </a:rPr>
            <a:t>IMMEDIATE</a:t>
          </a:r>
          <a:endParaRPr lang="en-US" sz="1600" kern="1200" dirty="0">
            <a:latin typeface="Palatino Linotype" panose="02040502050505030304" pitchFamily="18" charset="0"/>
          </a:endParaRPr>
        </a:p>
      </dsp:txBody>
      <dsp:txXfrm>
        <a:off x="16087" y="16227"/>
        <a:ext cx="1907471" cy="313396"/>
      </dsp:txXfrm>
    </dsp:sp>
    <dsp:sp modelId="{223EA8C7-FC6C-4897-A329-AC6627365067}">
      <dsp:nvSpPr>
        <dsp:cNvPr id="0" name=""/>
        <dsp:cNvSpPr/>
      </dsp:nvSpPr>
      <dsp:spPr>
        <a:xfrm>
          <a:off x="0" y="329624"/>
          <a:ext cx="7460175" cy="1111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0" kern="1200" dirty="0" smtClean="0">
              <a:solidFill>
                <a:schemeClr val="tx1"/>
              </a:solidFill>
              <a:effectLst/>
              <a:latin typeface="Palatino Linotype" panose="02040502050505030304" pitchFamily="18" charset="0"/>
              <a:ea typeface="Calibri" charset="0"/>
              <a:cs typeface="Times New Roman" charset="0"/>
            </a:rPr>
            <a:t>Higher ed will continue existing efforts outlined and keep broader group </a:t>
          </a:r>
          <a:r>
            <a:rPr lang="en-US" sz="1400" b="0" kern="1200" dirty="0" smtClean="0">
              <a:solidFill>
                <a:schemeClr val="tx1"/>
              </a:solidFill>
              <a:effectLst/>
              <a:latin typeface="Palatino Linotype" panose="02040502050505030304" pitchFamily="18" charset="0"/>
              <a:ea typeface="Calibri" charset="0"/>
              <a:cs typeface="Times New Roman" charset="0"/>
            </a:rPr>
            <a:t>informed</a:t>
          </a:r>
          <a:endParaRPr lang="en-US" sz="1400" i="1" kern="1200" dirty="0">
            <a:solidFill>
              <a:schemeClr val="accent1">
                <a:lumMod val="75000"/>
              </a:schemeClr>
            </a:solidFill>
            <a:latin typeface="Palatino Linotype" panose="0204050205050503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latin typeface="Palatino Linotype" panose="02040502050505030304" pitchFamily="18" charset="0"/>
            </a:rPr>
            <a:t>Seek inclusion and prioritization of 65x25 attainment in legislative advocacy efforts from the Coalition, BIA, NHCF, and other leading organizations in New Hampshire</a:t>
          </a:r>
          <a:r>
            <a:rPr lang="en-US" sz="1400" b="0" kern="1200" dirty="0" smtClean="0">
              <a:solidFill>
                <a:schemeClr val="tx1"/>
              </a:solidFill>
              <a:effectLst/>
              <a:latin typeface="Palatino Linotype" panose="02040502050505030304" pitchFamily="18" charset="0"/>
              <a:ea typeface="Calibri" charset="0"/>
              <a:cs typeface="Times New Roman" charset="0"/>
            </a:rPr>
            <a:t> </a:t>
          </a:r>
          <a:endParaRPr lang="en-US" sz="1400" i="1" kern="1200" dirty="0">
            <a:solidFill>
              <a:schemeClr val="accent1">
                <a:lumMod val="75000"/>
              </a:schemeClr>
            </a:solidFill>
            <a:latin typeface="Palatino Linotype" panose="02040502050505030304" pitchFamily="18" charset="0"/>
          </a:endParaRPr>
        </a:p>
      </dsp:txBody>
      <dsp:txXfrm>
        <a:off x="0" y="329624"/>
        <a:ext cx="7460175" cy="1111646"/>
      </dsp:txXfrm>
    </dsp:sp>
    <dsp:sp modelId="{DDFA05D1-59B3-4370-B217-8BB1F54D559D}">
      <dsp:nvSpPr>
        <dsp:cNvPr id="0" name=""/>
        <dsp:cNvSpPr/>
      </dsp:nvSpPr>
      <dsp:spPr>
        <a:xfrm>
          <a:off x="1902547" y="1059982"/>
          <a:ext cx="5520529" cy="329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1902547" y="1059982"/>
        <a:ext cx="5520529" cy="329483"/>
      </dsp:txXfrm>
    </dsp:sp>
    <dsp:sp modelId="{1386D84B-F853-45EE-91B9-F0537B473448}">
      <dsp:nvSpPr>
        <dsp:cNvPr id="0" name=""/>
        <dsp:cNvSpPr/>
      </dsp:nvSpPr>
      <dsp:spPr>
        <a:xfrm>
          <a:off x="0" y="1423191"/>
          <a:ext cx="1939645" cy="329483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Palatino Linotype" panose="02040502050505030304" pitchFamily="18" charset="0"/>
            </a:rPr>
            <a:t>NEXT </a:t>
          </a:r>
          <a:r>
            <a:rPr lang="en-US" sz="1600" kern="1200" dirty="0" smtClean="0">
              <a:latin typeface="Palatino Linotype" panose="02040502050505030304" pitchFamily="18" charset="0"/>
            </a:rPr>
            <a:t>STEPS</a:t>
          </a:r>
          <a:endParaRPr lang="en-US" sz="1600" kern="1200" dirty="0">
            <a:latin typeface="Palatino Linotype" panose="02040502050505030304" pitchFamily="18" charset="0"/>
          </a:endParaRPr>
        </a:p>
      </dsp:txBody>
      <dsp:txXfrm>
        <a:off x="16087" y="1439278"/>
        <a:ext cx="1907471" cy="313396"/>
      </dsp:txXfrm>
    </dsp:sp>
    <dsp:sp modelId="{5E4CAC0F-4ECC-41C6-8215-DC1EECA64D7C}">
      <dsp:nvSpPr>
        <dsp:cNvPr id="0" name=""/>
        <dsp:cNvSpPr/>
      </dsp:nvSpPr>
      <dsp:spPr>
        <a:xfrm>
          <a:off x="0" y="1787228"/>
          <a:ext cx="7460175" cy="13393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latin typeface="Palatino Linotype" panose="02040502050505030304" pitchFamily="18" charset="0"/>
            </a:rPr>
            <a:t>HEC - Identify and prioritize recommendations and strategies which are beyond the immediate scope of higher education</a:t>
          </a:r>
          <a:endParaRPr lang="en-US" sz="1400" kern="1200" dirty="0">
            <a:latin typeface="Palatino Linotype" panose="0204050205050503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latin typeface="Palatino Linotype" panose="02040502050505030304" pitchFamily="18" charset="0"/>
            </a:rPr>
            <a:t>Work to transition/collaborate on those strategies in support of 65 by 25 goals</a:t>
          </a:r>
          <a:endParaRPr lang="en-US" sz="1400" kern="1200" dirty="0">
            <a:latin typeface="Palatino Linotype" panose="0204050205050503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latin typeface="Palatino Linotype" panose="02040502050505030304" pitchFamily="18" charset="0"/>
            </a:rPr>
            <a:t>Continue to convene, update, share, collaborate </a:t>
          </a:r>
          <a:endParaRPr lang="en-US" sz="1400" kern="1200" dirty="0">
            <a:latin typeface="Palatino Linotype" panose="02040502050505030304" pitchFamily="18" charset="0"/>
          </a:endParaRPr>
        </a:p>
      </dsp:txBody>
      <dsp:txXfrm>
        <a:off x="0" y="1787228"/>
        <a:ext cx="7460175" cy="1339340"/>
      </dsp:txXfrm>
    </dsp:sp>
    <dsp:sp modelId="{5D44A7BF-00EB-43A0-82BC-CE241B927B90}">
      <dsp:nvSpPr>
        <dsp:cNvPr id="0" name=""/>
        <dsp:cNvSpPr/>
      </dsp:nvSpPr>
      <dsp:spPr>
        <a:xfrm>
          <a:off x="1939645" y="3143042"/>
          <a:ext cx="5520529" cy="329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1939645" y="3143042"/>
        <a:ext cx="5520529" cy="329483"/>
      </dsp:txXfrm>
    </dsp:sp>
    <dsp:sp modelId="{D22A66AE-4C50-4B11-B6FB-ABC829135BF1}">
      <dsp:nvSpPr>
        <dsp:cNvPr id="0" name=""/>
        <dsp:cNvSpPr/>
      </dsp:nvSpPr>
      <dsp:spPr>
        <a:xfrm>
          <a:off x="0" y="3143042"/>
          <a:ext cx="1939645" cy="329483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Palatino Linotype" panose="02040502050505030304" pitchFamily="18" charset="0"/>
            </a:rPr>
            <a:t>OTHER</a:t>
          </a:r>
          <a:endParaRPr lang="en-US" sz="1600" kern="1200" dirty="0">
            <a:latin typeface="Palatino Linotype" panose="02040502050505030304" pitchFamily="18" charset="0"/>
          </a:endParaRPr>
        </a:p>
      </dsp:txBody>
      <dsp:txXfrm>
        <a:off x="16087" y="3159129"/>
        <a:ext cx="1907471" cy="313396"/>
      </dsp:txXfrm>
    </dsp:sp>
    <dsp:sp modelId="{9C3BEFAD-7278-4234-8901-5CDDA41A0A49}">
      <dsp:nvSpPr>
        <dsp:cNvPr id="0" name=""/>
        <dsp:cNvSpPr/>
      </dsp:nvSpPr>
      <dsp:spPr>
        <a:xfrm>
          <a:off x="0" y="3472526"/>
          <a:ext cx="7460175" cy="6590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latin typeface="Palatino Linotype" panose="02040502050505030304" pitchFamily="18" charset="0"/>
            </a:rPr>
            <a:t>Understand long-term “pipeline” needs and goals  that will position NH for successful economic future</a:t>
          </a:r>
          <a:endParaRPr lang="en-US" sz="1400" kern="1200" dirty="0">
            <a:latin typeface="Palatino Linotype" panose="02040502050505030304" pitchFamily="18" charset="0"/>
          </a:endParaRPr>
        </a:p>
      </dsp:txBody>
      <dsp:txXfrm>
        <a:off x="0" y="3472526"/>
        <a:ext cx="7460175" cy="6590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6BC04-57CB-4A35-A2A2-7068E4634CD0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44D97-6836-48F7-984D-85C698E9F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62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83444E-6321-8343-8B63-13DD69DBF25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979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83444E-6321-8343-8B63-13DD69DBF25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41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</a:t>
            </a:r>
          </a:p>
          <a:p>
            <a:pPr marL="171450" indent="-171450">
              <a:buFont typeface="Arial" charset="0"/>
              <a:buChar char="•"/>
            </a:pPr>
            <a:r>
              <a:rPr lang="en-US" dirty="0" smtClean="0"/>
              <a:t>These goals</a:t>
            </a:r>
            <a:r>
              <a:rPr lang="en-US" baseline="0" dirty="0" smtClean="0"/>
              <a:t> </a:t>
            </a:r>
            <a:r>
              <a:rPr lang="en-US" dirty="0" smtClean="0"/>
              <a:t>are not numbered</a:t>
            </a:r>
            <a:r>
              <a:rPr lang="en-US" baseline="0" dirty="0" smtClean="0"/>
              <a:t> by importance but simply for ease in reference.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 smtClean="0"/>
              <a:t>The strategies are not prioritized. The work group did go through to identify the strategies that they believed deserved attention, but they did not rank order these.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 smtClean="0"/>
              <a:t>In the next stages of work, this is something that should be considered.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83444E-6321-8343-8B63-13DD69DBF25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143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</a:t>
            </a:r>
          </a:p>
          <a:p>
            <a:pPr marL="171450" indent="-171450">
              <a:buFont typeface="Arial" charset="0"/>
              <a:buChar char="•"/>
            </a:pPr>
            <a:r>
              <a:rPr lang="en-US" dirty="0" smtClean="0"/>
              <a:t>These goals</a:t>
            </a:r>
            <a:r>
              <a:rPr lang="en-US" baseline="0" dirty="0" smtClean="0"/>
              <a:t> </a:t>
            </a:r>
            <a:r>
              <a:rPr lang="en-US" dirty="0" smtClean="0"/>
              <a:t>are not numbered</a:t>
            </a:r>
            <a:r>
              <a:rPr lang="en-US" baseline="0" dirty="0" smtClean="0"/>
              <a:t> by importance but simply for ease in reference.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 smtClean="0"/>
              <a:t>The strategies are not prioritized. The work group did go through to identify the strategies that they believed deserved attention, but they did not rank order these.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 smtClean="0"/>
              <a:t>In the next stages of work, this is something that should be considered.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83444E-6321-8343-8B63-13DD69DBF25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509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</a:t>
            </a:r>
          </a:p>
          <a:p>
            <a:pPr marL="171450" indent="-171450">
              <a:buFont typeface="Arial" charset="0"/>
              <a:buChar char="•"/>
            </a:pPr>
            <a:r>
              <a:rPr lang="en-US" dirty="0" smtClean="0"/>
              <a:t>These goals</a:t>
            </a:r>
            <a:r>
              <a:rPr lang="en-US" baseline="0" dirty="0" smtClean="0"/>
              <a:t> </a:t>
            </a:r>
            <a:r>
              <a:rPr lang="en-US" dirty="0" smtClean="0"/>
              <a:t>are not numbered</a:t>
            </a:r>
            <a:r>
              <a:rPr lang="en-US" baseline="0" dirty="0" smtClean="0"/>
              <a:t> by importance but simply for ease in reference.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 smtClean="0"/>
              <a:t>The strategies are not prioritized. The work group did go through to identify the strategies that they believed deserved attention, but they did not rank order these.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 smtClean="0"/>
              <a:t>In the next stages of work, this is something that should be considered.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83444E-6321-8343-8B63-13DD69DBF25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088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B302F-B56C-4F53-93BE-23F5CC76B0F6}" type="datetime1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733A-DFE2-4045-9629-8E8B3B1BC70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1322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7249B-2680-4DCF-A19D-7216672F2870}" type="datetime1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733A-DFE2-4045-9629-8E8B3B1B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241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B8B45-F323-4B03-927B-4F024DE723DE}" type="datetime1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733A-DFE2-4045-9629-8E8B3B1B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1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CF3B-E2C3-4347-BED4-20A903D33975}" type="datetime1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733A-DFE2-4045-9629-8E8B3B1B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4D94-1F4D-421D-B1E5-EE260ADFF199}" type="datetime1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733A-DFE2-4045-9629-8E8B3B1BC70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9555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6540-4DDE-4015-AF2C-6E34ACD796A2}" type="datetime1">
              <a:rPr lang="en-US" smtClean="0"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733A-DFE2-4045-9629-8E8B3B1B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908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ADBD3-DA46-47AF-8C06-387504FB1D43}" type="datetime1">
              <a:rPr lang="en-US" smtClean="0"/>
              <a:t>9/28/2016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733A-DFE2-4045-9629-8E8B3B1B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832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C42E-72FE-448E-94DA-DF3C6CE8EB00}" type="datetime1">
              <a:rPr lang="en-US" smtClean="0"/>
              <a:t>9/28/2016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733A-DFE2-4045-9629-8E8B3B1B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857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C78E-940B-4097-8FD8-09D20D80061F}" type="datetime1">
              <a:rPr lang="en-US" smtClean="0"/>
              <a:t>9/28/2016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733A-DFE2-4045-9629-8E8B3B1B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934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B357CF79-44C6-47D8-A362-79B4F9327349}" type="datetime1">
              <a:rPr lang="en-US" smtClean="0"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45733A-DFE2-4045-9629-8E8B3B1B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74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63C0A-203A-4D2E-9316-CFCB22826DBD}" type="datetime1">
              <a:rPr lang="en-US" smtClean="0"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733A-DFE2-4045-9629-8E8B3B1B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36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4D4B382-9B10-46D1-8898-AB244E51422D}" type="datetime1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45733A-DFE2-4045-9629-8E8B3B1BC70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751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4171" y="348388"/>
            <a:ext cx="7543800" cy="1450757"/>
          </a:xfrm>
        </p:spPr>
        <p:txBody>
          <a:bodyPr>
            <a:normAutofit/>
          </a:bodyPr>
          <a:lstStyle/>
          <a:p>
            <a:r>
              <a:rPr lang="en-US" cap="small" dirty="0" smtClean="0">
                <a:latin typeface="Palatino Linotype" panose="02040502050505030304" pitchFamily="18" charset="0"/>
              </a:rPr>
              <a:t>Higher Education Committee membership</a:t>
            </a:r>
            <a:endParaRPr lang="en-US" cap="small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Palatino Linotype" panose="02040502050505030304" pitchFamily="18" charset="0"/>
              </a:rPr>
              <a:t>Co-Chairs: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Palatino Linotype" panose="02040502050505030304" pitchFamily="18" charset="0"/>
              </a:rPr>
              <a:t>Shannon Reid, Director of Marketing and Communications, CCSNH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Palatino Linotype" panose="02040502050505030304" pitchFamily="18" charset="0"/>
              </a:rPr>
              <a:t>Amy Schwartz, Associate Vice Chancellor fo</a:t>
            </a:r>
            <a:r>
              <a:rPr lang="en-US" dirty="0" smtClean="0">
                <a:latin typeface="Palatino Linotype" panose="02040502050505030304" pitchFamily="18" charset="0"/>
              </a:rPr>
              <a:t>r Partnerships &amp; Shared Services Initiatives, USNH</a:t>
            </a:r>
          </a:p>
          <a:p>
            <a:r>
              <a:rPr lang="en-US" dirty="0" smtClean="0">
                <a:latin typeface="Palatino Linotype" panose="02040502050505030304" pitchFamily="18" charset="0"/>
              </a:rPr>
              <a:t>Members: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Palatino Linotype" panose="02040502050505030304" pitchFamily="18" charset="0"/>
              </a:rPr>
              <a:t>Tom Horgan, President and CEO, NH College and University Council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Palatino Linotype" panose="02040502050505030304" pitchFamily="18" charset="0"/>
              </a:rPr>
              <a:t>Todd Leach, Chancellor, USNH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Palatino Linotype" panose="02040502050505030304" pitchFamily="18" charset="0"/>
              </a:rPr>
              <a:t>Edward </a:t>
            </a:r>
            <a:r>
              <a:rPr lang="en-US" dirty="0">
                <a:latin typeface="Palatino Linotype" panose="02040502050505030304" pitchFamily="18" charset="0"/>
              </a:rPr>
              <a:t>MacKay, Director, Division of Higher Education, Higher Education </a:t>
            </a:r>
            <a:r>
              <a:rPr lang="en-US" dirty="0" smtClean="0">
                <a:latin typeface="Palatino Linotype" panose="02040502050505030304" pitchFamily="18" charset="0"/>
              </a:rPr>
              <a:t>Commission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Palatino Linotype" panose="02040502050505030304" pitchFamily="18" charset="0"/>
              </a:rPr>
              <a:t>Michele Perkins, President, New England College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Palatino Linotype" panose="02040502050505030304" pitchFamily="18" charset="0"/>
              </a:rPr>
              <a:t>Mark Rubinstein, President, Granite State College</a:t>
            </a:r>
            <a:endParaRPr lang="en-US" dirty="0">
              <a:latin typeface="Palatino Linotype" panose="0204050205050503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dirty="0" smtClean="0">
              <a:latin typeface="Palatino Linotype" panose="02040502050505030304" pitchFamily="18" charset="0"/>
            </a:endParaRPr>
          </a:p>
          <a:p>
            <a:endParaRPr lang="en-US" dirty="0" smtClean="0">
              <a:latin typeface="Palatino Linotype" panose="0204050205050503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733A-DFE2-4045-9629-8E8B3B1BC703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AA9E-6EE7-4ACE-B892-155CAF477ECA}" type="datetime1">
              <a:rPr lang="en-US" smtClean="0"/>
              <a:t>9/28/2016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439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>
                <a:latin typeface="Palatino Linotype" panose="02040502050505030304" pitchFamily="18" charset="0"/>
              </a:rPr>
              <a:t>Goals to Achieve 65x25</a:t>
            </a:r>
            <a:endParaRPr lang="en-US" cap="small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+mj-lt"/>
              <a:buAutoNum type="arabicPeriod"/>
            </a:pPr>
            <a:r>
              <a:rPr lang="en-US" cap="small" dirty="0">
                <a:latin typeface="Palatino Linotype" panose="02040502050505030304" pitchFamily="18" charset="0"/>
              </a:rPr>
              <a:t>Increase Number of Adults With High Quality </a:t>
            </a:r>
            <a:r>
              <a:rPr lang="en-US" cap="small" dirty="0" smtClean="0">
                <a:latin typeface="Palatino Linotype" panose="02040502050505030304" pitchFamily="18" charset="0"/>
              </a:rPr>
              <a:t>Credentials</a:t>
            </a:r>
          </a:p>
          <a:p>
            <a:pPr marL="342900" lvl="1" indent="-342900">
              <a:buFont typeface="+mj-lt"/>
              <a:buAutoNum type="arabicPeriod"/>
            </a:pPr>
            <a:r>
              <a:rPr lang="en-US" cap="small" dirty="0">
                <a:latin typeface="Palatino Linotype" panose="02040502050505030304" pitchFamily="18" charset="0"/>
              </a:rPr>
              <a:t>Attract and Retain More Individuals w/ High Quality Credentials in New </a:t>
            </a:r>
            <a:r>
              <a:rPr lang="en-US" cap="small" dirty="0" smtClean="0">
                <a:latin typeface="Palatino Linotype" panose="02040502050505030304" pitchFamily="18" charset="0"/>
              </a:rPr>
              <a:t>Hampshire</a:t>
            </a:r>
          </a:p>
          <a:p>
            <a:pPr marL="342900" lvl="1" indent="-342900">
              <a:buFont typeface="+mj-lt"/>
              <a:buAutoNum type="arabicPeriod"/>
            </a:pPr>
            <a:r>
              <a:rPr lang="en-US" cap="small" dirty="0">
                <a:latin typeface="Palatino Linotype" panose="02040502050505030304" pitchFamily="18" charset="0"/>
              </a:rPr>
              <a:t>Increase employer participation in efforts that support employees with continuing education and completing their degree </a:t>
            </a:r>
            <a:endParaRPr lang="en-US" cap="small" dirty="0" smtClean="0">
              <a:latin typeface="Palatino Linotype" panose="02040502050505030304" pitchFamily="18" charset="0"/>
            </a:endParaRPr>
          </a:p>
          <a:p>
            <a:pPr marL="342900" lvl="1" indent="-342900">
              <a:buFont typeface="+mj-lt"/>
              <a:buAutoNum type="arabicPeriod"/>
            </a:pPr>
            <a:r>
              <a:rPr lang="en-US" cap="small" dirty="0">
                <a:latin typeface="Palatino Linotype" panose="02040502050505030304" pitchFamily="18" charset="0"/>
              </a:rPr>
              <a:t>Improve career </a:t>
            </a:r>
            <a:r>
              <a:rPr lang="en-US" cap="small" dirty="0" smtClean="0">
                <a:latin typeface="Palatino Linotype" panose="02040502050505030304" pitchFamily="18" charset="0"/>
              </a:rPr>
              <a:t>pathways</a:t>
            </a:r>
          </a:p>
          <a:p>
            <a:pPr marL="342900" lvl="1" indent="-342900">
              <a:buFont typeface="+mj-lt"/>
              <a:buAutoNum type="arabicPeriod"/>
            </a:pPr>
            <a:r>
              <a:rPr lang="en-US" cap="small" dirty="0">
                <a:latin typeface="Palatino Linotype" panose="02040502050505030304" pitchFamily="18" charset="0"/>
              </a:rPr>
              <a:t>Increase number of new hampshire high school students attending college in new </a:t>
            </a:r>
            <a:r>
              <a:rPr lang="en-US" cap="small" dirty="0" smtClean="0">
                <a:latin typeface="Palatino Linotype" panose="02040502050505030304" pitchFamily="18" charset="0"/>
              </a:rPr>
              <a:t>hampshire</a:t>
            </a:r>
          </a:p>
          <a:p>
            <a:pPr marL="342900" lvl="1" indent="-342900">
              <a:buFont typeface="+mj-lt"/>
              <a:buAutoNum type="arabicPeriod"/>
            </a:pPr>
            <a:r>
              <a:rPr lang="en-US" cap="small" dirty="0">
                <a:latin typeface="Palatino Linotype" panose="02040502050505030304" pitchFamily="18" charset="0"/>
              </a:rPr>
              <a:t>Improve postsecondary persistence and </a:t>
            </a:r>
            <a:r>
              <a:rPr lang="en-US" cap="small" dirty="0" smtClean="0">
                <a:latin typeface="Palatino Linotype" panose="02040502050505030304" pitchFamily="18" charset="0"/>
              </a:rPr>
              <a:t>completion</a:t>
            </a:r>
          </a:p>
          <a:p>
            <a:pPr marL="342900" lvl="1" indent="-342900">
              <a:buFont typeface="+mj-lt"/>
              <a:buAutoNum type="arabicPeriod"/>
            </a:pPr>
            <a:r>
              <a:rPr lang="en-US" cap="small" dirty="0">
                <a:latin typeface="Palatino Linotype" panose="02040502050505030304" pitchFamily="18" charset="0"/>
              </a:rPr>
              <a:t>Increase affordability</a:t>
            </a:r>
            <a:endParaRPr lang="en-US" cap="small" dirty="0" smtClean="0">
              <a:latin typeface="Palatino Linotype" panose="02040502050505030304" pitchFamily="18" charset="0"/>
            </a:endParaRPr>
          </a:p>
          <a:p>
            <a:pPr marL="342900" lvl="1" indent="-342900">
              <a:buFont typeface="Arial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733A-DFE2-4045-9629-8E8B3B1BC703}" type="slidenum">
              <a:rPr lang="en-US" smtClean="0"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47865-9C04-4C69-8A02-8C4E29AB4BE9}" type="datetime1">
              <a:rPr lang="en-US" smtClean="0"/>
              <a:t>9/28/2016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16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/>
          <p:nvPr/>
        </p:nvSpPr>
        <p:spPr>
          <a:xfrm>
            <a:off x="848359" y="1061493"/>
            <a:ext cx="7460175" cy="0"/>
          </a:xfrm>
          <a:prstGeom prst="line">
            <a:avLst/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Freeform 10"/>
          <p:cNvSpPr/>
          <p:nvPr/>
        </p:nvSpPr>
        <p:spPr>
          <a:xfrm>
            <a:off x="2788004" y="306456"/>
            <a:ext cx="5520529" cy="816821"/>
          </a:xfrm>
          <a:custGeom>
            <a:avLst/>
            <a:gdLst>
              <a:gd name="connsiteX0" fmla="*/ 0 w 5520529"/>
              <a:gd name="connsiteY0" fmla="*/ 0 h 981877"/>
              <a:gd name="connsiteX1" fmla="*/ 5520529 w 5520529"/>
              <a:gd name="connsiteY1" fmla="*/ 0 h 981877"/>
              <a:gd name="connsiteX2" fmla="*/ 5520529 w 5520529"/>
              <a:gd name="connsiteY2" fmla="*/ 981877 h 981877"/>
              <a:gd name="connsiteX3" fmla="*/ 0 w 5520529"/>
              <a:gd name="connsiteY3" fmla="*/ 981877 h 981877"/>
              <a:gd name="connsiteX4" fmla="*/ 0 w 5520529"/>
              <a:gd name="connsiteY4" fmla="*/ 0 h 981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20529" h="981877">
                <a:moveTo>
                  <a:pt x="0" y="0"/>
                </a:moveTo>
                <a:lnTo>
                  <a:pt x="5520529" y="0"/>
                </a:lnTo>
                <a:lnTo>
                  <a:pt x="5520529" y="981877"/>
                </a:lnTo>
                <a:lnTo>
                  <a:pt x="0" y="98187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b" anchorCtr="0">
            <a:noAutofit/>
          </a:bodyPr>
          <a:lstStyle/>
          <a:p>
            <a:pPr lvl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kern="1200" dirty="0" smtClean="0"/>
              <a:t>	</a:t>
            </a:r>
            <a:endParaRPr lang="en-US" sz="2800" kern="1200" dirty="0"/>
          </a:p>
        </p:txBody>
      </p:sp>
      <p:sp>
        <p:nvSpPr>
          <p:cNvPr id="12" name="Freeform 11"/>
          <p:cNvSpPr/>
          <p:nvPr/>
        </p:nvSpPr>
        <p:spPr>
          <a:xfrm>
            <a:off x="848358" y="232314"/>
            <a:ext cx="2512679" cy="816821"/>
          </a:xfrm>
          <a:custGeom>
            <a:avLst/>
            <a:gdLst>
              <a:gd name="connsiteX0" fmla="*/ 163679 w 1939645"/>
              <a:gd name="connsiteY0" fmla="*/ 0 h 981877"/>
              <a:gd name="connsiteX1" fmla="*/ 1775966 w 1939645"/>
              <a:gd name="connsiteY1" fmla="*/ 0 h 981877"/>
              <a:gd name="connsiteX2" fmla="*/ 1939645 w 1939645"/>
              <a:gd name="connsiteY2" fmla="*/ 163679 h 981877"/>
              <a:gd name="connsiteX3" fmla="*/ 1939645 w 1939645"/>
              <a:gd name="connsiteY3" fmla="*/ 981877 h 981877"/>
              <a:gd name="connsiteX4" fmla="*/ 1939645 w 1939645"/>
              <a:gd name="connsiteY4" fmla="*/ 981877 h 981877"/>
              <a:gd name="connsiteX5" fmla="*/ 0 w 1939645"/>
              <a:gd name="connsiteY5" fmla="*/ 981877 h 981877"/>
              <a:gd name="connsiteX6" fmla="*/ 0 w 1939645"/>
              <a:gd name="connsiteY6" fmla="*/ 981877 h 981877"/>
              <a:gd name="connsiteX7" fmla="*/ 0 w 1939645"/>
              <a:gd name="connsiteY7" fmla="*/ 163679 h 981877"/>
              <a:gd name="connsiteX8" fmla="*/ 163679 w 1939645"/>
              <a:gd name="connsiteY8" fmla="*/ 0 h 981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39645" h="981877">
                <a:moveTo>
                  <a:pt x="163679" y="0"/>
                </a:moveTo>
                <a:lnTo>
                  <a:pt x="1775966" y="0"/>
                </a:lnTo>
                <a:cubicBezTo>
                  <a:pt x="1866363" y="0"/>
                  <a:pt x="1939645" y="73282"/>
                  <a:pt x="1939645" y="163679"/>
                </a:cubicBezTo>
                <a:lnTo>
                  <a:pt x="1939645" y="981877"/>
                </a:lnTo>
                <a:lnTo>
                  <a:pt x="1939645" y="981877"/>
                </a:lnTo>
                <a:lnTo>
                  <a:pt x="0" y="981877"/>
                </a:lnTo>
                <a:lnTo>
                  <a:pt x="0" y="981877"/>
                </a:lnTo>
                <a:lnTo>
                  <a:pt x="0" y="163679"/>
                </a:lnTo>
                <a:cubicBezTo>
                  <a:pt x="0" y="73282"/>
                  <a:pt x="73282" y="0"/>
                  <a:pt x="163679" y="0"/>
                </a:cubicBez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280" tIns="101280" rIns="101280" bIns="5334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kern="1200" dirty="0" smtClean="0">
                <a:latin typeface="Palatino Linotype" panose="02040502050505030304" pitchFamily="18" charset="0"/>
              </a:rPr>
              <a:t>STRATEGIES</a:t>
            </a:r>
            <a:endParaRPr lang="en-US" sz="2800" kern="1200" dirty="0">
              <a:latin typeface="Palatino Linotype" panose="02040502050505030304" pitchFamily="18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848359" y="1073849"/>
            <a:ext cx="7460175" cy="5031989"/>
          </a:xfrm>
          <a:custGeom>
            <a:avLst/>
            <a:gdLst>
              <a:gd name="connsiteX0" fmla="*/ 0 w 7460175"/>
              <a:gd name="connsiteY0" fmla="*/ 0 h 2568093"/>
              <a:gd name="connsiteX1" fmla="*/ 7460175 w 7460175"/>
              <a:gd name="connsiteY1" fmla="*/ 0 h 2568093"/>
              <a:gd name="connsiteX2" fmla="*/ 7460175 w 7460175"/>
              <a:gd name="connsiteY2" fmla="*/ 2568093 h 2568093"/>
              <a:gd name="connsiteX3" fmla="*/ 0 w 7460175"/>
              <a:gd name="connsiteY3" fmla="*/ 2568093 h 2568093"/>
              <a:gd name="connsiteX4" fmla="*/ 0 w 7460175"/>
              <a:gd name="connsiteY4" fmla="*/ 0 h 2568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0175" h="2568093">
                <a:moveTo>
                  <a:pt x="0" y="0"/>
                </a:moveTo>
                <a:lnTo>
                  <a:pt x="7460175" y="0"/>
                </a:lnTo>
                <a:lnTo>
                  <a:pt x="7460175" y="2568093"/>
                </a:lnTo>
                <a:lnTo>
                  <a:pt x="0" y="256809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t" anchorCtr="0">
            <a:noAutofit/>
          </a:bodyPr>
          <a:lstStyle/>
          <a:p>
            <a:pPr marL="228600" lvl="1" indent="-228600" algn="l" defTabSz="977900">
              <a:spcBef>
                <a:spcPct val="0"/>
              </a:spcBef>
              <a:spcAft>
                <a:spcPts val="600"/>
              </a:spcAft>
              <a:buChar char="••"/>
            </a:pPr>
            <a:r>
              <a:rPr lang="en-US" sz="1600" kern="1200" dirty="0" smtClean="0">
                <a:effectLst/>
                <a:latin typeface="Palatino Linotype" panose="02040502050505030304" pitchFamily="18" charset="0"/>
              </a:rPr>
              <a:t>Ongoing validation of prior learning assessments (PLA) and potential expansion to additional program areas</a:t>
            </a:r>
            <a:endParaRPr lang="en-US" sz="1600" kern="1200" dirty="0">
              <a:latin typeface="Palatino Linotype" panose="02040502050505030304" pitchFamily="18" charset="0"/>
            </a:endParaRPr>
          </a:p>
          <a:p>
            <a:pPr marL="228600" lvl="1" indent="-228600" algn="l" defTabSz="977900">
              <a:spcBef>
                <a:spcPct val="0"/>
              </a:spcBef>
              <a:spcAft>
                <a:spcPts val="600"/>
              </a:spcAft>
              <a:buChar char="••"/>
            </a:pPr>
            <a:r>
              <a:rPr lang="en-US" sz="1600" kern="1200" dirty="0" smtClean="0">
                <a:effectLst/>
                <a:latin typeface="Palatino Linotype" panose="02040502050505030304" pitchFamily="18" charset="0"/>
              </a:rPr>
              <a:t>Outreach to adults that started but did not complete a degree (“non-completers”) in NH including non-returners within NH 2- and 4-year institutions</a:t>
            </a:r>
          </a:p>
          <a:p>
            <a:pPr marL="228600" lvl="1" indent="-228600" defTabSz="977900">
              <a:spcBef>
                <a:spcPct val="0"/>
              </a:spcBef>
              <a:spcAft>
                <a:spcPts val="600"/>
              </a:spcAft>
              <a:buChar char="••"/>
            </a:pPr>
            <a:r>
              <a:rPr lang="en-US" sz="1600" dirty="0">
                <a:latin typeface="Palatino Linotype" panose="02040502050505030304" pitchFamily="18" charset="0"/>
              </a:rPr>
              <a:t>Link students to internships, practicums and apprenticeships</a:t>
            </a:r>
          </a:p>
          <a:p>
            <a:pPr marL="228600" lvl="1" indent="-228600" defTabSz="977900">
              <a:spcBef>
                <a:spcPct val="0"/>
              </a:spcBef>
              <a:spcAft>
                <a:spcPts val="600"/>
              </a:spcAft>
              <a:buChar char="••"/>
            </a:pPr>
            <a:r>
              <a:rPr lang="en-US" sz="1600" dirty="0">
                <a:latin typeface="Palatino Linotype" panose="02040502050505030304" pitchFamily="18" charset="0"/>
              </a:rPr>
              <a:t>Support programs targeting young adults to live and work in NH</a:t>
            </a:r>
          </a:p>
          <a:p>
            <a:pPr marL="228600" lvl="1" indent="-228600" defTabSz="977900">
              <a:spcBef>
                <a:spcPct val="0"/>
              </a:spcBef>
              <a:spcAft>
                <a:spcPts val="600"/>
              </a:spcAft>
              <a:buChar char="••"/>
            </a:pPr>
            <a:r>
              <a:rPr lang="en-US" sz="1600" dirty="0">
                <a:latin typeface="Palatino Linotype" panose="02040502050505030304" pitchFamily="18" charset="0"/>
              </a:rPr>
              <a:t>Support efforts to enroll more out-of-state students</a:t>
            </a:r>
          </a:p>
          <a:p>
            <a:pPr marL="228600" lvl="1" indent="-228600" defTabSz="977900">
              <a:spcBef>
                <a:spcPct val="0"/>
              </a:spcBef>
              <a:spcAft>
                <a:spcPts val="600"/>
              </a:spcAft>
              <a:buChar char="••"/>
            </a:pPr>
            <a:r>
              <a:rPr lang="en-US" sz="1600" dirty="0">
                <a:latin typeface="Palatino Linotype" panose="02040502050505030304" pitchFamily="18" charset="0"/>
              </a:rPr>
              <a:t>Identify efforts to attract adults with high quality credentials to live and work in </a:t>
            </a:r>
            <a:r>
              <a:rPr lang="en-US" sz="1600" dirty="0" smtClean="0">
                <a:latin typeface="Palatino Linotype" panose="02040502050505030304" pitchFamily="18" charset="0"/>
              </a:rPr>
              <a:t>NH, including “selling” NH as a good place to move to for its robust higher education institutions/communities</a:t>
            </a:r>
          </a:p>
          <a:p>
            <a:pPr marL="228600" lvl="1" indent="-228600" defTabSz="977900">
              <a:spcBef>
                <a:spcPct val="0"/>
              </a:spcBef>
              <a:spcAft>
                <a:spcPts val="600"/>
              </a:spcAft>
              <a:buFontTx/>
              <a:buChar char="••"/>
            </a:pPr>
            <a:r>
              <a:rPr lang="en-US" sz="1600" dirty="0" smtClean="0">
                <a:solidFill>
                  <a:schemeClr val="tx1"/>
                </a:solidFill>
                <a:latin typeface="Palatino Linotype" panose="02040502050505030304" pitchFamily="18" charset="0"/>
                <a:ea typeface="Calibri" charset="0"/>
                <a:cs typeface="Times New Roman" charset="0"/>
              </a:rPr>
              <a:t>Develop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ea typeface="Calibri" charset="0"/>
                <a:cs typeface="Times New Roman" charset="0"/>
              </a:rPr>
              <a:t>sector-specific workforce education pathways (Sector Partnership Initiative</a:t>
            </a:r>
            <a:r>
              <a:rPr lang="en-US" sz="1600" dirty="0" smtClean="0">
                <a:solidFill>
                  <a:schemeClr val="tx1"/>
                </a:solidFill>
                <a:latin typeface="Palatino Linotype" panose="02040502050505030304" pitchFamily="18" charset="0"/>
                <a:ea typeface="Calibri" charset="0"/>
                <a:cs typeface="Times New Roman" charset="0"/>
              </a:rPr>
              <a:t>)</a:t>
            </a:r>
          </a:p>
          <a:p>
            <a:pPr marL="228600" lvl="1" indent="-228600" defTabSz="977900">
              <a:spcBef>
                <a:spcPct val="0"/>
              </a:spcBef>
              <a:spcAft>
                <a:spcPts val="600"/>
              </a:spcAft>
              <a:buFontTx/>
              <a:buChar char="••"/>
            </a:pPr>
            <a:r>
              <a:rPr lang="en-US" sz="16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charset="0"/>
              </a:rPr>
              <a:t>Continue working with employers to create workforce development pathways</a:t>
            </a:r>
            <a:endParaRPr lang="en-US" sz="1600" dirty="0">
              <a:latin typeface="Palatino Linotype" panose="02040502050505030304" pitchFamily="18" charset="0"/>
            </a:endParaRPr>
          </a:p>
          <a:p>
            <a:pPr marL="228600" lvl="1" indent="-228600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endParaRPr lang="en-US" sz="2400" dirty="0"/>
          </a:p>
          <a:p>
            <a:pPr marL="228600" lvl="1" indent="-228600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n-US" sz="2200" dirty="0"/>
          </a:p>
          <a:p>
            <a:pPr marL="228600" lvl="1" indent="-228600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n-US" sz="2200" kern="1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733A-DFE2-4045-9629-8E8B3B1BC703}" type="slidenum">
              <a:rPr lang="en-US" smtClean="0"/>
              <a:t>3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268A-DC14-4F36-9B81-9B3D3096360E}" type="datetime1">
              <a:rPr lang="en-US" smtClean="0"/>
              <a:t>9/28/2016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13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/>
          <p:nvPr/>
        </p:nvSpPr>
        <p:spPr>
          <a:xfrm>
            <a:off x="848359" y="1123278"/>
            <a:ext cx="7460175" cy="0"/>
          </a:xfrm>
          <a:prstGeom prst="line">
            <a:avLst/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Freeform 10"/>
          <p:cNvSpPr/>
          <p:nvPr/>
        </p:nvSpPr>
        <p:spPr>
          <a:xfrm>
            <a:off x="2788004" y="306456"/>
            <a:ext cx="5520529" cy="816821"/>
          </a:xfrm>
          <a:custGeom>
            <a:avLst/>
            <a:gdLst>
              <a:gd name="connsiteX0" fmla="*/ 0 w 5520529"/>
              <a:gd name="connsiteY0" fmla="*/ 0 h 981877"/>
              <a:gd name="connsiteX1" fmla="*/ 5520529 w 5520529"/>
              <a:gd name="connsiteY1" fmla="*/ 0 h 981877"/>
              <a:gd name="connsiteX2" fmla="*/ 5520529 w 5520529"/>
              <a:gd name="connsiteY2" fmla="*/ 981877 h 981877"/>
              <a:gd name="connsiteX3" fmla="*/ 0 w 5520529"/>
              <a:gd name="connsiteY3" fmla="*/ 981877 h 981877"/>
              <a:gd name="connsiteX4" fmla="*/ 0 w 5520529"/>
              <a:gd name="connsiteY4" fmla="*/ 0 h 981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20529" h="981877">
                <a:moveTo>
                  <a:pt x="0" y="0"/>
                </a:moveTo>
                <a:lnTo>
                  <a:pt x="5520529" y="0"/>
                </a:lnTo>
                <a:lnTo>
                  <a:pt x="5520529" y="981877"/>
                </a:lnTo>
                <a:lnTo>
                  <a:pt x="0" y="98187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b" anchorCtr="0">
            <a:noAutofit/>
          </a:bodyPr>
          <a:lstStyle/>
          <a:p>
            <a:pPr lvl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kern="1200" dirty="0" smtClean="0"/>
              <a:t>	</a:t>
            </a:r>
            <a:endParaRPr lang="en-US" sz="2800" kern="1200" dirty="0"/>
          </a:p>
        </p:txBody>
      </p:sp>
      <p:sp>
        <p:nvSpPr>
          <p:cNvPr id="12" name="Freeform 11"/>
          <p:cNvSpPr/>
          <p:nvPr/>
        </p:nvSpPr>
        <p:spPr>
          <a:xfrm>
            <a:off x="848359" y="306456"/>
            <a:ext cx="2710387" cy="816821"/>
          </a:xfrm>
          <a:custGeom>
            <a:avLst/>
            <a:gdLst>
              <a:gd name="connsiteX0" fmla="*/ 163679 w 1939645"/>
              <a:gd name="connsiteY0" fmla="*/ 0 h 981877"/>
              <a:gd name="connsiteX1" fmla="*/ 1775966 w 1939645"/>
              <a:gd name="connsiteY1" fmla="*/ 0 h 981877"/>
              <a:gd name="connsiteX2" fmla="*/ 1939645 w 1939645"/>
              <a:gd name="connsiteY2" fmla="*/ 163679 h 981877"/>
              <a:gd name="connsiteX3" fmla="*/ 1939645 w 1939645"/>
              <a:gd name="connsiteY3" fmla="*/ 981877 h 981877"/>
              <a:gd name="connsiteX4" fmla="*/ 1939645 w 1939645"/>
              <a:gd name="connsiteY4" fmla="*/ 981877 h 981877"/>
              <a:gd name="connsiteX5" fmla="*/ 0 w 1939645"/>
              <a:gd name="connsiteY5" fmla="*/ 981877 h 981877"/>
              <a:gd name="connsiteX6" fmla="*/ 0 w 1939645"/>
              <a:gd name="connsiteY6" fmla="*/ 981877 h 981877"/>
              <a:gd name="connsiteX7" fmla="*/ 0 w 1939645"/>
              <a:gd name="connsiteY7" fmla="*/ 163679 h 981877"/>
              <a:gd name="connsiteX8" fmla="*/ 163679 w 1939645"/>
              <a:gd name="connsiteY8" fmla="*/ 0 h 981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39645" h="981877">
                <a:moveTo>
                  <a:pt x="163679" y="0"/>
                </a:moveTo>
                <a:lnTo>
                  <a:pt x="1775966" y="0"/>
                </a:lnTo>
                <a:cubicBezTo>
                  <a:pt x="1866363" y="0"/>
                  <a:pt x="1939645" y="73282"/>
                  <a:pt x="1939645" y="163679"/>
                </a:cubicBezTo>
                <a:lnTo>
                  <a:pt x="1939645" y="981877"/>
                </a:lnTo>
                <a:lnTo>
                  <a:pt x="1939645" y="981877"/>
                </a:lnTo>
                <a:lnTo>
                  <a:pt x="0" y="981877"/>
                </a:lnTo>
                <a:lnTo>
                  <a:pt x="0" y="981877"/>
                </a:lnTo>
                <a:lnTo>
                  <a:pt x="0" y="163679"/>
                </a:lnTo>
                <a:cubicBezTo>
                  <a:pt x="0" y="73282"/>
                  <a:pt x="73282" y="0"/>
                  <a:pt x="163679" y="0"/>
                </a:cubicBez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280" tIns="101280" rIns="101280" bIns="5334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kern="1200" dirty="0" smtClean="0">
                <a:latin typeface="Palatino Linotype" panose="02040502050505030304" pitchFamily="18" charset="0"/>
              </a:rPr>
              <a:t>STRATEGIES</a:t>
            </a:r>
            <a:endParaRPr lang="en-US" sz="2800" kern="1200" dirty="0">
              <a:latin typeface="Palatino Linotype" panose="02040502050505030304" pitchFamily="18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848359" y="1123277"/>
            <a:ext cx="7460175" cy="5031989"/>
          </a:xfrm>
          <a:custGeom>
            <a:avLst/>
            <a:gdLst>
              <a:gd name="connsiteX0" fmla="*/ 0 w 7460175"/>
              <a:gd name="connsiteY0" fmla="*/ 0 h 2568093"/>
              <a:gd name="connsiteX1" fmla="*/ 7460175 w 7460175"/>
              <a:gd name="connsiteY1" fmla="*/ 0 h 2568093"/>
              <a:gd name="connsiteX2" fmla="*/ 7460175 w 7460175"/>
              <a:gd name="connsiteY2" fmla="*/ 2568093 h 2568093"/>
              <a:gd name="connsiteX3" fmla="*/ 0 w 7460175"/>
              <a:gd name="connsiteY3" fmla="*/ 2568093 h 2568093"/>
              <a:gd name="connsiteX4" fmla="*/ 0 w 7460175"/>
              <a:gd name="connsiteY4" fmla="*/ 0 h 2568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0175" h="2568093">
                <a:moveTo>
                  <a:pt x="0" y="0"/>
                </a:moveTo>
                <a:lnTo>
                  <a:pt x="7460175" y="0"/>
                </a:lnTo>
                <a:lnTo>
                  <a:pt x="7460175" y="2568093"/>
                </a:lnTo>
                <a:lnTo>
                  <a:pt x="0" y="256809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53340" rIns="53340" bIns="53340" numCol="1" spcCol="1270" anchor="t" anchorCtr="0">
            <a:noAutofit/>
          </a:bodyPr>
          <a:lstStyle/>
          <a:p>
            <a:pPr marL="228600" lvl="1" indent="-228600" defTabSz="977900">
              <a:spcBef>
                <a:spcPct val="0"/>
              </a:spcBef>
              <a:spcAft>
                <a:spcPts val="600"/>
              </a:spcAft>
              <a:buChar char="••"/>
            </a:pPr>
            <a:r>
              <a:rPr lang="en-US" dirty="0">
                <a:latin typeface="Palatino Linotype" panose="02040502050505030304" pitchFamily="18" charset="0"/>
              </a:rPr>
              <a:t>Facilitate achievement </a:t>
            </a:r>
            <a:r>
              <a:rPr lang="en-US" dirty="0" smtClean="0">
                <a:latin typeface="Palatino Linotype" panose="02040502050505030304" pitchFamily="18" charset="0"/>
              </a:rPr>
              <a:t>of/toward </a:t>
            </a:r>
            <a:r>
              <a:rPr lang="en-US" dirty="0">
                <a:latin typeface="Palatino Linotype" panose="02040502050505030304" pitchFamily="18" charset="0"/>
              </a:rPr>
              <a:t>initial credentials in HS</a:t>
            </a:r>
          </a:p>
          <a:p>
            <a:pPr marL="228600" lvl="1" indent="-228600" defTabSz="977900">
              <a:spcBef>
                <a:spcPct val="0"/>
              </a:spcBef>
              <a:spcAft>
                <a:spcPts val="600"/>
              </a:spcAft>
              <a:buChar char="••"/>
            </a:pPr>
            <a:r>
              <a:rPr lang="en-US" dirty="0" smtClean="0">
                <a:latin typeface="Palatino Linotype" panose="02040502050505030304" pitchFamily="18" charset="0"/>
              </a:rPr>
              <a:t>Expand </a:t>
            </a:r>
            <a:r>
              <a:rPr lang="en-US" dirty="0">
                <a:latin typeface="Palatino Linotype" panose="02040502050505030304" pitchFamily="18" charset="0"/>
              </a:rPr>
              <a:t>dual enrollment programs (e.g., Running Start, early college </a:t>
            </a:r>
            <a:r>
              <a:rPr lang="en-US" dirty="0" smtClean="0">
                <a:latin typeface="Palatino Linotype" panose="02040502050505030304" pitchFamily="18" charset="0"/>
              </a:rPr>
              <a:t>programs) and dual admission (Dual </a:t>
            </a:r>
            <a:r>
              <a:rPr lang="en-US" dirty="0">
                <a:latin typeface="Palatino Linotype" panose="02040502050505030304" pitchFamily="18" charset="0"/>
              </a:rPr>
              <a:t>NH)</a:t>
            </a:r>
          </a:p>
          <a:p>
            <a:pPr marL="228600" lvl="1" indent="-228600" defTabSz="977900">
              <a:spcBef>
                <a:spcPct val="0"/>
              </a:spcBef>
              <a:spcAft>
                <a:spcPts val="600"/>
              </a:spcAft>
              <a:buChar char="••"/>
            </a:pPr>
            <a:r>
              <a:rPr lang="en-US" dirty="0">
                <a:latin typeface="Palatino Linotype" panose="02040502050505030304" pitchFamily="18" charset="0"/>
              </a:rPr>
              <a:t>Expand competency-based </a:t>
            </a:r>
            <a:r>
              <a:rPr lang="en-US" dirty="0" smtClean="0">
                <a:latin typeface="Palatino Linotype" panose="02040502050505030304" pitchFamily="18" charset="0"/>
              </a:rPr>
              <a:t>and experiential learning</a:t>
            </a:r>
            <a:endParaRPr lang="en-US" dirty="0">
              <a:latin typeface="Palatino Linotype" panose="02040502050505030304" pitchFamily="18" charset="0"/>
            </a:endParaRPr>
          </a:p>
          <a:p>
            <a:pPr marL="228600" lvl="1" indent="-228600" defTabSz="977900">
              <a:spcBef>
                <a:spcPct val="0"/>
              </a:spcBef>
              <a:spcAft>
                <a:spcPts val="600"/>
              </a:spcAft>
              <a:buChar char="••"/>
            </a:pPr>
            <a:r>
              <a:rPr lang="en-US" dirty="0" smtClean="0">
                <a:latin typeface="Palatino Linotype" panose="02040502050505030304" pitchFamily="18" charset="0"/>
              </a:rPr>
              <a:t>Build additional robust transfer </a:t>
            </a:r>
            <a:r>
              <a:rPr lang="en-US" dirty="0" smtClean="0">
                <a:latin typeface="Palatino Linotype" panose="02040502050505030304" pitchFamily="18" charset="0"/>
              </a:rPr>
              <a:t>programs</a:t>
            </a:r>
            <a:endParaRPr lang="en-US" dirty="0" smtClean="0">
              <a:latin typeface="Palatino Linotype" panose="02040502050505030304" pitchFamily="18" charset="0"/>
            </a:endParaRPr>
          </a:p>
          <a:p>
            <a:pPr marL="228600" lvl="1" indent="-228600" defTabSz="977900">
              <a:spcBef>
                <a:spcPct val="0"/>
              </a:spcBef>
              <a:spcAft>
                <a:spcPts val="600"/>
              </a:spcAft>
              <a:buChar char="••"/>
            </a:pPr>
            <a:r>
              <a:rPr lang="en-US" dirty="0">
                <a:latin typeface="Palatino Linotype" panose="02040502050505030304" pitchFamily="18" charset="0"/>
              </a:rPr>
              <a:t>Implement policies and programs that reduce time to credential and removes barriers to completion, </a:t>
            </a:r>
            <a:r>
              <a:rPr lang="en-US" dirty="0" smtClean="0">
                <a:latin typeface="Palatino Linotype" panose="02040502050505030304" pitchFamily="18" charset="0"/>
              </a:rPr>
              <a:t>including: 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Guided 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pathways - Block scheduling - Structured schedules - Full-time is 15 credits - Co-requisite remediation 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courses – Enhanced Advising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228600" lvl="1" indent="-228600" defTabSz="977900">
              <a:spcBef>
                <a:spcPct val="0"/>
              </a:spcBef>
              <a:spcAft>
                <a:spcPts val="600"/>
              </a:spcAft>
              <a:buChar char="••"/>
            </a:pPr>
            <a:r>
              <a:rPr lang="en-US" dirty="0">
                <a:latin typeface="Palatino Linotype" panose="02040502050505030304" pitchFamily="18" charset="0"/>
              </a:rPr>
              <a:t>Implement outreach program to contact students who have failed to register on-time</a:t>
            </a:r>
          </a:p>
          <a:p>
            <a:pPr marL="228600" lvl="1" indent="-228600" defTabSz="977900">
              <a:spcBef>
                <a:spcPct val="0"/>
              </a:spcBef>
              <a:spcAft>
                <a:spcPts val="600"/>
              </a:spcAft>
              <a:buChar char="••"/>
            </a:pPr>
            <a:r>
              <a:rPr lang="en-US" dirty="0" smtClean="0">
                <a:latin typeface="Palatino Linotype" panose="02040502050505030304" pitchFamily="18" charset="0"/>
              </a:rPr>
              <a:t>Student </a:t>
            </a:r>
            <a:r>
              <a:rPr lang="en-US" dirty="0">
                <a:latin typeface="Palatino Linotype" panose="02040502050505030304" pitchFamily="18" charset="0"/>
              </a:rPr>
              <a:t>loan forgiveness partnerships for employees/ educational benefit</a:t>
            </a:r>
          </a:p>
          <a:p>
            <a:pPr marL="228600" lvl="1" indent="-228600" defTabSz="977900">
              <a:spcBef>
                <a:spcPct val="0"/>
              </a:spcBef>
              <a:spcAft>
                <a:spcPts val="600"/>
              </a:spcAft>
              <a:buChar char="••"/>
            </a:pPr>
            <a:r>
              <a:rPr lang="en-US" dirty="0">
                <a:latin typeface="Palatino Linotype" panose="02040502050505030304" pitchFamily="18" charset="0"/>
              </a:rPr>
              <a:t>Support scholarships for target groups</a:t>
            </a:r>
          </a:p>
          <a:p>
            <a:pPr marL="228600" lvl="1" indent="-228600" defTabSz="977900">
              <a:spcBef>
                <a:spcPct val="0"/>
              </a:spcBef>
              <a:spcAft>
                <a:spcPts val="600"/>
              </a:spcAft>
              <a:buChar char="••"/>
            </a:pPr>
            <a:r>
              <a:rPr lang="en-US" dirty="0">
                <a:latin typeface="Palatino Linotype" panose="02040502050505030304" pitchFamily="18" charset="0"/>
              </a:rPr>
              <a:t>Support increase in state funding for higher educatio</a:t>
            </a:r>
            <a:r>
              <a:rPr lang="en-US" i="1" dirty="0">
                <a:latin typeface="Palatino Linotype" panose="02040502050505030304" pitchFamily="18" charset="0"/>
              </a:rPr>
              <a:t>n</a:t>
            </a:r>
          </a:p>
          <a:p>
            <a:pPr marL="228600" lvl="1" indent="-228600" defTabSz="977900">
              <a:spcBef>
                <a:spcPct val="0"/>
              </a:spcBef>
              <a:spcAft>
                <a:spcPts val="600"/>
              </a:spcAft>
              <a:buChar char="••"/>
            </a:pPr>
            <a:endParaRPr lang="en-US" dirty="0" smtClean="0"/>
          </a:p>
          <a:p>
            <a:pPr marL="228600" lvl="1" indent="-228600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endParaRPr lang="en-US" sz="2400" dirty="0"/>
          </a:p>
          <a:p>
            <a:pPr marL="228600" lvl="1" indent="-228600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n-US" sz="2200" dirty="0"/>
          </a:p>
          <a:p>
            <a:pPr marL="228600" lvl="1" indent="-228600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n-US" sz="2200" kern="1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733A-DFE2-4045-9629-8E8B3B1BC703}" type="slidenum">
              <a:rPr lang="en-US" smtClean="0"/>
              <a:t>4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733E6-5CA8-44CA-9DC6-86617921B6B7}" type="datetime1">
              <a:rPr lang="en-US" smtClean="0"/>
              <a:t>9/28/2016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036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cap="small" dirty="0" smtClean="0">
                <a:latin typeface="Palatino Linotype" panose="02040502050505030304" pitchFamily="18" charset="0"/>
              </a:rPr>
              <a:t>PRIORITIES FOR IMMEDIATE ATTENTION AND NEXT STEPS</a:t>
            </a:r>
            <a:endParaRPr lang="en-US" sz="3200" cap="small" dirty="0">
              <a:latin typeface="Palatino Linotype" panose="0204050205050503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20111237"/>
              </p:ext>
            </p:extLst>
          </p:nvPr>
        </p:nvGraphicFramePr>
        <p:xfrm>
          <a:off x="906585" y="1845733"/>
          <a:ext cx="7460175" cy="41317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733A-DFE2-4045-9629-8E8B3B1BC703}" type="slidenum">
              <a:rPr lang="en-US" smtClean="0"/>
              <a:t>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5678F-C62A-4E0F-92D9-441997CB0621}" type="datetime1">
              <a:rPr lang="en-US" smtClean="0"/>
              <a:t>9/28/2016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891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569</TotalTime>
  <Words>674</Words>
  <Application>Microsoft Office PowerPoint</Application>
  <PresentationFormat>On-screen Show (4:3)</PresentationFormat>
  <Paragraphs>81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Retrospect</vt:lpstr>
      <vt:lpstr>Higher Education Committee membership</vt:lpstr>
      <vt:lpstr>Goals to Achieve 65x25</vt:lpstr>
      <vt:lpstr>PowerPoint Presentation</vt:lpstr>
      <vt:lpstr>PowerPoint Presentation</vt:lpstr>
      <vt:lpstr>PRIORITIES FOR IMMEDIATE ATTENTION AND NEXT STEPS</vt:lpstr>
    </vt:vector>
  </TitlesOfParts>
  <Company>University System of New Hampshire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Increase Number of Adults With High Quality Credentials</dc:title>
  <dc:creator>Noble, Amy</dc:creator>
  <cp:lastModifiedBy>Schwartz, Amy</cp:lastModifiedBy>
  <cp:revision>34</cp:revision>
  <dcterms:created xsi:type="dcterms:W3CDTF">2016-08-16T18:19:51Z</dcterms:created>
  <dcterms:modified xsi:type="dcterms:W3CDTF">2016-09-28T20:05:26Z</dcterms:modified>
</cp:coreProperties>
</file>