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3004800" cy="9753600"/>
  <p:notesSz cx="6858000" cy="9144000"/>
  <p:defaultTextStyle>
    <a:lvl1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1pPr>
    <a:lvl2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2pPr>
    <a:lvl3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3pPr>
    <a:lvl4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4pPr>
    <a:lvl5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5pPr>
    <a:lvl6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6pPr>
    <a:lvl7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7pPr>
    <a:lvl8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8pPr>
    <a:lvl9pPr algn="ctr" defTabSz="584200">
      <a:defRPr sz="3800">
        <a:solidFill>
          <a:srgbClr val="EBEBEB"/>
        </a:solidFill>
        <a:effectLst>
          <a:outerShdw blurRad="50800" dist="25400" dir="5400000" rotWithShape="0">
            <a:srgbClr val="000000"/>
          </a:outerShdw>
        </a:effectLst>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EBEBEB"/>
        </a:fontRef>
        <a:srgbClr val="EBEB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D1DDF4"/>
          </a:solidFill>
        </a:fill>
      </a:tcStyle>
    </a:wholeTbl>
    <a:band2H>
      <a:tcTxStyle/>
      <a:tcStyle>
        <a:tcBdr/>
        <a:fill>
          <a:solidFill>
            <a:srgbClr val="EAEFFA"/>
          </a:solidFill>
        </a:fill>
      </a:tcStyle>
    </a:band2H>
    <a:firstCo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619AE3"/>
          </a:solidFill>
        </a:fill>
      </a:tcStyle>
    </a:firstCol>
    <a:la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381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619AE3"/>
          </a:solidFill>
        </a:fill>
      </a:tcStyle>
    </a:lastRow>
    <a:fir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381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619AE3"/>
          </a:solidFill>
        </a:fill>
      </a:tcStyle>
    </a:firstRow>
  </a:tblStyle>
  <a:tblStyle styleId="{C7B018BB-80A7-4F77-B60F-C8B233D01FF8}" styleName="">
    <a:tblBg/>
    <a:wholeTbl>
      <a:tcTxStyle b="on" i="on">
        <a:fontRef idx="major">
          <a:srgbClr val="EBEBEB"/>
        </a:fontRef>
        <a:srgbClr val="EBEB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CBEACC"/>
          </a:solidFill>
        </a:fill>
      </a:tcStyle>
    </a:wholeTbl>
    <a:band2H>
      <a:tcTxStyle/>
      <a:tcStyle>
        <a:tcBdr/>
        <a:fill>
          <a:solidFill>
            <a:srgbClr val="E7F5E7"/>
          </a:solidFill>
        </a:fill>
      </a:tcStyle>
    </a:band2H>
    <a:firstCo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29C439"/>
          </a:solidFill>
        </a:fill>
      </a:tcStyle>
    </a:firstCol>
    <a:la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381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29C439"/>
          </a:solidFill>
        </a:fill>
      </a:tcStyle>
    </a:lastRow>
    <a:fir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381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29C439"/>
          </a:solidFill>
        </a:fill>
      </a:tcStyle>
    </a:firstRow>
  </a:tblStyle>
  <a:tblStyle styleId="{EEE7283C-3CF3-47DC-8721-378D4A62B228}" styleName="">
    <a:tblBg/>
    <a:wholeTbl>
      <a:tcTxStyle b="on" i="on">
        <a:fontRef idx="major">
          <a:srgbClr val="EBEBEB"/>
        </a:fontRef>
        <a:srgbClr val="EBEB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E4D2F1"/>
          </a:solidFill>
        </a:fill>
      </a:tcStyle>
    </a:wholeTbl>
    <a:band2H>
      <a:tcTxStyle/>
      <a:tcStyle>
        <a:tcBdr/>
        <a:fill>
          <a:solidFill>
            <a:srgbClr val="F2EAF8"/>
          </a:solidFill>
        </a:fill>
      </a:tcStyle>
    </a:band2H>
    <a:firstCo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B264DA"/>
          </a:solidFill>
        </a:fill>
      </a:tcStyle>
    </a:firstCol>
    <a:la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381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B264DA"/>
          </a:solidFill>
        </a:fill>
      </a:tcStyle>
    </a:lastRow>
    <a:fir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381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B264DA"/>
          </a:solidFill>
        </a:fill>
      </a:tcStyle>
    </a:firstRow>
  </a:tblStyle>
  <a:tblStyle styleId="{CF821DB8-F4EB-4A41-A1BA-3FCAFE7338EE}" styleName="">
    <a:tblBg/>
    <a:wholeTbl>
      <a:tcTxStyle b="on" i="on">
        <a:fontRef idx="major">
          <a:srgbClr val="EBEBEB"/>
        </a:fontRef>
        <a:srgbClr val="EBEB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BFBFB"/>
          </a:solidFill>
        </a:fill>
      </a:tcStyle>
    </a:wholeTbl>
    <a:band2H>
      <a:tcTxStyle/>
      <a:tcStyle>
        <a:tcBdr/>
        <a:fill>
          <a:solidFill>
            <a:srgbClr val="C000EB"/>
          </a:solidFill>
        </a:fill>
      </a:tcStyle>
    </a:band2H>
    <a:firstCol>
      <a:tcTxStyle b="on" i="on">
        <a:fontRef idx="major">
          <a:srgbClr val="C000EB"/>
        </a:fontRef>
        <a:srgbClr val="C000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19AE3"/>
          </a:solidFill>
        </a:fill>
      </a:tcStyle>
    </a:firstCol>
    <a:lastRow>
      <a:tcTxStyle b="on" i="on">
        <a:fontRef idx="major">
          <a:srgbClr val="EBEBEB"/>
        </a:fontRef>
        <a:srgbClr val="EBEBEB"/>
      </a:tcTxStyle>
      <a:tcStyle>
        <a:tcBdr>
          <a:left>
            <a:ln w="12700" cap="flat">
              <a:noFill/>
              <a:miter lim="400000"/>
            </a:ln>
          </a:left>
          <a:right>
            <a:ln w="12700" cap="flat">
              <a:noFill/>
              <a:miter lim="400000"/>
            </a:ln>
          </a:right>
          <a:top>
            <a:ln w="50800" cap="flat">
              <a:solidFill>
                <a:srgbClr val="EBEBEB"/>
              </a:solidFill>
              <a:prstDash val="solid"/>
              <a:bevel/>
            </a:ln>
          </a:top>
          <a:bottom>
            <a:ln w="25400" cap="flat">
              <a:solidFill>
                <a:srgbClr val="EBEBEB"/>
              </a:solidFill>
              <a:prstDash val="solid"/>
              <a:bevel/>
            </a:ln>
          </a:bottom>
          <a:insideH>
            <a:ln w="12700" cap="flat">
              <a:noFill/>
              <a:miter lim="400000"/>
            </a:ln>
          </a:insideH>
          <a:insideV>
            <a:ln w="12700" cap="flat">
              <a:noFill/>
              <a:miter lim="400000"/>
            </a:ln>
          </a:insideV>
        </a:tcBdr>
        <a:fill>
          <a:solidFill>
            <a:srgbClr val="C000EB"/>
          </a:solidFill>
        </a:fill>
      </a:tcStyle>
    </a:lastRow>
    <a:firstRow>
      <a:tcTxStyle b="on" i="on">
        <a:fontRef idx="major">
          <a:srgbClr val="C000EB"/>
        </a:fontRef>
        <a:srgbClr val="C000EB"/>
      </a:tcTxStyle>
      <a:tcStyle>
        <a:tcBdr>
          <a:left>
            <a:ln w="12700" cap="flat">
              <a:noFill/>
              <a:miter lim="400000"/>
            </a:ln>
          </a:left>
          <a:right>
            <a:ln w="12700" cap="flat">
              <a:noFill/>
              <a:miter lim="400000"/>
            </a:ln>
          </a:right>
          <a:top>
            <a:ln w="25400" cap="flat">
              <a:solidFill>
                <a:srgbClr val="EBEBEB"/>
              </a:solidFill>
              <a:prstDash val="solid"/>
              <a:bevel/>
            </a:ln>
          </a:top>
          <a:bottom>
            <a:ln w="25400" cap="flat">
              <a:solidFill>
                <a:srgbClr val="EBEBEB"/>
              </a:solidFill>
              <a:prstDash val="solid"/>
              <a:bevel/>
            </a:ln>
          </a:bottom>
          <a:insideH>
            <a:ln w="12700" cap="flat">
              <a:noFill/>
              <a:miter lim="400000"/>
            </a:ln>
          </a:insideH>
          <a:insideV>
            <a:ln w="12700" cap="flat">
              <a:noFill/>
              <a:miter lim="400000"/>
            </a:ln>
          </a:insideV>
        </a:tcBdr>
        <a:fill>
          <a:solidFill>
            <a:srgbClr val="619AE3"/>
          </a:solidFill>
        </a:fill>
      </a:tcStyle>
    </a:firstRow>
  </a:tblStyle>
  <a:tblStyle styleId="{33BA23B1-9221-436E-865A-0063620EA4FD}" styleName="">
    <a:tblBg/>
    <a:wholeTbl>
      <a:tcTxStyle b="on" i="on">
        <a:fontRef idx="major">
          <a:srgbClr val="EBEBEB"/>
        </a:fontRef>
        <a:srgbClr val="EBEB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F7F7F7"/>
          </a:solidFill>
        </a:fill>
      </a:tcStyle>
    </a:wholeTbl>
    <a:band2H>
      <a:tcTxStyle/>
      <a:tcStyle>
        <a:tcBdr/>
        <a:fill>
          <a:solidFill>
            <a:srgbClr val="FBFBFB"/>
          </a:solidFill>
        </a:fill>
      </a:tcStyle>
    </a:band2H>
    <a:firstCo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EBEBEB"/>
          </a:solidFill>
        </a:fill>
      </a:tcStyle>
    </a:firstCol>
    <a:la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381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EBEBEB"/>
          </a:solidFill>
        </a:fill>
      </a:tcStyle>
    </a:lastRow>
    <a:fir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381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EBEBEB"/>
          </a:solidFill>
        </a:fill>
      </a:tcStyle>
    </a:firstRow>
  </a:tblStyle>
  <a:tblStyle styleId="{2708684C-4D16-4618-839F-0558EEFCDFE6}" styleName="">
    <a:tblBg/>
    <a:wholeTb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C000EB">
              <a:alpha val="20000"/>
            </a:srgbClr>
          </a:solidFill>
        </a:fill>
      </a:tcStyle>
    </a:wholeTbl>
    <a:band2H>
      <a:tcTxStyle/>
      <a:tcStyle>
        <a:tcBdr/>
        <a:fill>
          <a:solidFill>
            <a:srgbClr val="FFFFFF"/>
          </a:solidFill>
        </a:fill>
      </a:tcStyle>
    </a:band2H>
    <a:firstCol>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solidFill>
            <a:srgbClr val="C000EB">
              <a:alpha val="20000"/>
            </a:srgbClr>
          </a:solidFill>
        </a:fill>
      </a:tcStyle>
    </a:firstCol>
    <a:la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50800" cap="flat">
              <a:solidFill>
                <a:srgbClr val="C000EB"/>
              </a:solidFill>
              <a:prstDash val="solid"/>
              <a:bevel/>
            </a:ln>
          </a:top>
          <a:bottom>
            <a:ln w="127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noFill/>
        </a:fill>
      </a:tcStyle>
    </a:lastRow>
    <a:firstRow>
      <a:tcTxStyle b="on" i="on">
        <a:fontRef idx="major">
          <a:srgbClr val="C000EB"/>
        </a:fontRef>
        <a:srgbClr val="C000EB"/>
      </a:tcTxStyle>
      <a:tcStyle>
        <a:tcBdr>
          <a:left>
            <a:ln w="12700" cap="flat">
              <a:solidFill>
                <a:srgbClr val="C000EB"/>
              </a:solidFill>
              <a:prstDash val="solid"/>
              <a:bevel/>
            </a:ln>
          </a:left>
          <a:right>
            <a:ln w="12700" cap="flat">
              <a:solidFill>
                <a:srgbClr val="C000EB"/>
              </a:solidFill>
              <a:prstDash val="solid"/>
              <a:bevel/>
            </a:ln>
          </a:right>
          <a:top>
            <a:ln w="12700" cap="flat">
              <a:solidFill>
                <a:srgbClr val="C000EB"/>
              </a:solidFill>
              <a:prstDash val="solid"/>
              <a:bevel/>
            </a:ln>
          </a:top>
          <a:bottom>
            <a:ln w="25400" cap="flat">
              <a:solidFill>
                <a:srgbClr val="C000EB"/>
              </a:solidFill>
              <a:prstDash val="solid"/>
              <a:bevel/>
            </a:ln>
          </a:bottom>
          <a:insideH>
            <a:ln w="12700" cap="flat">
              <a:solidFill>
                <a:srgbClr val="C000EB"/>
              </a:solidFill>
              <a:prstDash val="solid"/>
              <a:bevel/>
            </a:ln>
          </a:insideH>
          <a:insideV>
            <a:ln w="12700" cap="flat">
              <a:solidFill>
                <a:srgbClr val="C000EB"/>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4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763023943"/>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762000" y="0"/>
            <a:ext cx="11480800" cy="5003800"/>
          </a:xfrm>
          <a:prstGeom prst="rect">
            <a:avLst/>
          </a:prstGeom>
        </p:spPr>
        <p:txBody>
          <a:bodyPr anchor="b"/>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
        <p:nvSpPr>
          <p:cNvPr id="6" name="Shape 6"/>
          <p:cNvSpPr>
            <a:spLocks noGrp="1"/>
          </p:cNvSpPr>
          <p:nvPr>
            <p:ph type="body" idx="1"/>
          </p:nvPr>
        </p:nvSpPr>
        <p:spPr>
          <a:xfrm>
            <a:off x="762000" y="5156200"/>
            <a:ext cx="11480800" cy="4597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blurRad="50800" dist="25400" dir="5400000" rotWithShape="0">
                    <a:srgbClr val="000000"/>
                  </a:outerShdw>
                </a:effectLst>
              </a:rPr>
              <a:t>Body Level One</a:t>
            </a:r>
          </a:p>
          <a:p>
            <a:pPr lvl="1">
              <a:defRPr sz="1800">
                <a:solidFill>
                  <a:srgbClr val="000000"/>
                </a:solidFill>
                <a:effectLst/>
              </a:defRPr>
            </a:pPr>
            <a:r>
              <a:rPr sz="2400">
                <a:solidFill>
                  <a:srgbClr val="FFFFFF"/>
                </a:solidFill>
                <a:effectLst>
                  <a:outerShdw blurRad="50800" dist="25400" dir="5400000" rotWithShape="0">
                    <a:srgbClr val="000000"/>
                  </a:outerShdw>
                </a:effectLst>
              </a:rPr>
              <a:t>Body Level Two</a:t>
            </a:r>
          </a:p>
          <a:p>
            <a:pPr lvl="2">
              <a:defRPr sz="1800">
                <a:solidFill>
                  <a:srgbClr val="000000"/>
                </a:solidFill>
                <a:effectLst/>
              </a:defRPr>
            </a:pPr>
            <a:r>
              <a:rPr sz="2400">
                <a:solidFill>
                  <a:srgbClr val="FFFFFF"/>
                </a:solidFill>
                <a:effectLst>
                  <a:outerShdw blurRad="50800" dist="25400" dir="5400000" rotWithShape="0">
                    <a:srgbClr val="000000"/>
                  </a:outerShdw>
                </a:effectLst>
              </a:rPr>
              <a:t>Body Level Three</a:t>
            </a:r>
          </a:p>
          <a:p>
            <a:pPr lvl="3">
              <a:defRPr sz="1800">
                <a:solidFill>
                  <a:srgbClr val="000000"/>
                </a:solidFill>
                <a:effectLst/>
              </a:defRPr>
            </a:pPr>
            <a:r>
              <a:rPr sz="2400">
                <a:solidFill>
                  <a:srgbClr val="FFFFFF"/>
                </a:solidFill>
                <a:effectLst>
                  <a:outerShdw blurRad="50800" dist="25400" dir="5400000" rotWithShape="0">
                    <a:srgbClr val="000000"/>
                  </a:outerShdw>
                </a:effectLst>
              </a:rPr>
              <a:t>Body Level Four</a:t>
            </a:r>
          </a:p>
          <a:p>
            <a:pPr lvl="4">
              <a:defRPr sz="1800">
                <a:solidFill>
                  <a:srgbClr val="000000"/>
                </a:solidFill>
                <a:effectLst/>
              </a:defRPr>
            </a:pPr>
            <a:r>
              <a:rPr sz="2400">
                <a:solidFill>
                  <a:srgbClr val="FFFFFF"/>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762000" y="2006600"/>
            <a:ext cx="11480800" cy="5956300"/>
          </a:xfrm>
          <a:prstGeom prst="rect">
            <a:avLst/>
          </a:prstGeom>
        </p:spPr>
        <p:txBody>
          <a:bodyPr anchor="b"/>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
        <p:nvSpPr>
          <p:cNvPr id="9" name="Shape 9"/>
          <p:cNvSpPr>
            <a:spLocks noGrp="1"/>
          </p:cNvSpPr>
          <p:nvPr>
            <p:ph type="body" idx="1"/>
          </p:nvPr>
        </p:nvSpPr>
        <p:spPr>
          <a:xfrm>
            <a:off x="762000" y="8128000"/>
            <a:ext cx="11480800" cy="1625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blurRad="50800" dist="25400" dir="5400000" rotWithShape="0">
                    <a:srgbClr val="000000"/>
                  </a:outerShdw>
                </a:effectLst>
              </a:rPr>
              <a:t>Body Level One</a:t>
            </a:r>
          </a:p>
          <a:p>
            <a:pPr lvl="1">
              <a:defRPr sz="1800">
                <a:solidFill>
                  <a:srgbClr val="000000"/>
                </a:solidFill>
                <a:effectLst/>
              </a:defRPr>
            </a:pPr>
            <a:r>
              <a:rPr sz="2400">
                <a:solidFill>
                  <a:srgbClr val="FFFFFF"/>
                </a:solidFill>
                <a:effectLst>
                  <a:outerShdw blurRad="50800" dist="25400" dir="5400000" rotWithShape="0">
                    <a:srgbClr val="000000"/>
                  </a:outerShdw>
                </a:effectLst>
              </a:rPr>
              <a:t>Body Level Two</a:t>
            </a:r>
          </a:p>
          <a:p>
            <a:pPr lvl="2">
              <a:defRPr sz="1800">
                <a:solidFill>
                  <a:srgbClr val="000000"/>
                </a:solidFill>
                <a:effectLst/>
              </a:defRPr>
            </a:pPr>
            <a:r>
              <a:rPr sz="2400">
                <a:solidFill>
                  <a:srgbClr val="FFFFFF"/>
                </a:solidFill>
                <a:effectLst>
                  <a:outerShdw blurRad="50800" dist="25400" dir="5400000" rotWithShape="0">
                    <a:srgbClr val="000000"/>
                  </a:outerShdw>
                </a:effectLst>
              </a:rPr>
              <a:t>Body Level Three</a:t>
            </a:r>
          </a:p>
          <a:p>
            <a:pPr lvl="3">
              <a:defRPr sz="1800">
                <a:solidFill>
                  <a:srgbClr val="000000"/>
                </a:solidFill>
                <a:effectLst/>
              </a:defRPr>
            </a:pPr>
            <a:r>
              <a:rPr sz="2400">
                <a:solidFill>
                  <a:srgbClr val="FFFFFF"/>
                </a:solidFill>
                <a:effectLst>
                  <a:outerShdw blurRad="50800" dist="25400" dir="5400000" rotWithShape="0">
                    <a:srgbClr val="000000"/>
                  </a:outerShdw>
                </a:effectLst>
              </a:rPr>
              <a:t>Body Level Four</a:t>
            </a:r>
          </a:p>
          <a:p>
            <a:pPr lvl="4">
              <a:defRPr sz="1800">
                <a:solidFill>
                  <a:srgbClr val="000000"/>
                </a:solidFill>
                <a:effectLst/>
              </a:defRPr>
            </a:pPr>
            <a:r>
              <a:rPr sz="2400">
                <a:solidFill>
                  <a:srgbClr val="FFFFFF"/>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762000" y="3517900"/>
            <a:ext cx="11480800" cy="2717800"/>
          </a:xfrm>
          <a:prstGeom prst="rect">
            <a:avLst/>
          </a:prstGeom>
        </p:spPr>
        <p:txBody>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762000" y="0"/>
            <a:ext cx="5384800" cy="5016500"/>
          </a:xfrm>
          <a:prstGeom prst="rect">
            <a:avLst/>
          </a:prstGeom>
        </p:spPr>
        <p:txBody>
          <a:bodyPr anchor="b"/>
          <a:lstStyle>
            <a:lvl1pPr>
              <a:defRPr sz="5200"/>
            </a:lvl1pPr>
          </a:lstStyle>
          <a:p>
            <a:pPr lvl="0">
              <a:defRPr sz="1800" b="0">
                <a:solidFill>
                  <a:srgbClr val="000000"/>
                </a:solidFill>
                <a:effectLst/>
              </a:defRPr>
            </a:pPr>
            <a:r>
              <a:rPr sz="5200" b="1">
                <a:solidFill>
                  <a:srgbClr val="FFFFFF"/>
                </a:solidFill>
                <a:effectLst>
                  <a:outerShdw blurRad="50800" dist="25400" dir="5400000" rotWithShape="0">
                    <a:srgbClr val="000000"/>
                  </a:outerShdw>
                </a:effectLst>
              </a:rPr>
              <a:t>Title Text</a:t>
            </a:r>
          </a:p>
        </p:txBody>
      </p:sp>
      <p:sp>
        <p:nvSpPr>
          <p:cNvPr id="14" name="Shape 14"/>
          <p:cNvSpPr>
            <a:spLocks noGrp="1"/>
          </p:cNvSpPr>
          <p:nvPr>
            <p:ph type="body" idx="1"/>
          </p:nvPr>
        </p:nvSpPr>
        <p:spPr>
          <a:xfrm>
            <a:off x="762000" y="5245100"/>
            <a:ext cx="5384800" cy="45085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blurRad="50800" dist="25400" dir="5400000" rotWithShape="0">
                    <a:srgbClr val="000000"/>
                  </a:outerShdw>
                </a:effectLst>
              </a:rPr>
              <a:t>Body Level One</a:t>
            </a:r>
          </a:p>
          <a:p>
            <a:pPr lvl="1">
              <a:defRPr sz="1800">
                <a:solidFill>
                  <a:srgbClr val="000000"/>
                </a:solidFill>
                <a:effectLst/>
              </a:defRPr>
            </a:pPr>
            <a:r>
              <a:rPr sz="2400">
                <a:solidFill>
                  <a:srgbClr val="FFFFFF"/>
                </a:solidFill>
                <a:effectLst>
                  <a:outerShdw blurRad="50800" dist="25400" dir="5400000" rotWithShape="0">
                    <a:srgbClr val="000000"/>
                  </a:outerShdw>
                </a:effectLst>
              </a:rPr>
              <a:t>Body Level Two</a:t>
            </a:r>
          </a:p>
          <a:p>
            <a:pPr lvl="2">
              <a:defRPr sz="1800">
                <a:solidFill>
                  <a:srgbClr val="000000"/>
                </a:solidFill>
                <a:effectLst/>
              </a:defRPr>
            </a:pPr>
            <a:r>
              <a:rPr sz="2400">
                <a:solidFill>
                  <a:srgbClr val="FFFFFF"/>
                </a:solidFill>
                <a:effectLst>
                  <a:outerShdw blurRad="50800" dist="25400" dir="5400000" rotWithShape="0">
                    <a:srgbClr val="000000"/>
                  </a:outerShdw>
                </a:effectLst>
              </a:rPr>
              <a:t>Body Level Three</a:t>
            </a:r>
          </a:p>
          <a:p>
            <a:pPr lvl="3">
              <a:defRPr sz="1800">
                <a:solidFill>
                  <a:srgbClr val="000000"/>
                </a:solidFill>
                <a:effectLst/>
              </a:defRPr>
            </a:pPr>
            <a:r>
              <a:rPr sz="2400">
                <a:solidFill>
                  <a:srgbClr val="FFFFFF"/>
                </a:solidFill>
                <a:effectLst>
                  <a:outerShdw blurRad="50800" dist="25400" dir="5400000" rotWithShape="0">
                    <a:srgbClr val="000000"/>
                  </a:outerShdw>
                </a:effectLst>
              </a:rPr>
              <a:t>Body Level Four</a:t>
            </a:r>
          </a:p>
          <a:p>
            <a:pPr lvl="4">
              <a:defRPr sz="1800">
                <a:solidFill>
                  <a:srgbClr val="000000"/>
                </a:solidFill>
                <a:effectLst/>
              </a:defRPr>
            </a:pPr>
            <a:r>
              <a:rPr sz="2400">
                <a:solidFill>
                  <a:srgbClr val="FFFFFF"/>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762000" y="0"/>
            <a:ext cx="11480800" cy="2552700"/>
          </a:xfrm>
          <a:prstGeom prst="rect">
            <a:avLst/>
          </a:prstGeom>
        </p:spPr>
        <p:txBody>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effectLst/>
              </a:defRPr>
            </a:pPr>
            <a:r>
              <a:rPr sz="34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34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34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34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3400">
                <a:solidFill>
                  <a:srgbClr val="EBEBEB"/>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xfrm>
            <a:off x="762000" y="196536"/>
            <a:ext cx="11480800" cy="2159627"/>
          </a:xfrm>
          <a:prstGeom prst="rect">
            <a:avLst/>
          </a:prstGeom>
        </p:spPr>
        <p:txBody>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
        <p:nvSpPr>
          <p:cNvPr id="22" name="Shape 22"/>
          <p:cNvSpPr>
            <a:spLocks noGrp="1"/>
          </p:cNvSpPr>
          <p:nvPr>
            <p:ph type="body" idx="1"/>
          </p:nvPr>
        </p:nvSpPr>
        <p:spPr>
          <a:xfrm>
            <a:off x="762000" y="2356161"/>
            <a:ext cx="5384800" cy="6844678"/>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lvl="0">
              <a:defRPr sz="1800">
                <a:solidFill>
                  <a:srgbClr val="000000"/>
                </a:solidFill>
                <a:effectLst/>
              </a:defRPr>
            </a:pPr>
            <a:r>
              <a:rPr sz="28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28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28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28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2800">
                <a:solidFill>
                  <a:srgbClr val="EBEBEB"/>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762000" y="965200"/>
            <a:ext cx="11480800" cy="7823200"/>
          </a:xfrm>
          <a:prstGeom prst="rect">
            <a:avLst/>
          </a:prstGeom>
        </p:spPr>
        <p:txBody>
          <a:bodyPr/>
          <a:lstStyle/>
          <a:p>
            <a:pPr lvl="0">
              <a:defRPr sz="1800">
                <a:solidFill>
                  <a:srgbClr val="000000"/>
                </a:solidFill>
                <a:effectLst/>
              </a:defRPr>
            </a:pPr>
            <a:r>
              <a:rPr sz="34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34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34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34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3400">
                <a:solidFill>
                  <a:srgbClr val="EBEBEB"/>
                </a:solidFill>
                <a:effectLst>
                  <a:outerShdw blurRad="50800" dist="25400" dir="5400000" rotWithShape="0">
                    <a:srgbClr val="000000"/>
                  </a:outerShdw>
                </a:effectLst>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62000" y="192275"/>
            <a:ext cx="11480800" cy="21681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Title Text</a:t>
            </a:r>
          </a:p>
        </p:txBody>
      </p:sp>
      <p:sp>
        <p:nvSpPr>
          <p:cNvPr id="3" name="Shape 3"/>
          <p:cNvSpPr>
            <a:spLocks noGrp="1"/>
          </p:cNvSpPr>
          <p:nvPr>
            <p:ph type="body" idx="1"/>
          </p:nvPr>
        </p:nvSpPr>
        <p:spPr>
          <a:xfrm>
            <a:off x="762000" y="2360423"/>
            <a:ext cx="11480800" cy="64678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effectLst/>
              </a:defRPr>
            </a:pPr>
            <a:r>
              <a:rPr sz="34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34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34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34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3400">
                <a:solidFill>
                  <a:srgbClr val="EBEBEB"/>
                </a:solidFill>
                <a:effectLst>
                  <a:outerShdw blurRad="50800" dist="25400" dir="5400000" rotWithShape="0">
                    <a:srgbClr val="000000"/>
                  </a:outerShdw>
                </a:effectLst>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1pPr>
      <a:lvl2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2pPr>
      <a:lvl3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3pPr>
      <a:lvl4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4pPr>
      <a:lvl5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5pPr>
      <a:lvl6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6pPr>
      <a:lvl7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7pPr>
      <a:lvl8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8pPr>
      <a:lvl9pPr algn="ctr" defTabSz="584200">
        <a:defRPr sz="6400" b="1">
          <a:solidFill>
            <a:srgbClr val="FFFFFF"/>
          </a:solidFill>
          <a:effectLst>
            <a:outerShdw blurRad="50800" dist="25400" dir="5400000" rotWithShape="0">
              <a:srgbClr val="000000"/>
            </a:outerShdw>
          </a:effectLst>
          <a:latin typeface="+mj-lt"/>
          <a:ea typeface="+mj-ea"/>
          <a:cs typeface="+mj-cs"/>
          <a:sym typeface="Helvetica Neue"/>
        </a:defRPr>
      </a:lvl9pPr>
    </p:titleStyle>
    <p:bodyStyle>
      <a:lvl1pPr marL="4064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vl2pPr marL="8128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2pPr>
      <a:lvl3pPr marL="12192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3pPr>
      <a:lvl4pPr marL="16256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4pPr>
      <a:lvl5pPr marL="20320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5pPr>
      <a:lvl6pPr marL="24384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6pPr>
      <a:lvl7pPr marL="28448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7pPr>
      <a:lvl8pPr marL="32512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8pPr>
      <a:lvl9pPr marL="3657600" indent="-406400" defTabSz="584200">
        <a:spcBef>
          <a:spcPts val="4200"/>
        </a:spcBef>
        <a:buSzPct val="75000"/>
        <a:buChar char="•"/>
        <a:defRPr sz="34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9pPr>
    </p:bodyStyle>
    <p:otherStyle>
      <a:lvl1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1pPr>
      <a:lvl2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2pPr>
      <a:lvl3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3pPr>
      <a:lvl4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4pPr>
      <a:lvl5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5pPr>
      <a:lvl6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6pPr>
      <a:lvl7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7pPr>
      <a:lvl8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8pPr>
      <a:lvl9pPr algn="r" defTabSz="584200">
        <a:defRPr sz="1200">
          <a:solidFill>
            <a:schemeClr val="tx1"/>
          </a:solidFill>
          <a:effectLst>
            <a:outerShdw blurRad="50800" dist="25400" dir="5400000" rotWithShape="0">
              <a:srgbClr val="000000"/>
            </a:outerShdw>
          </a:effectLst>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1.png"/>
          <p:cNvPicPr/>
          <p:nvPr/>
        </p:nvPicPr>
        <p:blipFill>
          <a:blip r:embed="rId2">
            <a:extLst/>
          </a:blip>
          <a:srcRect t="15030" b="15030"/>
          <a:stretch>
            <a:fillRect/>
          </a:stretch>
        </p:blipFill>
        <p:spPr>
          <a:xfrm>
            <a:off x="1104900" y="420272"/>
            <a:ext cx="10795000" cy="5943603"/>
          </a:xfrm>
          <a:prstGeom prst="rect">
            <a:avLst/>
          </a:prstGeom>
          <a:ln w="63500">
            <a:solidFill>
              <a:srgbClr val="924714"/>
            </a:solidFill>
            <a:miter lim="400000"/>
          </a:ln>
          <a:effectLst>
            <a:outerShdw blurRad="190500" dist="8455" dir="5400000" rotWithShape="0">
              <a:srgbClr val="000000"/>
            </a:outerShdw>
          </a:effectLst>
        </p:spPr>
      </p:pic>
      <p:sp>
        <p:nvSpPr>
          <p:cNvPr id="33" name="Shape 33"/>
          <p:cNvSpPr>
            <a:spLocks noGrp="1"/>
          </p:cNvSpPr>
          <p:nvPr>
            <p:ph type="title"/>
          </p:nvPr>
        </p:nvSpPr>
        <p:spPr>
          <a:xfrm>
            <a:off x="257571" y="7321746"/>
            <a:ext cx="12489658" cy="1026454"/>
          </a:xfrm>
          <a:prstGeom prst="rect">
            <a:avLst/>
          </a:prstGeom>
          <a:ln w="63500">
            <a:solidFill>
              <a:srgbClr val="924714"/>
            </a:solidFill>
          </a:ln>
          <a:effectLst>
            <a:outerShdw blurRad="190500" dist="8455" dir="5400000" rotWithShape="0">
              <a:srgbClr val="000000"/>
            </a:outerShdw>
          </a:effectLst>
        </p:spPr>
        <p:txBody>
          <a:bodyPr/>
          <a:lstStyle>
            <a:lvl1pPr defTabSz="560830">
              <a:defRPr sz="5500">
                <a:effectLst>
                  <a:outerShdw blurRad="50800" dist="24384" dir="5400000" rotWithShape="0">
                    <a:srgbClr val="000000"/>
                  </a:outerShdw>
                </a:effectLst>
              </a:defRPr>
            </a:lvl1pPr>
          </a:lstStyle>
          <a:p>
            <a:pPr lvl="0">
              <a:defRPr sz="1800" b="0">
                <a:solidFill>
                  <a:srgbClr val="000000"/>
                </a:solidFill>
                <a:effectLst/>
              </a:defRPr>
            </a:pPr>
            <a:r>
              <a:rPr sz="5500" b="1">
                <a:solidFill>
                  <a:srgbClr val="FFFFFF"/>
                </a:solidFill>
                <a:effectLst>
                  <a:outerShdw blurRad="50800" dist="24384" dir="5400000" rotWithShape="0">
                    <a:srgbClr val="000000"/>
                  </a:outerShdw>
                </a:effectLst>
              </a:rPr>
              <a:t>Let’s Rally around a Common Goal!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1301750" y="1265766"/>
            <a:ext cx="10401301" cy="4035492"/>
          </a:xfrm>
          <a:prstGeom prst="rect">
            <a:avLst/>
          </a:prstGeom>
        </p:spPr>
        <p:txBody>
          <a:bodyPr/>
          <a:lstStyle/>
          <a:p>
            <a:pPr lvl="0" algn="l">
              <a:defRPr sz="1800" b="0">
                <a:solidFill>
                  <a:srgbClr val="000000"/>
                </a:solidFill>
                <a:effectLst/>
              </a:defRPr>
            </a:pPr>
            <a:r>
              <a:rPr sz="6400">
                <a:solidFill>
                  <a:srgbClr val="FFFFFF"/>
                </a:solidFill>
                <a:effectLst>
                  <a:outerShdw blurRad="50800" dist="25400" dir="5400000" rotWithShape="0">
                    <a:srgbClr val="000000"/>
                  </a:outerShdw>
                </a:effectLst>
              </a:rPr>
              <a:t>“</a:t>
            </a:r>
            <a:r>
              <a:rPr sz="6400" b="1">
                <a:solidFill>
                  <a:srgbClr val="FFFFFF"/>
                </a:solidFill>
                <a:effectLst>
                  <a:outerShdw blurRad="50800" dist="25400" dir="5400000" rotWithShape="0">
                    <a:srgbClr val="000000"/>
                  </a:outerShdw>
                </a:effectLst>
              </a:rPr>
              <a:t>10,000 MENTORS</a:t>
            </a:r>
            <a:r>
              <a:rPr sz="6400">
                <a:solidFill>
                  <a:srgbClr val="FFFFFF"/>
                </a:solidFill>
                <a:effectLst>
                  <a:outerShdw blurRad="50800" dist="25400" dir="5400000" rotWithShape="0">
                    <a:srgbClr val="000000"/>
                  </a:outerShdw>
                </a:effectLst>
              </a:rPr>
              <a:t> is the vehicle we need to build the future skilled workforce in advanced manufacturing.”</a:t>
            </a:r>
          </a:p>
        </p:txBody>
      </p:sp>
      <p:sp>
        <p:nvSpPr>
          <p:cNvPr id="79" name="Shape 79"/>
          <p:cNvSpPr/>
          <p:nvPr/>
        </p:nvSpPr>
        <p:spPr>
          <a:xfrm>
            <a:off x="3177747" y="6885923"/>
            <a:ext cx="8918373" cy="12310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r">
              <a:defRPr sz="1800">
                <a:solidFill>
                  <a:srgbClr val="000000"/>
                </a:solidFill>
                <a:effectLst/>
              </a:defRPr>
            </a:pPr>
            <a:r>
              <a:rPr sz="3800">
                <a:solidFill>
                  <a:srgbClr val="EBEBEB"/>
                </a:solidFill>
                <a:effectLst>
                  <a:outerShdw blurRad="50800" dist="25400" dir="5400000" rotWithShape="0">
                    <a:srgbClr val="000000"/>
                  </a:outerShdw>
                </a:effectLst>
              </a:rPr>
              <a:t>Zenagui Brahim,President </a:t>
            </a:r>
          </a:p>
          <a:p>
            <a:pPr lvl="0" algn="r">
              <a:defRPr sz="1800">
                <a:solidFill>
                  <a:srgbClr val="000000"/>
                </a:solidFill>
                <a:effectLst/>
              </a:defRPr>
            </a:pPr>
            <a:r>
              <a:rPr sz="3800">
                <a:solidFill>
                  <a:srgbClr val="EBEBEB"/>
                </a:solidFill>
                <a:effectLst>
                  <a:outerShdw blurRad="50800" dist="25400" dir="5400000" rotWithShape="0">
                    <a:srgbClr val="000000"/>
                  </a:outerShdw>
                </a:effectLst>
              </a:rPr>
              <a:t>NH Manufacturing Extension Partnership</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A01"/>
        </a:solidFill>
        <a:effectLst/>
      </p:bgPr>
    </p:bg>
    <p:spTree>
      <p:nvGrpSpPr>
        <p:cNvPr id="1" name=""/>
        <p:cNvGrpSpPr/>
        <p:nvPr/>
      </p:nvGrpSpPr>
      <p:grpSpPr>
        <a:xfrm>
          <a:off x="0" y="0"/>
          <a:ext cx="0" cy="0"/>
          <a:chOff x="0" y="0"/>
          <a:chExt cx="0" cy="0"/>
        </a:xfrm>
      </p:grpSpPr>
      <p:pic>
        <p:nvPicPr>
          <p:cNvPr id="81" name="SReno-2.m4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65833" y="1537480"/>
            <a:ext cx="11873134" cy="667864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66"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Screen Shot 2014-12-08 at 10.30.28 PM.png"/>
          <p:cNvPicPr/>
          <p:nvPr/>
        </p:nvPicPr>
        <p:blipFill>
          <a:blip r:embed="rId2">
            <a:extLst/>
          </a:blip>
          <a:stretch>
            <a:fillRect/>
          </a:stretch>
        </p:blipFill>
        <p:spPr>
          <a:xfrm>
            <a:off x="1130663" y="1820206"/>
            <a:ext cx="10743474" cy="6113188"/>
          </a:xfrm>
          <a:prstGeom prst="rect">
            <a:avLst/>
          </a:prstGeom>
          <a:ln w="63500">
            <a:solidFill>
              <a:srgbClr val="924714"/>
            </a:solidFill>
            <a:miter lim="400000"/>
          </a:ln>
          <a:effectLst>
            <a:outerShdw blurRad="190500" dist="8455" dir="5400000" rotWithShape="0">
              <a:srgbClr val="000000"/>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body" idx="1"/>
          </p:nvPr>
        </p:nvSpPr>
        <p:spPr>
          <a:xfrm>
            <a:off x="682590" y="1173061"/>
            <a:ext cx="11639620" cy="7407478"/>
          </a:xfrm>
          <a:prstGeom prst="rect">
            <a:avLst/>
          </a:prstGeom>
        </p:spPr>
        <p:txBody>
          <a:bodyPr/>
          <a:lstStyle/>
          <a:p>
            <a:pPr lvl="0" defTabSz="560830">
              <a:defRPr sz="1800">
                <a:solidFill>
                  <a:srgbClr val="000000"/>
                </a:solidFill>
                <a:effectLst/>
              </a:defRPr>
            </a:pPr>
            <a:r>
              <a:rPr sz="5300">
                <a:solidFill>
                  <a:srgbClr val="FFFFFF"/>
                </a:solidFill>
                <a:effectLst>
                  <a:outerShdw blurRad="50800" dist="24384" dir="5400000" rotWithShape="0">
                    <a:srgbClr val="000000"/>
                  </a:outerShdw>
                </a:effectLst>
              </a:rPr>
              <a:t>ED2 and 10,000 MENTORS were endorsed by the NHCBE.</a:t>
            </a:r>
            <a:endParaRPr sz="4000">
              <a:effectLst>
                <a:outerShdw blurRad="50800" dist="24384" dir="5400000" rotWithShape="0">
                  <a:srgbClr val="000000"/>
                </a:outerShdw>
              </a:effectLst>
            </a:endParaRPr>
          </a:p>
          <a:p>
            <a:pPr lvl="0" defTabSz="560830">
              <a:defRPr sz="1800">
                <a:solidFill>
                  <a:srgbClr val="000000"/>
                </a:solidFill>
                <a:effectLst/>
              </a:defRPr>
            </a:pPr>
            <a:endParaRPr sz="4000">
              <a:effectLst>
                <a:outerShdw blurRad="50800" dist="24384" dir="5400000" rotWithShape="0">
                  <a:srgbClr val="000000"/>
                </a:outerShdw>
              </a:effectLst>
            </a:endParaRPr>
          </a:p>
          <a:p>
            <a:pPr lvl="0" defTabSz="560830">
              <a:defRPr sz="1800">
                <a:solidFill>
                  <a:srgbClr val="000000"/>
                </a:solidFill>
                <a:effectLst/>
              </a:defRPr>
            </a:pPr>
            <a:r>
              <a:rPr sz="4000">
                <a:solidFill>
                  <a:srgbClr val="FFFFFF"/>
                </a:solidFill>
                <a:effectLst>
                  <a:outerShdw blurRad="50800" dist="24384" dir="5400000" rotWithShape="0">
                    <a:srgbClr val="000000"/>
                  </a:outerShdw>
                </a:effectLst>
              </a:rPr>
              <a:t> </a:t>
            </a:r>
            <a:endParaRPr sz="4000">
              <a:effectLst>
                <a:outerShdw blurRad="50800" dist="24384" dir="5400000" rotWithShape="0">
                  <a:srgbClr val="000000"/>
                </a:outerShdw>
              </a:effectLst>
            </a:endParaRPr>
          </a:p>
          <a:p>
            <a:pPr lvl="0" defTabSz="560830">
              <a:defRPr sz="1800">
                <a:solidFill>
                  <a:srgbClr val="000000"/>
                </a:solidFill>
                <a:effectLst/>
              </a:defRPr>
            </a:pPr>
            <a:r>
              <a:rPr sz="6000">
                <a:solidFill>
                  <a:srgbClr val="FFFFFF"/>
                </a:solidFill>
                <a:effectLst>
                  <a:outerShdw blurRad="50800" dist="24384" dir="5400000" rotWithShape="0">
                    <a:srgbClr val="000000"/>
                  </a:outerShdw>
                </a:effectLst>
              </a:rPr>
              <a:t>THANK YOU!!!</a:t>
            </a:r>
            <a:endParaRPr sz="6000">
              <a:effectLst>
                <a:outerShdw blurRad="50800" dist="24384" dir="5400000" rotWithShape="0">
                  <a:srgbClr val="000000"/>
                </a:outerShdw>
              </a:effectLst>
            </a:endParaRPr>
          </a:p>
          <a:p>
            <a:pPr lvl="0" defTabSz="560830">
              <a:defRPr sz="1800">
                <a:solidFill>
                  <a:srgbClr val="000000"/>
                </a:solidFill>
                <a:effectLst/>
              </a:defRPr>
            </a:pPr>
            <a:endParaRPr sz="6100" b="1">
              <a:effectLst>
                <a:outerShdw blurRad="50800" dist="24384" dir="5400000" rotWithShape="0">
                  <a:srgbClr val="000000"/>
                </a:outerShdw>
              </a:effectLst>
              <a:latin typeface="+mj-lt"/>
              <a:ea typeface="+mj-ea"/>
              <a:cs typeface="+mj-cs"/>
              <a:sym typeface="Helvetica Neue"/>
            </a:endParaRPr>
          </a:p>
          <a:p>
            <a:pPr lvl="0" defTabSz="560830">
              <a:defRPr sz="1800">
                <a:solidFill>
                  <a:srgbClr val="000000"/>
                </a:solidFill>
                <a:effectLst/>
              </a:defRPr>
            </a:pPr>
            <a:endParaRPr sz="4000">
              <a:effectLst>
                <a:outerShdw blurRad="50800" dist="24384" dir="5400000" rotWithShape="0">
                  <a:srgbClr val="000000"/>
                </a:outerShdw>
              </a:effectLst>
            </a:endParaRPr>
          </a:p>
          <a:p>
            <a:pPr lvl="0" defTabSz="560830">
              <a:defRPr sz="1800">
                <a:solidFill>
                  <a:srgbClr val="000000"/>
                </a:solidFill>
                <a:effectLst/>
              </a:defRPr>
            </a:pPr>
            <a:r>
              <a:rPr sz="4700">
                <a:solidFill>
                  <a:srgbClr val="FFFFFF"/>
                </a:solidFill>
                <a:effectLst>
                  <a:outerShdw blurRad="50800" dist="24384" dir="5400000" rotWithShape="0">
                    <a:srgbClr val="000000"/>
                  </a:outerShdw>
                </a:effectLst>
              </a:rPr>
              <a:t>But, exactly what does the endorsement mean moving forward?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2.png"/>
          <p:cNvPicPr/>
          <p:nvPr/>
        </p:nvPicPr>
        <p:blipFill>
          <a:blip r:embed="rId2">
            <a:extLst/>
          </a:blip>
          <a:stretch>
            <a:fillRect/>
          </a:stretch>
        </p:blipFill>
        <p:spPr>
          <a:xfrm>
            <a:off x="319085" y="963022"/>
            <a:ext cx="11971600" cy="7359971"/>
          </a:xfrm>
          <a:prstGeom prst="rect">
            <a:avLst/>
          </a:prstGeom>
          <a:ln w="63500">
            <a:solidFill>
              <a:srgbClr val="924714"/>
            </a:solidFill>
            <a:miter lim="400000"/>
          </a:ln>
          <a:effectLst>
            <a:outerShdw blurRad="190500" dist="8455" dir="5400000" rotWithShape="0">
              <a:srgbClr val="000000"/>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xfrm>
            <a:off x="3809998" y="1115217"/>
            <a:ext cx="5384804" cy="1081885"/>
          </a:xfrm>
          <a:prstGeom prst="rect">
            <a:avLst/>
          </a:prstGeom>
          <a:effectLst>
            <a:outerShdw blurRad="190500" dist="8455" dir="5400000" rotWithShape="0">
              <a:srgbClr val="000000"/>
            </a:outerShdw>
          </a:effectLst>
        </p:spPr>
        <p:txBody>
          <a:bodyPr/>
          <a:lstStyle>
            <a:lvl1pPr defTabSz="566673">
              <a:defRPr sz="5000">
                <a:effectLst>
                  <a:outerShdw blurRad="50800" dist="24638" dir="5400000" rotWithShape="0">
                    <a:srgbClr val="000000"/>
                  </a:outerShdw>
                </a:effectLst>
              </a:defRPr>
            </a:lvl1pPr>
          </a:lstStyle>
          <a:p>
            <a:pPr lvl="0">
              <a:defRPr sz="1800" b="0">
                <a:solidFill>
                  <a:srgbClr val="000000"/>
                </a:solidFill>
                <a:effectLst/>
              </a:defRPr>
            </a:pPr>
            <a:r>
              <a:rPr sz="5000" b="1">
                <a:solidFill>
                  <a:srgbClr val="FFFFFF"/>
                </a:solidFill>
                <a:effectLst>
                  <a:outerShdw blurRad="50800" dist="24638" dir="5400000" rotWithShape="0">
                    <a:srgbClr val="000000"/>
                  </a:outerShdw>
                </a:effectLst>
              </a:rPr>
              <a:t>The CHALLENGE</a:t>
            </a:r>
          </a:p>
        </p:txBody>
      </p:sp>
      <p:sp>
        <p:nvSpPr>
          <p:cNvPr id="40" name="Shape 40"/>
          <p:cNvSpPr>
            <a:spLocks noGrp="1"/>
          </p:cNvSpPr>
          <p:nvPr>
            <p:ph type="body" idx="1"/>
          </p:nvPr>
        </p:nvSpPr>
        <p:spPr>
          <a:xfrm>
            <a:off x="376815" y="3244055"/>
            <a:ext cx="12251170" cy="5085393"/>
          </a:xfrm>
          <a:prstGeom prst="rect">
            <a:avLst/>
          </a:prstGeom>
          <a:effectLst>
            <a:outerShdw blurRad="190500" dist="8455" dir="5400000" rotWithShape="0">
              <a:srgbClr val="000000"/>
            </a:outerShdw>
          </a:effectLst>
        </p:spPr>
        <p:txBody>
          <a:bodyPr/>
          <a:lstStyle/>
          <a:p>
            <a:pPr lvl="0" algn="just" defTabSz="295350">
              <a:defRPr sz="1800">
                <a:solidFill>
                  <a:srgbClr val="000000"/>
                </a:solidFill>
                <a:effectLst/>
              </a:defRPr>
            </a:pPr>
            <a:r>
              <a:rPr sz="2945">
                <a:solidFill>
                  <a:srgbClr val="FFFFFF"/>
                </a:solidFill>
                <a:latin typeface="Futura"/>
                <a:ea typeface="Futura"/>
                <a:cs typeface="Futura"/>
                <a:sym typeface="Futura"/>
              </a:rPr>
              <a:t>   </a:t>
            </a:r>
            <a:r>
              <a:rPr sz="3420">
                <a:solidFill>
                  <a:srgbClr val="FFFFFF"/>
                </a:solidFill>
                <a:latin typeface="Futura"/>
                <a:ea typeface="Futura"/>
                <a:cs typeface="Futura"/>
                <a:sym typeface="Futura"/>
              </a:rPr>
              <a:t>Many good New Hampshire companies are struggling to find the skilled workforce they need to grow.  Additionally, New Hampshire is on a multi-decade decline in its ability to attract high growth businesses. The old narrative of quality of life and low taxes is no longer enough to attract these workforce needy firms to our state.  As a result, young people are leaving to find jobs elsewhere, therefore, reducing the availability of the ready workforce to reverse the trend.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762000" y="852675"/>
            <a:ext cx="11480801" cy="2168151"/>
          </a:xfrm>
          <a:prstGeom prst="rect">
            <a:avLst/>
          </a:prstGeom>
        </p:spPr>
        <p:txBody>
          <a:body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The Options</a:t>
            </a:r>
          </a:p>
        </p:txBody>
      </p:sp>
      <p:sp>
        <p:nvSpPr>
          <p:cNvPr id="43" name="Shape 43"/>
          <p:cNvSpPr>
            <a:spLocks noGrp="1"/>
          </p:cNvSpPr>
          <p:nvPr>
            <p:ph type="body" idx="1"/>
          </p:nvPr>
        </p:nvSpPr>
        <p:spPr>
          <a:xfrm>
            <a:off x="2586434" y="2268613"/>
            <a:ext cx="7831932" cy="6237930"/>
          </a:xfrm>
          <a:prstGeom prst="rect">
            <a:avLst/>
          </a:prstGeom>
        </p:spPr>
        <p:txBody>
          <a:bodyPr/>
          <a:lstStyle/>
          <a:p>
            <a:pPr marL="406400" lvl="0" indent="-406400">
              <a:defRPr sz="1800">
                <a:solidFill>
                  <a:srgbClr val="000000"/>
                </a:solidFill>
                <a:effectLst/>
              </a:defRPr>
            </a:pPr>
            <a:r>
              <a:rPr sz="5000">
                <a:solidFill>
                  <a:srgbClr val="EBEBEB"/>
                </a:solidFill>
                <a:effectLst>
                  <a:outerShdw blurRad="50800" dist="25400" dir="5400000" rotWithShape="0">
                    <a:srgbClr val="000000"/>
                  </a:outerShdw>
                </a:effectLst>
              </a:rPr>
              <a:t>Import from out of state or out of country</a:t>
            </a:r>
          </a:p>
          <a:p>
            <a:pPr marL="406400" lvl="0" indent="-406400">
              <a:defRPr sz="1800">
                <a:solidFill>
                  <a:srgbClr val="000000"/>
                </a:solidFill>
                <a:effectLst/>
              </a:defRPr>
            </a:pPr>
            <a:r>
              <a:rPr sz="5000">
                <a:solidFill>
                  <a:srgbClr val="EBEBEB"/>
                </a:solidFill>
                <a:effectLst>
                  <a:outerShdw blurRad="50800" dist="25400" dir="5400000" rotWithShape="0">
                    <a:srgbClr val="000000"/>
                  </a:outerShdw>
                </a:effectLst>
              </a:rPr>
              <a:t>Grow our own talent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762000" y="203200"/>
            <a:ext cx="11480800" cy="5500159"/>
          </a:xfrm>
          <a:prstGeom prst="rect">
            <a:avLst/>
          </a:prstGeom>
        </p:spPr>
        <p:txBody>
          <a:bodyPr>
            <a:normAutofit fontScale="90000"/>
          </a:bodyPr>
          <a:lstStyle/>
          <a:p>
            <a:pPr lvl="0" defTabSz="432308">
              <a:defRPr sz="1800" b="0">
                <a:solidFill>
                  <a:srgbClr val="000000"/>
                </a:solidFill>
                <a:effectLst/>
              </a:defRPr>
            </a:pPr>
            <a:r>
              <a:rPr sz="6437">
                <a:solidFill>
                  <a:srgbClr val="FFFFFF"/>
                </a:solidFill>
                <a:effectLst>
                  <a:outerShdw blurRad="37592" dist="18796" dir="5400000" rotWithShape="0">
                    <a:srgbClr val="000000"/>
                  </a:outerShdw>
                </a:effectLst>
              </a:rPr>
              <a:t>The INTENT of our PROPOSAL</a:t>
            </a:r>
            <a:r>
              <a:rPr sz="4736" b="1">
                <a:solidFill>
                  <a:srgbClr val="FFFFFF"/>
                </a:solidFill>
                <a:effectLst>
                  <a:outerShdw blurRad="37592" dist="18796" dir="5400000" rotWithShape="0">
                    <a:srgbClr val="000000"/>
                  </a:outerShdw>
                </a:effectLst>
              </a:rPr>
              <a:t>  </a:t>
            </a:r>
          </a:p>
          <a:p>
            <a:pPr lvl="0" defTabSz="432308">
              <a:defRPr sz="1800" b="0">
                <a:solidFill>
                  <a:srgbClr val="000000"/>
                </a:solidFill>
                <a:effectLst/>
              </a:defRPr>
            </a:pPr>
            <a:endParaRPr sz="4736" b="1">
              <a:solidFill>
                <a:srgbClr val="FFFFFF"/>
              </a:solidFill>
              <a:effectLst>
                <a:outerShdw blurRad="37592" dist="18796" dir="5400000" rotWithShape="0">
                  <a:srgbClr val="000000"/>
                </a:outerShdw>
              </a:effectLst>
            </a:endParaRPr>
          </a:p>
          <a:p>
            <a:pPr marL="756786" lvl="1" indent="-474846" algn="l" defTabSz="432308">
              <a:buSzPct val="60000"/>
              <a:defRPr sz="1800" b="0">
                <a:solidFill>
                  <a:srgbClr val="000000"/>
                </a:solidFill>
                <a:effectLst/>
              </a:defRPr>
            </a:pPr>
            <a:r>
              <a:rPr sz="4736" b="1">
                <a:solidFill>
                  <a:srgbClr val="FFFFFF"/>
                </a:solidFill>
                <a:effectLst>
                  <a:outerShdw blurRad="37592" dist="18796" dir="5400000" rotWithShape="0">
                    <a:srgbClr val="000000"/>
                  </a:outerShdw>
                </a:effectLst>
              </a:rPr>
              <a:t> </a:t>
            </a:r>
            <a:r>
              <a:rPr sz="4736">
                <a:solidFill>
                  <a:srgbClr val="FFFFFF"/>
                </a:solidFill>
                <a:effectLst>
                  <a:outerShdw blurRad="37592" dist="18796" dir="5400000" rotWithShape="0">
                    <a:srgbClr val="000000"/>
                  </a:outerShdw>
                </a:effectLst>
              </a:rPr>
              <a:t>Focus on a common goal: Education Driven Economic Development </a:t>
            </a:r>
          </a:p>
          <a:p>
            <a:pPr marL="415490" lvl="1" indent="-133550" algn="l" defTabSz="432308">
              <a:buSzPct val="60000"/>
              <a:defRPr sz="1800" b="0">
                <a:solidFill>
                  <a:srgbClr val="000000"/>
                </a:solidFill>
                <a:effectLst/>
              </a:defRPr>
            </a:pPr>
            <a:endParaRPr sz="4736">
              <a:solidFill>
                <a:srgbClr val="FFFFFF"/>
              </a:solidFill>
              <a:effectLst>
                <a:outerShdw blurRad="37592" dist="18796" dir="5400000" rotWithShape="0">
                  <a:srgbClr val="000000"/>
                </a:outerShdw>
              </a:effectLst>
            </a:endParaRPr>
          </a:p>
          <a:p>
            <a:pPr marL="756786" lvl="1" indent="-474846" algn="l" defTabSz="432308">
              <a:buSzPct val="60000"/>
              <a:defRPr sz="1800" b="0">
                <a:solidFill>
                  <a:srgbClr val="000000"/>
                </a:solidFill>
                <a:effectLst/>
              </a:defRPr>
            </a:pPr>
            <a:r>
              <a:rPr sz="4736">
                <a:solidFill>
                  <a:srgbClr val="FFFFFF"/>
                </a:solidFill>
                <a:effectLst>
                  <a:outerShdw blurRad="37592" dist="18796" dir="5400000" rotWithShape="0">
                    <a:srgbClr val="000000"/>
                  </a:outerShdw>
                </a:effectLst>
              </a:rPr>
              <a:t> Support  NHCBE’s initiatives through 10,000 MENTORS </a:t>
            </a:r>
          </a:p>
        </p:txBody>
      </p:sp>
      <p:pic>
        <p:nvPicPr>
          <p:cNvPr id="46" name="Screen Shot 2014-12-03 at 10.53.11 AM.png"/>
          <p:cNvPicPr/>
          <p:nvPr/>
        </p:nvPicPr>
        <p:blipFill>
          <a:blip r:embed="rId2">
            <a:extLst/>
          </a:blip>
          <a:stretch>
            <a:fillRect/>
          </a:stretch>
        </p:blipFill>
        <p:spPr>
          <a:xfrm>
            <a:off x="2590800" y="6541371"/>
            <a:ext cx="8054672" cy="2607443"/>
          </a:xfrm>
          <a:prstGeom prst="rect">
            <a:avLst/>
          </a:prstGeom>
          <a:ln w="63500">
            <a:solidFill>
              <a:srgbClr val="924714"/>
            </a:solidFill>
            <a:miter lim="400000"/>
          </a:ln>
          <a:effectLst>
            <a:outerShdw blurRad="190500" dist="8455" dir="5400000" rotWithShape="0">
              <a:srgbClr val="000000"/>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nvSpPr>
        <p:spPr>
          <a:xfrm>
            <a:off x="1474735" y="817439"/>
            <a:ext cx="10935863" cy="23740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2" algn="l">
              <a:defRPr sz="1800">
                <a:solidFill>
                  <a:srgbClr val="000000"/>
                </a:solidFill>
                <a:effectLst/>
              </a:defRPr>
            </a:pPr>
            <a:r>
              <a:rPr sz="3800">
                <a:solidFill>
                  <a:srgbClr val="EBEBEB"/>
                </a:solidFill>
                <a:effectLst>
                  <a:outerShdw blurRad="50800" dist="25400" dir="5400000" rotWithShape="0">
                    <a:srgbClr val="000000"/>
                  </a:outerShdw>
                </a:effectLst>
              </a:rPr>
              <a:t>The NHCBE has endorsed many excellent plans.</a:t>
            </a:r>
          </a:p>
          <a:p>
            <a:pPr lvl="0" algn="l">
              <a:defRPr sz="1800">
                <a:solidFill>
                  <a:srgbClr val="000000"/>
                </a:solidFill>
                <a:effectLst/>
              </a:defRPr>
            </a:pPr>
            <a:endParaRPr sz="3800">
              <a:solidFill>
                <a:srgbClr val="EBEBEB"/>
              </a:solidFill>
              <a:effectLst>
                <a:outerShdw blurRad="50800" dist="25400" dir="5400000" rotWithShape="0">
                  <a:srgbClr val="000000"/>
                </a:outerShdw>
              </a:effectLst>
            </a:endParaRPr>
          </a:p>
          <a:p>
            <a:pPr lvl="0" algn="l">
              <a:defRPr sz="1800">
                <a:solidFill>
                  <a:srgbClr val="000000"/>
                </a:solidFill>
                <a:effectLst/>
              </a:defRPr>
            </a:pPr>
            <a:endParaRPr sz="3800">
              <a:solidFill>
                <a:srgbClr val="EBEBEB"/>
              </a:solidFill>
              <a:effectLst>
                <a:outerShdw blurRad="50800" dist="25400" dir="5400000" rotWithShape="0">
                  <a:srgbClr val="000000"/>
                </a:outerShdw>
              </a:effectLst>
            </a:endParaRPr>
          </a:p>
        </p:txBody>
      </p:sp>
      <p:pic>
        <p:nvPicPr>
          <p:cNvPr id="49" name="image4.png"/>
          <p:cNvPicPr/>
          <p:nvPr/>
        </p:nvPicPr>
        <p:blipFill>
          <a:blip r:embed="rId2">
            <a:extLst/>
          </a:blip>
          <a:stretch>
            <a:fillRect/>
          </a:stretch>
        </p:blipFill>
        <p:spPr>
          <a:xfrm>
            <a:off x="803480" y="3206147"/>
            <a:ext cx="1535510" cy="1094834"/>
          </a:xfrm>
          <a:prstGeom prst="rect">
            <a:avLst/>
          </a:prstGeom>
          <a:ln w="63500">
            <a:solidFill>
              <a:srgbClr val="924714"/>
            </a:solidFill>
            <a:miter lim="400000"/>
          </a:ln>
          <a:effectLst>
            <a:outerShdw blurRad="190500" dist="8455" dir="5400000" rotWithShape="0">
              <a:srgbClr val="000000"/>
            </a:outerShdw>
          </a:effectLst>
        </p:spPr>
      </p:pic>
      <p:pic>
        <p:nvPicPr>
          <p:cNvPr id="50" name="image4.png"/>
          <p:cNvPicPr/>
          <p:nvPr/>
        </p:nvPicPr>
        <p:blipFill>
          <a:blip r:embed="rId2">
            <a:extLst/>
          </a:blip>
          <a:stretch>
            <a:fillRect/>
          </a:stretch>
        </p:blipFill>
        <p:spPr>
          <a:xfrm>
            <a:off x="10186154" y="5785441"/>
            <a:ext cx="1535510" cy="1094834"/>
          </a:xfrm>
          <a:prstGeom prst="rect">
            <a:avLst/>
          </a:prstGeom>
          <a:ln w="63500">
            <a:solidFill>
              <a:srgbClr val="924714"/>
            </a:solidFill>
            <a:miter lim="400000"/>
          </a:ln>
          <a:effectLst>
            <a:outerShdw blurRad="190500" dist="8455" dir="5400000" rotWithShape="0">
              <a:srgbClr val="000000"/>
            </a:outerShdw>
          </a:effectLst>
        </p:spPr>
      </p:pic>
      <p:pic>
        <p:nvPicPr>
          <p:cNvPr id="51" name="image4.png"/>
          <p:cNvPicPr/>
          <p:nvPr/>
        </p:nvPicPr>
        <p:blipFill>
          <a:blip r:embed="rId2">
            <a:extLst/>
          </a:blip>
          <a:stretch>
            <a:fillRect/>
          </a:stretch>
        </p:blipFill>
        <p:spPr>
          <a:xfrm>
            <a:off x="4674354" y="2234276"/>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52" name="image4.png"/>
          <p:cNvPicPr/>
          <p:nvPr/>
        </p:nvPicPr>
        <p:blipFill>
          <a:blip r:embed="rId2">
            <a:extLst/>
          </a:blip>
          <a:stretch>
            <a:fillRect/>
          </a:stretch>
        </p:blipFill>
        <p:spPr>
          <a:xfrm>
            <a:off x="8050048" y="7864007"/>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53" name="image4.png"/>
          <p:cNvPicPr/>
          <p:nvPr/>
        </p:nvPicPr>
        <p:blipFill>
          <a:blip r:embed="rId2">
            <a:extLst/>
          </a:blip>
          <a:stretch>
            <a:fillRect/>
          </a:stretch>
        </p:blipFill>
        <p:spPr>
          <a:xfrm>
            <a:off x="9542687" y="2911610"/>
            <a:ext cx="1535510" cy="1094834"/>
          </a:xfrm>
          <a:prstGeom prst="rect">
            <a:avLst/>
          </a:prstGeom>
          <a:ln w="63500">
            <a:solidFill>
              <a:srgbClr val="924714"/>
            </a:solidFill>
            <a:miter lim="400000"/>
          </a:ln>
          <a:effectLst>
            <a:outerShdw blurRad="190500" dist="8455" dir="5400000" rotWithShape="0">
              <a:srgbClr val="000000"/>
            </a:outerShdw>
          </a:effectLst>
        </p:spPr>
      </p:pic>
      <p:pic>
        <p:nvPicPr>
          <p:cNvPr id="54" name="image4.png"/>
          <p:cNvPicPr/>
          <p:nvPr/>
        </p:nvPicPr>
        <p:blipFill>
          <a:blip r:embed="rId2">
            <a:extLst/>
          </a:blip>
          <a:stretch>
            <a:fillRect/>
          </a:stretch>
        </p:blipFill>
        <p:spPr>
          <a:xfrm>
            <a:off x="3412820" y="5645741"/>
            <a:ext cx="1535510" cy="1094834"/>
          </a:xfrm>
          <a:prstGeom prst="rect">
            <a:avLst/>
          </a:prstGeom>
          <a:ln w="63500">
            <a:solidFill>
              <a:srgbClr val="924714"/>
            </a:solidFill>
            <a:miter lim="400000"/>
          </a:ln>
          <a:effectLst>
            <a:outerShdw blurRad="190500" dist="8455" dir="5400000" rotWithShape="0">
              <a:srgbClr val="000000"/>
            </a:outerShdw>
          </a:effectLst>
        </p:spPr>
      </p:pic>
      <p:pic>
        <p:nvPicPr>
          <p:cNvPr id="55" name="image4.png"/>
          <p:cNvPicPr/>
          <p:nvPr/>
        </p:nvPicPr>
        <p:blipFill>
          <a:blip r:embed="rId2">
            <a:extLst/>
          </a:blip>
          <a:stretch>
            <a:fillRect/>
          </a:stretch>
        </p:blipFill>
        <p:spPr>
          <a:xfrm>
            <a:off x="1761820" y="7354148"/>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56" name="image4.png"/>
          <p:cNvPicPr/>
          <p:nvPr/>
        </p:nvPicPr>
        <p:blipFill>
          <a:blip r:embed="rId2">
            <a:extLst/>
          </a:blip>
          <a:stretch>
            <a:fillRect/>
          </a:stretch>
        </p:blipFill>
        <p:spPr>
          <a:xfrm>
            <a:off x="6174912" y="4011674"/>
            <a:ext cx="1535510" cy="1094834"/>
          </a:xfrm>
          <a:prstGeom prst="rect">
            <a:avLst/>
          </a:prstGeom>
          <a:ln w="63500">
            <a:solidFill>
              <a:srgbClr val="924714"/>
            </a:solidFill>
            <a:miter lim="400000"/>
          </a:ln>
          <a:effectLst>
            <a:outerShdw blurRad="190500" dist="8455" dir="5400000" rotWithShape="0">
              <a:srgbClr val="000000"/>
            </a:outerShdw>
          </a:effectLst>
        </p:spPr>
      </p:pic>
      <p:sp>
        <p:nvSpPr>
          <p:cNvPr id="57" name="Shape 57"/>
          <p:cNvSpPr/>
          <p:nvPr/>
        </p:nvSpPr>
        <p:spPr>
          <a:xfrm>
            <a:off x="2443875" y="3423770"/>
            <a:ext cx="882601" cy="659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BIA</a:t>
            </a:r>
          </a:p>
        </p:txBody>
      </p:sp>
      <p:sp>
        <p:nvSpPr>
          <p:cNvPr id="58" name="Shape 58"/>
          <p:cNvSpPr/>
          <p:nvPr/>
        </p:nvSpPr>
        <p:spPr>
          <a:xfrm>
            <a:off x="6239582" y="2451899"/>
            <a:ext cx="1812570" cy="659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NHDOE</a:t>
            </a:r>
          </a:p>
        </p:txBody>
      </p:sp>
      <p:sp>
        <p:nvSpPr>
          <p:cNvPr id="59" name="Shape 59"/>
          <p:cNvSpPr/>
          <p:nvPr/>
        </p:nvSpPr>
        <p:spPr>
          <a:xfrm>
            <a:off x="7763171" y="4229297"/>
            <a:ext cx="3608325" cy="659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Stay, Work, Play</a:t>
            </a:r>
          </a:p>
        </p:txBody>
      </p:sp>
      <p:sp>
        <p:nvSpPr>
          <p:cNvPr id="60" name="Shape 60"/>
          <p:cNvSpPr/>
          <p:nvPr/>
        </p:nvSpPr>
        <p:spPr>
          <a:xfrm>
            <a:off x="3336558" y="7690305"/>
            <a:ext cx="3251684" cy="659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STEAM Ahead</a:t>
            </a:r>
          </a:p>
        </p:txBody>
      </p:sp>
      <p:sp>
        <p:nvSpPr>
          <p:cNvPr id="61" name="Shape 61"/>
          <p:cNvSpPr/>
          <p:nvPr/>
        </p:nvSpPr>
        <p:spPr>
          <a:xfrm>
            <a:off x="9990282" y="8081630"/>
            <a:ext cx="1419252" cy="659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STEM</a:t>
            </a:r>
          </a:p>
        </p:txBody>
      </p:sp>
      <p:sp>
        <p:nvSpPr>
          <p:cNvPr id="62" name="Shape 62"/>
          <p:cNvSpPr/>
          <p:nvPr/>
        </p:nvSpPr>
        <p:spPr>
          <a:xfrm>
            <a:off x="4905167" y="5863363"/>
            <a:ext cx="4075000" cy="659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blurRad="50800" dist="25400" dir="5400000" rotWithShape="0">
                    <a:srgbClr val="000000"/>
                  </a:outerShdw>
                </a:effectLst>
              </a:rPr>
              <a:t>10,000 MENTORS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969764" y="1213776"/>
            <a:ext cx="11065272" cy="5049573"/>
          </a:xfrm>
          <a:prstGeom prst="rect">
            <a:avLst/>
          </a:prstGeom>
        </p:spPr>
        <p:txBody>
          <a:bodyPr/>
          <a:lstStyle>
            <a:lvl1pPr algn="l" defTabSz="490727">
              <a:defRPr sz="5460" b="0">
                <a:effectLst>
                  <a:outerShdw blurRad="42672" dist="21336" dir="5400000" rotWithShape="0">
                    <a:srgbClr val="000000"/>
                  </a:outerShdw>
                </a:effectLst>
              </a:defRPr>
            </a:lvl1pPr>
          </a:lstStyle>
          <a:p>
            <a:pPr lvl="0">
              <a:defRPr sz="1800">
                <a:solidFill>
                  <a:srgbClr val="000000"/>
                </a:solidFill>
                <a:effectLst/>
              </a:defRPr>
            </a:pPr>
            <a:r>
              <a:rPr sz="5460">
                <a:solidFill>
                  <a:srgbClr val="FFFFFF"/>
                </a:solidFill>
                <a:effectLst>
                  <a:outerShdw blurRad="42672" dist="21336" dir="5400000" rotWithShape="0">
                    <a:srgbClr val="000000"/>
                  </a:outerShdw>
                </a:effectLst>
              </a:rPr>
              <a:t>“ED2 makes it easier to understand how the many worthwhile efforts underway that the group has endorsed fit into the big picture.  They are all subsets of Education Driven Economic Development.”</a:t>
            </a:r>
          </a:p>
        </p:txBody>
      </p:sp>
      <p:sp>
        <p:nvSpPr>
          <p:cNvPr id="65" name="Shape 65"/>
          <p:cNvSpPr/>
          <p:nvPr/>
        </p:nvSpPr>
        <p:spPr>
          <a:xfrm>
            <a:off x="4530678" y="7038323"/>
            <a:ext cx="7533311" cy="12310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r">
              <a:defRPr sz="1800">
                <a:solidFill>
                  <a:srgbClr val="000000"/>
                </a:solidFill>
                <a:effectLst/>
              </a:defRPr>
            </a:pPr>
            <a:r>
              <a:rPr sz="3800">
                <a:solidFill>
                  <a:srgbClr val="EBEBEB"/>
                </a:solidFill>
                <a:effectLst>
                  <a:outerShdw blurRad="50800" dist="25400" dir="5400000" rotWithShape="0">
                    <a:srgbClr val="000000"/>
                  </a:outerShdw>
                </a:effectLst>
              </a:rPr>
              <a:t>Jim Roche, President</a:t>
            </a:r>
          </a:p>
          <a:p>
            <a:pPr lvl="0" algn="r">
              <a:defRPr sz="1800">
                <a:solidFill>
                  <a:srgbClr val="000000"/>
                </a:solidFill>
                <a:effectLst/>
              </a:defRPr>
            </a:pPr>
            <a:r>
              <a:rPr sz="3800">
                <a:solidFill>
                  <a:srgbClr val="EBEBEB"/>
                </a:solidFill>
                <a:effectLst>
                  <a:outerShdw blurRad="50800" dist="25400" dir="5400000" rotWithShape="0">
                    <a:srgbClr val="000000"/>
                  </a:outerShdw>
                </a:effectLst>
              </a:rPr>
              <a:t>Business and Industry Association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image4.png"/>
          <p:cNvPicPr/>
          <p:nvPr/>
        </p:nvPicPr>
        <p:blipFill>
          <a:blip r:embed="rId2">
            <a:extLst/>
          </a:blip>
          <a:stretch>
            <a:fillRect/>
          </a:stretch>
        </p:blipFill>
        <p:spPr>
          <a:xfrm>
            <a:off x="51554" y="5342300"/>
            <a:ext cx="1535510" cy="1094835"/>
          </a:xfrm>
          <a:prstGeom prst="rect">
            <a:avLst/>
          </a:prstGeom>
          <a:ln w="63500">
            <a:solidFill>
              <a:srgbClr val="924714"/>
            </a:solidFill>
            <a:miter lim="400000"/>
          </a:ln>
          <a:effectLst>
            <a:outerShdw blurRad="190500" dist="8455" dir="5400000" rotWithShape="0">
              <a:srgbClr val="000000"/>
            </a:outerShdw>
          </a:effectLst>
        </p:spPr>
      </p:pic>
      <p:sp>
        <p:nvSpPr>
          <p:cNvPr id="68" name="Shape 68"/>
          <p:cNvSpPr/>
          <p:nvPr/>
        </p:nvSpPr>
        <p:spPr>
          <a:xfrm>
            <a:off x="204927" y="2545106"/>
            <a:ext cx="12594946" cy="19201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just" defTabSz="457200">
              <a:defRPr sz="2700">
                <a:solidFill>
                  <a:srgbClr val="FFFFFF"/>
                </a:solidFill>
                <a:latin typeface="Futura"/>
                <a:ea typeface="Futura"/>
                <a:cs typeface="Futura"/>
                <a:sym typeface="Futura"/>
              </a:defRPr>
            </a:lvl1pPr>
          </a:lstStyle>
          <a:p>
            <a:pPr lvl="0">
              <a:defRPr sz="1800">
                <a:solidFill>
                  <a:srgbClr val="000000"/>
                </a:solidFill>
                <a:effectLst/>
              </a:defRPr>
            </a:pPr>
            <a:r>
              <a:rPr sz="2700">
                <a:solidFill>
                  <a:srgbClr val="FFFFFF"/>
                </a:solidFill>
              </a:rPr>
              <a:t>Leverage New Hampshire’s pioneering success in competency-based learning to build a new narrative that tells businesses that, in New Hampshire, we will make your company a full partner in our education system by creating an ongoing stream of internships that match student interest to your workforce needs.</a:t>
            </a:r>
          </a:p>
        </p:txBody>
      </p:sp>
      <p:sp>
        <p:nvSpPr>
          <p:cNvPr id="69" name="Shape 69"/>
          <p:cNvSpPr/>
          <p:nvPr/>
        </p:nvSpPr>
        <p:spPr>
          <a:xfrm>
            <a:off x="3281965" y="862055"/>
            <a:ext cx="6000599" cy="106862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400" b="1">
                <a:solidFill>
                  <a:srgbClr val="FFFFFF"/>
                </a:solidFill>
              </a:defRPr>
            </a:lvl1pPr>
          </a:lstStyle>
          <a:p>
            <a:pPr lvl="0">
              <a:defRPr sz="1800" b="0">
                <a:solidFill>
                  <a:srgbClr val="000000"/>
                </a:solidFill>
                <a:effectLst/>
              </a:defRPr>
            </a:pPr>
            <a:r>
              <a:rPr sz="6400" b="1">
                <a:solidFill>
                  <a:srgbClr val="FFFFFF"/>
                </a:solidFill>
                <a:effectLst>
                  <a:outerShdw blurRad="50800" dist="25400" dir="5400000" rotWithShape="0">
                    <a:srgbClr val="000000"/>
                  </a:outerShdw>
                </a:effectLst>
              </a:rPr>
              <a:t>The SOLUTION</a:t>
            </a:r>
          </a:p>
        </p:txBody>
      </p:sp>
      <p:pic>
        <p:nvPicPr>
          <p:cNvPr id="70" name="image4.png"/>
          <p:cNvPicPr/>
          <p:nvPr/>
        </p:nvPicPr>
        <p:blipFill>
          <a:blip r:embed="rId2">
            <a:extLst/>
          </a:blip>
          <a:stretch>
            <a:fillRect/>
          </a:stretch>
        </p:blipFill>
        <p:spPr>
          <a:xfrm>
            <a:off x="1715254"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1" name="image4.png"/>
          <p:cNvPicPr/>
          <p:nvPr/>
        </p:nvPicPr>
        <p:blipFill>
          <a:blip r:embed="rId2">
            <a:extLst/>
          </a:blip>
          <a:stretch>
            <a:fillRect/>
          </a:stretch>
        </p:blipFill>
        <p:spPr>
          <a:xfrm>
            <a:off x="3378954"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2" name="image4.png"/>
          <p:cNvPicPr/>
          <p:nvPr/>
        </p:nvPicPr>
        <p:blipFill>
          <a:blip r:embed="rId2">
            <a:extLst/>
          </a:blip>
          <a:stretch>
            <a:fillRect/>
          </a:stretch>
        </p:blipFill>
        <p:spPr>
          <a:xfrm>
            <a:off x="5106154"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3" name="image4.png"/>
          <p:cNvPicPr/>
          <p:nvPr/>
        </p:nvPicPr>
        <p:blipFill>
          <a:blip r:embed="rId2">
            <a:extLst/>
          </a:blip>
          <a:stretch>
            <a:fillRect/>
          </a:stretch>
        </p:blipFill>
        <p:spPr>
          <a:xfrm>
            <a:off x="6706354"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4" name="image4.png"/>
          <p:cNvPicPr/>
          <p:nvPr/>
        </p:nvPicPr>
        <p:blipFill>
          <a:blip r:embed="rId2">
            <a:extLst/>
          </a:blip>
          <a:stretch>
            <a:fillRect/>
          </a:stretch>
        </p:blipFill>
        <p:spPr>
          <a:xfrm>
            <a:off x="8255754"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5" name="image4.png"/>
          <p:cNvPicPr/>
          <p:nvPr/>
        </p:nvPicPr>
        <p:blipFill>
          <a:blip r:embed="rId2">
            <a:extLst/>
          </a:blip>
          <a:stretch>
            <a:fillRect/>
          </a:stretch>
        </p:blipFill>
        <p:spPr>
          <a:xfrm>
            <a:off x="9839021" y="5342300"/>
            <a:ext cx="1535510" cy="1094835"/>
          </a:xfrm>
          <a:prstGeom prst="rect">
            <a:avLst/>
          </a:prstGeom>
          <a:ln w="63500">
            <a:solidFill>
              <a:srgbClr val="924714"/>
            </a:solidFill>
            <a:miter lim="400000"/>
          </a:ln>
          <a:effectLst>
            <a:outerShdw blurRad="190500" dist="8455" dir="5400000" rotWithShape="0">
              <a:srgbClr val="000000"/>
            </a:outerShdw>
          </a:effectLst>
        </p:spPr>
      </p:pic>
      <p:pic>
        <p:nvPicPr>
          <p:cNvPr id="76" name="image4.png"/>
          <p:cNvPicPr/>
          <p:nvPr/>
        </p:nvPicPr>
        <p:blipFill>
          <a:blip r:embed="rId2">
            <a:extLst/>
          </a:blip>
          <a:stretch>
            <a:fillRect/>
          </a:stretch>
        </p:blipFill>
        <p:spPr>
          <a:xfrm>
            <a:off x="11405354" y="5342300"/>
            <a:ext cx="1535510" cy="1094835"/>
          </a:xfrm>
          <a:prstGeom prst="rect">
            <a:avLst/>
          </a:prstGeom>
          <a:ln w="63500">
            <a:solidFill>
              <a:srgbClr val="924714"/>
            </a:solidFill>
            <a:miter lim="400000"/>
          </a:ln>
          <a:effectLst>
            <a:outerShdw blurRad="190500" dist="8455" dir="5400000" rotWithShape="0">
              <a:srgbClr val="000000"/>
            </a:outerShdw>
          </a:effectLst>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EBEBEB"/>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EB"/>
        </a:solidFill>
        <a:ln w="25400" cap="flat">
          <a:solidFill>
            <a:srgbClr val="619AE3"/>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619AE3"/>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EB"/>
        </a:solidFill>
        <a:ln w="25400" cap="flat">
          <a:solidFill>
            <a:srgbClr val="619AE3"/>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619AE3"/>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297</Words>
  <Application>Microsoft Office PowerPoint</Application>
  <PresentationFormat>Custom</PresentationFormat>
  <Paragraphs>33</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Futura</vt:lpstr>
      <vt:lpstr>Helvetica Neue</vt:lpstr>
      <vt:lpstr>Helvetica Neue Medium</vt:lpstr>
      <vt:lpstr>Default</vt:lpstr>
      <vt:lpstr>Let’s Rally around a Common Goal!  </vt:lpstr>
      <vt:lpstr>PowerPoint Presentation</vt:lpstr>
      <vt:lpstr>PowerPoint Presentation</vt:lpstr>
      <vt:lpstr>The CHALLENGE</vt:lpstr>
      <vt:lpstr>The Options</vt:lpstr>
      <vt:lpstr>The INTENT of our PROPOSAL     Focus on a common goal: Education Driven Economic Development    Support  NHCBE’s initiatives through 10,000 MENTORS </vt:lpstr>
      <vt:lpstr>PowerPoint Presentation</vt:lpstr>
      <vt:lpstr>“ED2 makes it easier to understand how the many worthwhile efforts underway that the group has endorsed fit into the big picture.  They are all subsets of Education Driven Economic Development.”</vt:lpstr>
      <vt:lpstr>PowerPoint Presentation</vt:lpstr>
      <vt:lpstr>“10,000 MENTORS is the vehicle we need to build the future skilled workforce in advanced manufacturing.”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Rally around a Common Goal!  </dc:title>
  <cp:lastModifiedBy>Mike DeMarco</cp:lastModifiedBy>
  <cp:revision>4</cp:revision>
  <dcterms:modified xsi:type="dcterms:W3CDTF">2014-12-17T19:18:10Z</dcterms:modified>
</cp:coreProperties>
</file>