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7"/>
  </p:notesMasterIdLst>
  <p:handoutMasterIdLst>
    <p:handoutMasterId r:id="rId58"/>
  </p:handoutMasterIdLst>
  <p:sldIdLst>
    <p:sldId id="256" r:id="rId3"/>
    <p:sldId id="257" r:id="rId4"/>
    <p:sldId id="258" r:id="rId5"/>
    <p:sldId id="32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05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306" r:id="rId27"/>
    <p:sldId id="281" r:id="rId28"/>
    <p:sldId id="282" r:id="rId29"/>
    <p:sldId id="283" r:id="rId30"/>
    <p:sldId id="285" r:id="rId31"/>
    <p:sldId id="286" r:id="rId32"/>
    <p:sldId id="307" r:id="rId33"/>
    <p:sldId id="288" r:id="rId34"/>
    <p:sldId id="314" r:id="rId35"/>
    <p:sldId id="289" r:id="rId36"/>
    <p:sldId id="290" r:id="rId37"/>
    <p:sldId id="292" r:id="rId38"/>
    <p:sldId id="293" r:id="rId39"/>
    <p:sldId id="308" r:id="rId40"/>
    <p:sldId id="295" r:id="rId41"/>
    <p:sldId id="296" r:id="rId42"/>
    <p:sldId id="297" r:id="rId43"/>
    <p:sldId id="299" r:id="rId44"/>
    <p:sldId id="300" r:id="rId45"/>
    <p:sldId id="302" r:id="rId46"/>
    <p:sldId id="323" r:id="rId47"/>
    <p:sldId id="312" r:id="rId48"/>
    <p:sldId id="310" r:id="rId49"/>
    <p:sldId id="316" r:id="rId50"/>
    <p:sldId id="303" r:id="rId51"/>
    <p:sldId id="318" r:id="rId52"/>
    <p:sldId id="319" r:id="rId53"/>
    <p:sldId id="320" r:id="rId54"/>
    <p:sldId id="317" r:id="rId55"/>
    <p:sldId id="309" r:id="rId56"/>
  </p:sldIdLst>
  <p:sldSz cx="12192000" cy="6858000"/>
  <p:notesSz cx="7023100" cy="93091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3B5"/>
    <a:srgbClr val="622D61"/>
    <a:srgbClr val="7B7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4658"/>
  </p:normalViewPr>
  <p:slideViewPr>
    <p:cSldViewPr snapToGrid="0" snapToObjects="1">
      <p:cViewPr varScale="1">
        <p:scale>
          <a:sx n="88" d="100"/>
          <a:sy n="88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SPI Funding </a:t>
            </a:r>
            <a:r>
              <a:rPr lang="en-US" dirty="0" smtClean="0"/>
              <a:t>2015 - 2018 - $3,000,000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240936258791499E-2"/>
          <c:y val="0.13878627729641899"/>
          <c:w val="0.96075906374120901"/>
          <c:h val="0.7409634427983029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6F0-49C2-BBD4-C56931095B38}"/>
              </c:ext>
            </c:extLst>
          </c:dPt>
          <c:dLbls>
            <c:dLbl>
              <c:idx val="0"/>
              <c:layout>
                <c:manualLayout>
                  <c:x val="-5.4711732543538992E-3"/>
                  <c:y val="-0.457814752892857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90700201204266"/>
                      <c:h val="0.190374790905695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6F0-49C2-BBD4-C56931095B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WIOA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F0-49C2-BBD4-C56931095B3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925830303517416"/>
          <c:y val="0.89941201583064134"/>
          <c:w val="0.14693495710263882"/>
          <c:h val="8.3076056146408297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dirty="0"/>
              <a:t>SPI Funding </a:t>
            </a:r>
            <a:r>
              <a:rPr lang="en-US" dirty="0" smtClean="0"/>
              <a:t>2019 - $502,000</a:t>
            </a:r>
            <a:endParaRPr lang="en-US" dirty="0"/>
          </a:p>
        </c:rich>
      </c:tx>
      <c:layout>
        <c:manualLayout>
          <c:xMode val="edge"/>
          <c:yMode val="edge"/>
          <c:x val="0.27425228865628121"/>
          <c:y val="1.80511242764067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SPI Funding 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F2F-4BEE-9C69-559906BD33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F2F-4BEE-9C69-559906BD33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F2F-4BEE-9C69-559906BD33F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F2F-4BEE-9C69-559906BD33F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F2F-4BEE-9C69-559906BD33F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F2F-4BEE-9C69-559906BD33F3}"/>
                </c:ext>
              </c:extLst>
            </c:dLbl>
            <c:dLbl>
              <c:idx val="1"/>
              <c:layout>
                <c:manualLayout>
                  <c:x val="0.10117095870262593"/>
                  <c:y val="0.182720809093662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F2F-4BEE-9C69-559906BD33F3}"/>
                </c:ext>
              </c:extLst>
            </c:dLbl>
            <c:dLbl>
              <c:idx val="2"/>
              <c:layout>
                <c:manualLayout>
                  <c:x val="-0.12469426725951095"/>
                  <c:y val="1.16235704730408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/>
                      <a:t>Industry Stakeholders</a:t>
                    </a:r>
                  </a:p>
                  <a:p>
                    <a:pPr>
                      <a:defRPr sz="1600"/>
                    </a:pPr>
                    <a:r>
                      <a:rPr lang="en-US" sz="1600" dirty="0" smtClean="0"/>
                      <a:t>Banks</a:t>
                    </a:r>
                  </a:p>
                  <a:p>
                    <a:pPr>
                      <a:defRPr sz="1600"/>
                    </a:pPr>
                    <a:r>
                      <a:rPr lang="en-US" sz="1600" dirty="0" smtClean="0"/>
                      <a:t>Foundations</a:t>
                    </a:r>
                  </a:p>
                  <a:p>
                    <a:pPr>
                      <a:defRPr sz="1600"/>
                    </a:pPr>
                    <a:r>
                      <a:rPr lang="en-US" sz="1600" dirty="0" smtClean="0"/>
                      <a:t>Other</a:t>
                    </a:r>
                    <a:r>
                      <a:rPr lang="en-US" sz="1600" baseline="0" dirty="0" smtClean="0"/>
                      <a:t> Grants </a:t>
                    </a:r>
                  </a:p>
                  <a:p>
                    <a:pPr>
                      <a:defRPr sz="1600"/>
                    </a:pPr>
                    <a:r>
                      <a:rPr lang="en-US" sz="1600" baseline="0" dirty="0" smtClean="0"/>
                      <a:t>&amp; Gifts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3274492312413"/>
                      <c:h val="0.344795382004143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F2F-4BEE-9C69-559906BD33F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F2F-4BEE-9C69-559906BD33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WIOA</c:v>
                </c:pt>
                <c:pt idx="1">
                  <c:v>Assn. Discount</c:v>
                </c:pt>
                <c:pt idx="2">
                  <c:v>Other Private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20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2F-4BEE-9C69-559906BD33F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gapWidth val="100"/>
        <c:secondPieSize val="75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E24AC-D1CF-4F6E-B377-6E621065351D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EFFED-1B0C-4A04-BF26-224E32B1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60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17181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r>
              <a:t>Click to edit Master subtitle style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43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29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615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11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54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36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65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85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1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368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F1179-AAE2-E64F-A896-F2A772D786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2A4EA-8DD4-3B4C-8EFA-8FDDE93B5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56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r>
              <a:t>Click to edit Master text styles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Master text styles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01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nhsectorpartners.org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554" y="2061508"/>
            <a:ext cx="4872425" cy="162234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1516553" y="4237437"/>
            <a:ext cx="718167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4800" dirty="0" smtClean="0"/>
              <a:t>NHCBE</a:t>
            </a:r>
            <a:r>
              <a:rPr sz="4800" dirty="0" smtClean="0"/>
              <a:t> </a:t>
            </a:r>
            <a:r>
              <a:rPr sz="4800" dirty="0"/>
              <a:t>Meeting </a:t>
            </a:r>
            <a:r>
              <a:rPr lang="en-US" sz="4800" dirty="0" smtClean="0"/>
              <a:t>10</a:t>
            </a:r>
            <a:r>
              <a:rPr sz="4800" dirty="0" smtClean="0"/>
              <a:t>.19.18</a:t>
            </a:r>
            <a:endParaRPr sz="4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3050808" y="1799554"/>
            <a:ext cx="5341510" cy="104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7000"/>
              </a:lnSpc>
              <a:defRPr sz="6600">
                <a:solidFill>
                  <a:srgbClr val="7B7F35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7200" dirty="0"/>
              <a:t>Construction</a:t>
            </a:r>
          </a:p>
        </p:txBody>
      </p:sp>
      <p:sp>
        <p:nvSpPr>
          <p:cNvPr id="177" name="Shape 177"/>
          <p:cNvSpPr/>
          <p:nvPr/>
        </p:nvSpPr>
        <p:spPr>
          <a:xfrm>
            <a:off x="4067962" y="3365364"/>
            <a:ext cx="551226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4800" dirty="0" smtClean="0"/>
              <a:t>Amanda Savage</a:t>
            </a:r>
            <a:endParaRPr sz="4800" dirty="0"/>
          </a:p>
        </p:txBody>
      </p:sp>
      <p:pic>
        <p:nvPicPr>
          <p:cNvPr id="178" name="image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6278" y="1451194"/>
            <a:ext cx="1475307" cy="1475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44" y="2662554"/>
            <a:ext cx="2236618" cy="2236618"/>
          </a:xfrm>
          <a:prstGeom prst="rect">
            <a:avLst/>
          </a:prstGeom>
        </p:spPr>
      </p:pic>
      <p:pic>
        <p:nvPicPr>
          <p:cNvPr id="10" name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36744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66" y="5747970"/>
            <a:ext cx="888125" cy="88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32048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641129" y="3377174"/>
            <a:ext cx="10909741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ü"/>
              <a:defRPr sz="36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Created construction sector advisory group</a:t>
            </a:r>
          </a:p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ü"/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Identified </a:t>
            </a:r>
            <a:r>
              <a:rPr dirty="0" smtClean="0"/>
              <a:t>goals</a:t>
            </a:r>
            <a:endParaRPr lang="en-US" dirty="0" smtClean="0"/>
          </a:p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ü"/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Sector launch on September 27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endParaRPr dirty="0"/>
          </a:p>
        </p:txBody>
      </p:sp>
      <p:sp>
        <p:nvSpPr>
          <p:cNvPr id="183" name="Shape 183"/>
          <p:cNvSpPr/>
          <p:nvPr/>
        </p:nvSpPr>
        <p:spPr>
          <a:xfrm>
            <a:off x="0" y="1599242"/>
            <a:ext cx="12192000" cy="853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7B7F35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4800" dirty="0"/>
              <a:t>Prioritize construction </a:t>
            </a:r>
            <a:r>
              <a:rPr sz="4800" dirty="0" smtClean="0"/>
              <a:t>subsectors</a:t>
            </a:r>
            <a:endParaRPr sz="4800" dirty="0"/>
          </a:p>
        </p:txBody>
      </p:sp>
      <p:sp>
        <p:nvSpPr>
          <p:cNvPr id="184" name="Shape 184"/>
          <p:cNvSpPr/>
          <p:nvPr/>
        </p:nvSpPr>
        <p:spPr>
          <a:xfrm>
            <a:off x="-1" y="630952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185" name="Shape 185"/>
          <p:cNvSpPr/>
          <p:nvPr/>
        </p:nvSpPr>
        <p:spPr>
          <a:xfrm>
            <a:off x="-1" y="2530553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0" y="1426244"/>
            <a:ext cx="121920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7B7F35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4800" dirty="0"/>
              <a:t>Talent recruitment &amp; </a:t>
            </a:r>
            <a:r>
              <a:rPr sz="4800" dirty="0" smtClean="0"/>
              <a:t>retention</a:t>
            </a:r>
            <a:endParaRPr sz="4800" dirty="0"/>
          </a:p>
        </p:txBody>
      </p:sp>
      <p:sp>
        <p:nvSpPr>
          <p:cNvPr id="189" name="Shape 189"/>
          <p:cNvSpPr/>
          <p:nvPr/>
        </p:nvSpPr>
        <p:spPr>
          <a:xfrm>
            <a:off x="0" y="3172701"/>
            <a:ext cx="12192000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ü"/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Youth Build grant</a:t>
            </a:r>
          </a:p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ü"/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MY-TURN and NH JAG</a:t>
            </a:r>
          </a:p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ü"/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Video development</a:t>
            </a:r>
          </a:p>
        </p:txBody>
      </p:sp>
      <p:sp>
        <p:nvSpPr>
          <p:cNvPr id="191" name="Shape 191"/>
          <p:cNvSpPr/>
          <p:nvPr/>
        </p:nvSpPr>
        <p:spPr>
          <a:xfrm>
            <a:off x="-1" y="572228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192" name="Shape 192"/>
          <p:cNvSpPr/>
          <p:nvPr/>
        </p:nvSpPr>
        <p:spPr>
          <a:xfrm>
            <a:off x="-1" y="2282279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8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66" y="5747970"/>
            <a:ext cx="888125" cy="88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32048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 rot="10800000">
            <a:off x="4852023" y="1130802"/>
            <a:ext cx="2487954" cy="2337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7B7F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0" y="3552579"/>
            <a:ext cx="12192000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2" indent="0" algn="ctr">
              <a:defRPr sz="29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increase in NH </a:t>
            </a:r>
            <a:r>
              <a:rPr dirty="0" smtClean="0"/>
              <a:t>JTF</a:t>
            </a:r>
            <a:r>
              <a:rPr lang="en-US" dirty="0" smtClean="0"/>
              <a:t> </a:t>
            </a:r>
          </a:p>
          <a:p>
            <a:pPr lvl="2" indent="0" algn="ctr">
              <a:defRPr sz="2900" b="1"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(Job Training Fund)</a:t>
            </a:r>
            <a:r>
              <a:rPr dirty="0" smtClean="0"/>
              <a:t> </a:t>
            </a:r>
            <a:endParaRPr dirty="0"/>
          </a:p>
          <a:p>
            <a:pPr lvl="2" indent="0" algn="ctr">
              <a:defRPr sz="29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applications since January 1, 2018</a:t>
            </a:r>
          </a:p>
        </p:txBody>
      </p:sp>
      <p:sp>
        <p:nvSpPr>
          <p:cNvPr id="198" name="Shape 198"/>
          <p:cNvSpPr/>
          <p:nvPr/>
        </p:nvSpPr>
        <p:spPr>
          <a:xfrm>
            <a:off x="4632769" y="2299576"/>
            <a:ext cx="199028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2" algn="ctr"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7200" dirty="0"/>
              <a:t>2x</a:t>
            </a:r>
          </a:p>
        </p:txBody>
      </p:sp>
      <p:pic>
        <p:nvPicPr>
          <p:cNvPr id="7" name="image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066" y="5747970"/>
            <a:ext cx="888125" cy="88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2048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573579" y="1552279"/>
            <a:ext cx="1113905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>
                <a:solidFill>
                  <a:srgbClr val="7B7F35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4000" dirty="0"/>
              <a:t>New and incumbent worker training </a:t>
            </a:r>
            <a:r>
              <a:rPr sz="4000" dirty="0" smtClean="0"/>
              <a:t>opportunities</a:t>
            </a:r>
            <a:endParaRPr sz="4000" dirty="0"/>
          </a:p>
        </p:txBody>
      </p:sp>
      <p:sp>
        <p:nvSpPr>
          <p:cNvPr id="202" name="Shape 202"/>
          <p:cNvSpPr/>
          <p:nvPr/>
        </p:nvSpPr>
        <p:spPr>
          <a:xfrm>
            <a:off x="0" y="3050528"/>
            <a:ext cx="12192000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Parkside ‘Careers in Construction’ Pilot Program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NH Construction Career Days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Daniel Webster Council of Boy Scouts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CTE </a:t>
            </a:r>
            <a:r>
              <a:rPr lang="en-US" dirty="0" smtClean="0"/>
              <a:t>(Career &amp; Technical Education) </a:t>
            </a:r>
            <a:r>
              <a:rPr dirty="0" smtClean="0"/>
              <a:t>Summer </a:t>
            </a:r>
            <a:r>
              <a:rPr dirty="0"/>
              <a:t>Conference</a:t>
            </a:r>
          </a:p>
        </p:txBody>
      </p:sp>
      <p:sp>
        <p:nvSpPr>
          <p:cNvPr id="204" name="Shape 204"/>
          <p:cNvSpPr/>
          <p:nvPr/>
        </p:nvSpPr>
        <p:spPr>
          <a:xfrm>
            <a:off x="-1" y="630952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205" name="Shape 205"/>
          <p:cNvSpPr/>
          <p:nvPr/>
        </p:nvSpPr>
        <p:spPr>
          <a:xfrm>
            <a:off x="-1" y="2249681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8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66" y="5747970"/>
            <a:ext cx="888125" cy="88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32048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2166" y="980560"/>
            <a:ext cx="1187669" cy="118767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885459" y="2334204"/>
            <a:ext cx="10421082" cy="286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dirty="0"/>
              <a:t>“Through SPI, contractors and industry partners will develop real solutions to address the long-term workforce shortage here in NH.”</a:t>
            </a:r>
          </a:p>
        </p:txBody>
      </p:sp>
      <p:sp>
        <p:nvSpPr>
          <p:cNvPr id="209" name="Shape 209"/>
          <p:cNvSpPr/>
          <p:nvPr/>
        </p:nvSpPr>
        <p:spPr>
          <a:xfrm>
            <a:off x="1839311" y="5394629"/>
            <a:ext cx="8513379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- Joshua Reap, president and CEO of Associated Builders and Contractors of New Hampshire and Vermont</a:t>
            </a:r>
          </a:p>
        </p:txBody>
      </p:sp>
      <p:sp>
        <p:nvSpPr>
          <p:cNvPr id="6" name="Shape 265"/>
          <p:cNvSpPr/>
          <p:nvPr/>
        </p:nvSpPr>
        <p:spPr>
          <a:xfrm>
            <a:off x="0" y="268484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WORD ON THE STREET</a:t>
            </a:r>
            <a:endParaRPr lang="en-US" sz="2400" spc="3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77" y="2636878"/>
            <a:ext cx="2287967" cy="2287967"/>
          </a:xfrm>
          <a:prstGeom prst="rect">
            <a:avLst/>
          </a:prstGeom>
        </p:spPr>
      </p:pic>
      <p:pic>
        <p:nvPicPr>
          <p:cNvPr id="7" name="image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6277" y="1459704"/>
            <a:ext cx="1475307" cy="147530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4067962" y="3365364"/>
            <a:ext cx="551226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4800" dirty="0" smtClean="0"/>
              <a:t>Roxie Severance</a:t>
            </a:r>
            <a:endParaRPr sz="4800" dirty="0"/>
          </a:p>
        </p:txBody>
      </p:sp>
      <p:sp>
        <p:nvSpPr>
          <p:cNvPr id="8" name="Shape 213"/>
          <p:cNvSpPr/>
          <p:nvPr/>
        </p:nvSpPr>
        <p:spPr>
          <a:xfrm>
            <a:off x="3134598" y="1747426"/>
            <a:ext cx="5341510" cy="104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7000"/>
              </a:lnSpc>
              <a:defRPr sz="6600">
                <a:solidFill>
                  <a:srgbClr val="00C3B4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7200"/>
              <a:t>Health Care</a:t>
            </a:r>
          </a:p>
        </p:txBody>
      </p:sp>
      <p:pic>
        <p:nvPicPr>
          <p:cNvPr id="10" name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32048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15034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8460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641128" y="2542526"/>
            <a:ext cx="10909741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SWOT analysis tool 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Monadnock Region Health Care Workforce Group</a:t>
            </a:r>
          </a:p>
          <a:p>
            <a:pPr marL="457200" lvl="2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North Country Health Care Workforce Group</a:t>
            </a:r>
          </a:p>
          <a:p>
            <a:pPr marL="457200" lvl="2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Seacoast Health Care Workforce Collaborative</a:t>
            </a:r>
          </a:p>
          <a:p>
            <a:pPr marL="457200" lvl="2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Monthly stakeholder group meeting</a:t>
            </a:r>
          </a:p>
          <a:p>
            <a:pPr lvl="2" indent="0" algn="ctr">
              <a:lnSpc>
                <a:spcPct val="150000"/>
              </a:lnSpc>
              <a:defRPr sz="28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18" name="Shape 218"/>
          <p:cNvSpPr/>
          <p:nvPr/>
        </p:nvSpPr>
        <p:spPr>
          <a:xfrm>
            <a:off x="0" y="1065756"/>
            <a:ext cx="121920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00C3B4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Assessment of workforce </a:t>
            </a:r>
            <a:r>
              <a:rPr dirty="0" smtClean="0"/>
              <a:t>needs</a:t>
            </a:r>
            <a:endParaRPr dirty="0"/>
          </a:p>
        </p:txBody>
      </p:sp>
      <p:pic>
        <p:nvPicPr>
          <p:cNvPr id="219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560" y="5741098"/>
            <a:ext cx="883716" cy="883715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-1" y="214305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221" name="Shape 221"/>
          <p:cNvSpPr/>
          <p:nvPr/>
        </p:nvSpPr>
        <p:spPr>
          <a:xfrm>
            <a:off x="-1" y="1653384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641128" y="3160450"/>
            <a:ext cx="10909741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Monadnock Cohort of Vermont Technical College for LPNs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Governor’s Scholarship Program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CTE </a:t>
            </a:r>
            <a:r>
              <a:rPr dirty="0" smtClean="0"/>
              <a:t>Summer </a:t>
            </a:r>
            <a:r>
              <a:rPr dirty="0"/>
              <a:t>Conference</a:t>
            </a:r>
          </a:p>
        </p:txBody>
      </p:sp>
      <p:sp>
        <p:nvSpPr>
          <p:cNvPr id="225" name="Shape 225"/>
          <p:cNvSpPr/>
          <p:nvPr/>
        </p:nvSpPr>
        <p:spPr>
          <a:xfrm>
            <a:off x="-2" y="1314016"/>
            <a:ext cx="1219200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9525" algn="ctr">
              <a:defRPr sz="4400">
                <a:solidFill>
                  <a:srgbClr val="00C3B4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4800" dirty="0"/>
              <a:t>Expand career </a:t>
            </a:r>
            <a:r>
              <a:rPr sz="4800" dirty="0" smtClean="0"/>
              <a:t>pathways</a:t>
            </a:r>
            <a:endParaRPr sz="4800" dirty="0"/>
          </a:p>
        </p:txBody>
      </p:sp>
      <p:sp>
        <p:nvSpPr>
          <p:cNvPr id="227" name="Shape 227"/>
          <p:cNvSpPr/>
          <p:nvPr/>
        </p:nvSpPr>
        <p:spPr>
          <a:xfrm>
            <a:off x="-1" y="439120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228" name="Shape 228"/>
          <p:cNvSpPr/>
          <p:nvPr/>
        </p:nvSpPr>
        <p:spPr>
          <a:xfrm>
            <a:off x="-1" y="2204438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8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8460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560" y="5741098"/>
            <a:ext cx="883716" cy="883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-1" y="2031701"/>
            <a:ext cx="12192001" cy="3754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3600" dirty="0"/>
              <a:t>SPI grant funded specialized training for </a:t>
            </a:r>
          </a:p>
          <a:p>
            <a:pPr lvl="2" indent="9525" algn="ctr">
              <a:defRPr sz="6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dirty="0"/>
              <a:t>26 unemployed workers. </a:t>
            </a:r>
          </a:p>
          <a:p>
            <a:pPr lvl="2" indent="9525" algn="ctr"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 dirty="0"/>
          </a:p>
          <a:p>
            <a:pPr lvl="2" indent="9525" algn="ctr"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3600" dirty="0"/>
              <a:t>Program graduates are now earning a combined total of </a:t>
            </a:r>
          </a:p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dirty="0"/>
              <a:t>$743K per year.</a:t>
            </a:r>
          </a:p>
        </p:txBody>
      </p:sp>
      <p:pic>
        <p:nvPicPr>
          <p:cNvPr id="231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4141" y="774816"/>
            <a:ext cx="883716" cy="883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364469" y="1941155"/>
            <a:ext cx="6481954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44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dirty="0"/>
              <a:t>First, a</a:t>
            </a:r>
          </a:p>
          <a:p>
            <a:pPr>
              <a:defRPr sz="138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9600" dirty="0"/>
              <a:t>Thank </a:t>
            </a:r>
            <a:r>
              <a:rPr sz="9600" dirty="0" smtClean="0"/>
              <a:t>You</a:t>
            </a:r>
            <a:r>
              <a:rPr lang="en-US" sz="9600" dirty="0" smtClean="0"/>
              <a:t>!</a:t>
            </a:r>
            <a:endParaRPr sz="9600" dirty="0"/>
          </a:p>
        </p:txBody>
      </p:sp>
      <p:pic>
        <p:nvPicPr>
          <p:cNvPr id="127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264" y="5995091"/>
            <a:ext cx="1716331" cy="571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-1" y="1190297"/>
            <a:ext cx="12192001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 indent="9525" algn="ctr">
              <a:defRPr sz="5400">
                <a:solidFill>
                  <a:srgbClr val="00C3B4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4800" dirty="0"/>
              <a:t>Connect to economic and community </a:t>
            </a:r>
            <a:endParaRPr lang="en-US" sz="4800" dirty="0" smtClean="0"/>
          </a:p>
          <a:p>
            <a:pPr lvl="1" indent="9525" algn="ctr">
              <a:defRPr sz="5400">
                <a:solidFill>
                  <a:srgbClr val="00C3B4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4800" dirty="0" smtClean="0"/>
              <a:t>development efforts</a:t>
            </a:r>
            <a:endParaRPr sz="4800" dirty="0"/>
          </a:p>
        </p:txBody>
      </p:sp>
      <p:sp>
        <p:nvSpPr>
          <p:cNvPr id="235" name="Shape 235"/>
          <p:cNvSpPr/>
          <p:nvPr/>
        </p:nvSpPr>
        <p:spPr>
          <a:xfrm>
            <a:off x="-1" y="3725705"/>
            <a:ext cx="12192000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Connected Littleton Regional Health Care with NCIC 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Congresswoman Kuster health care round tables 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Monthly newsletter to 385 stakeholders</a:t>
            </a:r>
          </a:p>
        </p:txBody>
      </p:sp>
      <p:sp>
        <p:nvSpPr>
          <p:cNvPr id="237" name="Shape 237"/>
          <p:cNvSpPr/>
          <p:nvPr/>
        </p:nvSpPr>
        <p:spPr>
          <a:xfrm>
            <a:off x="-1" y="248620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238" name="Shape 238"/>
          <p:cNvSpPr/>
          <p:nvPr/>
        </p:nvSpPr>
        <p:spPr>
          <a:xfrm>
            <a:off x="-1" y="2672929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8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8460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560" y="5741098"/>
            <a:ext cx="883716" cy="883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1200806" y="1329997"/>
            <a:ext cx="979038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9525" algn="ctr">
              <a:defRPr sz="4800">
                <a:solidFill>
                  <a:srgbClr val="00C3B4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dirty="0"/>
              <a:t>Address workforce </a:t>
            </a:r>
            <a:r>
              <a:rPr dirty="0" smtClean="0"/>
              <a:t>barriers</a:t>
            </a:r>
            <a:endParaRPr dirty="0"/>
          </a:p>
        </p:txBody>
      </p:sp>
      <p:sp>
        <p:nvSpPr>
          <p:cNvPr id="242" name="Shape 242"/>
          <p:cNvSpPr/>
          <p:nvPr/>
        </p:nvSpPr>
        <p:spPr>
          <a:xfrm>
            <a:off x="0" y="3465470"/>
            <a:ext cx="1219200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lvl="2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License reciprocity for RN, LPN, allied health professionals </a:t>
            </a:r>
          </a:p>
          <a:p>
            <a:pPr marL="457200" lvl="2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Temporary licensing for nursing assistants</a:t>
            </a:r>
          </a:p>
        </p:txBody>
      </p:sp>
      <p:sp>
        <p:nvSpPr>
          <p:cNvPr id="244" name="Shape 244"/>
          <p:cNvSpPr/>
          <p:nvPr/>
        </p:nvSpPr>
        <p:spPr>
          <a:xfrm>
            <a:off x="-1" y="248620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245" name="Shape 245"/>
          <p:cNvSpPr/>
          <p:nvPr/>
        </p:nvSpPr>
        <p:spPr>
          <a:xfrm>
            <a:off x="-1" y="2293493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8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8460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560" y="5741098"/>
            <a:ext cx="883716" cy="883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4824249" y="5102580"/>
            <a:ext cx="254350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>
                <a:solidFill>
                  <a:srgbClr val="00C3B5"/>
                </a:solidFill>
              </a:rPr>
              <a:t>220% </a:t>
            </a:r>
          </a:p>
        </p:txBody>
      </p:sp>
      <p:sp>
        <p:nvSpPr>
          <p:cNvPr id="252" name="Shape 252"/>
          <p:cNvSpPr/>
          <p:nvPr/>
        </p:nvSpPr>
        <p:spPr>
          <a:xfrm>
            <a:off x="3758953" y="5894079"/>
            <a:ext cx="4674094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Increase in stakeholder count </a:t>
            </a:r>
          </a:p>
        </p:txBody>
      </p:sp>
      <p:sp>
        <p:nvSpPr>
          <p:cNvPr id="253" name="Shape 253"/>
          <p:cNvSpPr/>
          <p:nvPr/>
        </p:nvSpPr>
        <p:spPr>
          <a:xfrm>
            <a:off x="4824249" y="3276436"/>
            <a:ext cx="254350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>
                <a:solidFill>
                  <a:srgbClr val="00C3B5"/>
                </a:solidFill>
              </a:rPr>
              <a:t>400</a:t>
            </a:r>
          </a:p>
        </p:txBody>
      </p:sp>
      <p:sp>
        <p:nvSpPr>
          <p:cNvPr id="254" name="Shape 254"/>
          <p:cNvSpPr/>
          <p:nvPr/>
        </p:nvSpPr>
        <p:spPr>
          <a:xfrm>
            <a:off x="1504799" y="4099704"/>
            <a:ext cx="9298016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Students introduced to industry during Health Care Month</a:t>
            </a:r>
          </a:p>
        </p:txBody>
      </p:sp>
      <p:sp>
        <p:nvSpPr>
          <p:cNvPr id="255" name="Shape 255"/>
          <p:cNvSpPr/>
          <p:nvPr/>
        </p:nvSpPr>
        <p:spPr>
          <a:xfrm>
            <a:off x="4217720" y="1222492"/>
            <a:ext cx="363132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>
                <a:solidFill>
                  <a:srgbClr val="00C3B5"/>
                </a:solidFill>
              </a:rPr>
              <a:t>3x</a:t>
            </a:r>
          </a:p>
        </p:txBody>
      </p:sp>
      <p:sp>
        <p:nvSpPr>
          <p:cNvPr id="256" name="Shape 256"/>
          <p:cNvSpPr/>
          <p:nvPr/>
        </p:nvSpPr>
        <p:spPr>
          <a:xfrm>
            <a:off x="2259724" y="2060257"/>
            <a:ext cx="7788166" cy="126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2" indent="0" algn="ctr">
              <a:defRPr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increase in number of Job Training Fund awards since January 1, 2018</a:t>
            </a:r>
          </a:p>
        </p:txBody>
      </p:sp>
      <p:sp>
        <p:nvSpPr>
          <p:cNvPr id="9" name="Shape 158"/>
          <p:cNvSpPr/>
          <p:nvPr/>
        </p:nvSpPr>
        <p:spPr>
          <a:xfrm>
            <a:off x="-1" y="377778"/>
            <a:ext cx="121920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SUCCESS MEASURES</a:t>
            </a:r>
            <a:endParaRPr lang="en-US" sz="2400" spc="3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0" y="1093515"/>
            <a:ext cx="12192000" cy="4316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9525" algn="ctr">
              <a:lnSpc>
                <a:spcPct val="150000"/>
              </a:lnSpc>
              <a:defRPr sz="5200">
                <a:solidFill>
                  <a:srgbClr val="00C3B4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4800" dirty="0"/>
              <a:t>Developed relationships</a:t>
            </a:r>
          </a:p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7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Extended Learning Opportunity (ELO)</a:t>
            </a:r>
          </a:p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7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Career and Technical Education Center (CTE)</a:t>
            </a:r>
          </a:p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7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Health Occupations Student Association</a:t>
            </a:r>
          </a:p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7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LPN Pathway with Vermont Technical College</a:t>
            </a:r>
          </a:p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7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Board of Nursing</a:t>
            </a:r>
          </a:p>
        </p:txBody>
      </p:sp>
      <p:pic>
        <p:nvPicPr>
          <p:cNvPr id="5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8460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560" y="5741098"/>
            <a:ext cx="883716" cy="883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885459" y="2726601"/>
            <a:ext cx="10421082" cy="2166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“…brings all the pieces of the health care workforce puzzle together..”</a:t>
            </a:r>
          </a:p>
        </p:txBody>
      </p:sp>
      <p:sp>
        <p:nvSpPr>
          <p:cNvPr id="263" name="Shape 263"/>
          <p:cNvSpPr/>
          <p:nvPr/>
        </p:nvSpPr>
        <p:spPr>
          <a:xfrm>
            <a:off x="1" y="5497981"/>
            <a:ext cx="121920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- Susan Huard, President, Manchester Community College </a:t>
            </a:r>
          </a:p>
        </p:txBody>
      </p:sp>
      <p:pic>
        <p:nvPicPr>
          <p:cNvPr id="264" name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2251" y="1326169"/>
            <a:ext cx="1167495" cy="1167495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0" y="547130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WORD ON THE STREET</a:t>
            </a:r>
            <a:endParaRPr lang="en-US" sz="2400" spc="3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94" y="2636878"/>
            <a:ext cx="2515532" cy="2515532"/>
          </a:xfrm>
          <a:prstGeom prst="rect">
            <a:avLst/>
          </a:prstGeom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8475" y="1398290"/>
            <a:ext cx="1497285" cy="149728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4103526" y="3582834"/>
            <a:ext cx="551226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4800" dirty="0" smtClean="0"/>
              <a:t>Amie </a:t>
            </a:r>
            <a:r>
              <a:rPr lang="en-US" sz="4800" dirty="0" err="1" smtClean="0"/>
              <a:t>Pariseau</a:t>
            </a:r>
            <a:endParaRPr sz="4800" dirty="0"/>
          </a:p>
        </p:txBody>
      </p:sp>
      <p:sp>
        <p:nvSpPr>
          <p:cNvPr id="10" name="Shape 268"/>
          <p:cNvSpPr/>
          <p:nvPr/>
        </p:nvSpPr>
        <p:spPr>
          <a:xfrm>
            <a:off x="2962242" y="1711847"/>
            <a:ext cx="5341510" cy="104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7000"/>
              </a:lnSpc>
              <a:defRPr sz="6600">
                <a:solidFill>
                  <a:srgbClr val="8431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Hospitality</a:t>
            </a:r>
          </a:p>
        </p:txBody>
      </p:sp>
      <p:pic>
        <p:nvPicPr>
          <p:cNvPr id="12" name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36744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7925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3792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641129" y="2846736"/>
            <a:ext cx="10909741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New NHLRA website with Job Bank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Ascentria Care Alliance for new Americans and immigrants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Hospitality Month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Young Women’s Leadership Academy</a:t>
            </a:r>
          </a:p>
          <a:p>
            <a:pPr algn="ctr">
              <a:lnSpc>
                <a:spcPct val="150000"/>
              </a:lnSpc>
              <a:defRPr sz="28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ctr">
              <a:lnSpc>
                <a:spcPct val="150000"/>
              </a:lnSpc>
              <a:defRPr sz="28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73" name="Shape 273"/>
          <p:cNvSpPr/>
          <p:nvPr/>
        </p:nvSpPr>
        <p:spPr>
          <a:xfrm>
            <a:off x="0" y="1265171"/>
            <a:ext cx="121920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8531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Recruiting </a:t>
            </a:r>
            <a:r>
              <a:rPr dirty="0" smtClean="0"/>
              <a:t>workers</a:t>
            </a:r>
            <a:endParaRPr dirty="0"/>
          </a:p>
        </p:txBody>
      </p:sp>
      <p:pic>
        <p:nvPicPr>
          <p:cNvPr id="274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564" y="5642505"/>
            <a:ext cx="1044038" cy="104403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-1" y="375620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276" name="Shape 276"/>
          <p:cNvSpPr/>
          <p:nvPr/>
        </p:nvSpPr>
        <p:spPr>
          <a:xfrm>
            <a:off x="-1" y="1848993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641129" y="3105337"/>
            <a:ext cx="10909741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Fundamentals of Hospitality Management with GSC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Managing Human Resources in Hospitality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Managing Operations in Hospitality</a:t>
            </a:r>
          </a:p>
          <a:p>
            <a:pPr algn="ctr">
              <a:lnSpc>
                <a:spcPct val="150000"/>
              </a:lnSpc>
              <a:defRPr sz="28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280" name="Shape 280"/>
          <p:cNvSpPr/>
          <p:nvPr/>
        </p:nvSpPr>
        <p:spPr>
          <a:xfrm>
            <a:off x="0" y="1265171"/>
            <a:ext cx="121920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8531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Retaining </a:t>
            </a:r>
            <a:r>
              <a:rPr dirty="0" smtClean="0"/>
              <a:t>workers</a:t>
            </a:r>
            <a:endParaRPr dirty="0"/>
          </a:p>
        </p:txBody>
      </p:sp>
      <p:sp>
        <p:nvSpPr>
          <p:cNvPr id="282" name="Shape 282"/>
          <p:cNvSpPr/>
          <p:nvPr/>
        </p:nvSpPr>
        <p:spPr>
          <a:xfrm>
            <a:off x="-1" y="375620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283" name="Shape 283"/>
          <p:cNvSpPr/>
          <p:nvPr/>
        </p:nvSpPr>
        <p:spPr>
          <a:xfrm>
            <a:off x="-1" y="2190196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8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3792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564" y="5642505"/>
            <a:ext cx="1044038" cy="1044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641129" y="2395631"/>
            <a:ext cx="10909741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ProStart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Apprenticeships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CTE </a:t>
            </a:r>
            <a:r>
              <a:rPr dirty="0" smtClean="0"/>
              <a:t>Summer </a:t>
            </a:r>
            <a:r>
              <a:rPr dirty="0"/>
              <a:t>Conference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NH Job Corps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Hospitality </a:t>
            </a:r>
            <a:r>
              <a:rPr dirty="0" smtClean="0"/>
              <a:t>bootcamps </a:t>
            </a:r>
            <a:r>
              <a:rPr dirty="0"/>
              <a:t>with Adult Learning Centers</a:t>
            </a:r>
          </a:p>
        </p:txBody>
      </p:sp>
      <p:sp>
        <p:nvSpPr>
          <p:cNvPr id="287" name="Shape 287"/>
          <p:cNvSpPr/>
          <p:nvPr/>
        </p:nvSpPr>
        <p:spPr>
          <a:xfrm>
            <a:off x="0" y="901597"/>
            <a:ext cx="121920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85317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Education &amp; training </a:t>
            </a:r>
            <a:r>
              <a:rPr dirty="0" smtClean="0"/>
              <a:t>programs</a:t>
            </a:r>
            <a:endParaRPr dirty="0"/>
          </a:p>
        </p:txBody>
      </p:sp>
      <p:sp>
        <p:nvSpPr>
          <p:cNvPr id="289" name="Shape 289"/>
          <p:cNvSpPr/>
          <p:nvPr/>
        </p:nvSpPr>
        <p:spPr>
          <a:xfrm>
            <a:off x="-1" y="134346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290" name="Shape 290"/>
          <p:cNvSpPr/>
          <p:nvPr/>
        </p:nvSpPr>
        <p:spPr>
          <a:xfrm>
            <a:off x="-1" y="1454648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8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3792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564" y="5642505"/>
            <a:ext cx="1044038" cy="1044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4655128" y="5037773"/>
            <a:ext cx="271262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lang="en-US" sz="6000" dirty="0" smtClean="0"/>
              <a:t>570</a:t>
            </a:r>
            <a:r>
              <a:rPr sz="6000" dirty="0" smtClean="0"/>
              <a:t>% </a:t>
            </a:r>
            <a:endParaRPr sz="6000" dirty="0"/>
          </a:p>
        </p:txBody>
      </p:sp>
      <p:sp>
        <p:nvSpPr>
          <p:cNvPr id="296" name="Shape 296"/>
          <p:cNvSpPr/>
          <p:nvPr/>
        </p:nvSpPr>
        <p:spPr>
          <a:xfrm>
            <a:off x="3742312" y="5886271"/>
            <a:ext cx="470737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Increase in stakeholder count </a:t>
            </a:r>
          </a:p>
        </p:txBody>
      </p:sp>
      <p:sp>
        <p:nvSpPr>
          <p:cNvPr id="297" name="Shape 297"/>
          <p:cNvSpPr/>
          <p:nvPr/>
        </p:nvSpPr>
        <p:spPr>
          <a:xfrm>
            <a:off x="4824248" y="3097875"/>
            <a:ext cx="254350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/>
              <a:t>320</a:t>
            </a:r>
          </a:p>
        </p:txBody>
      </p:sp>
      <p:sp>
        <p:nvSpPr>
          <p:cNvPr id="298" name="Shape 298"/>
          <p:cNvSpPr/>
          <p:nvPr/>
        </p:nvSpPr>
        <p:spPr>
          <a:xfrm>
            <a:off x="1504799" y="3921143"/>
            <a:ext cx="929801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Students introduced to industry during Hospitality Month</a:t>
            </a:r>
          </a:p>
        </p:txBody>
      </p:sp>
      <p:sp>
        <p:nvSpPr>
          <p:cNvPr id="299" name="Shape 299"/>
          <p:cNvSpPr/>
          <p:nvPr/>
        </p:nvSpPr>
        <p:spPr>
          <a:xfrm>
            <a:off x="4217720" y="1226446"/>
            <a:ext cx="363132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/>
              <a:t>841</a:t>
            </a:r>
          </a:p>
        </p:txBody>
      </p:sp>
      <p:sp>
        <p:nvSpPr>
          <p:cNvPr id="300" name="Shape 300"/>
          <p:cNvSpPr/>
          <p:nvPr/>
        </p:nvSpPr>
        <p:spPr>
          <a:xfrm>
            <a:off x="2259724" y="2137403"/>
            <a:ext cx="778816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Stakeholders receive monthly newsletter</a:t>
            </a:r>
          </a:p>
        </p:txBody>
      </p:sp>
      <p:sp>
        <p:nvSpPr>
          <p:cNvPr id="8" name="Shape 158"/>
          <p:cNvSpPr/>
          <p:nvPr/>
        </p:nvSpPr>
        <p:spPr>
          <a:xfrm>
            <a:off x="-1" y="377778"/>
            <a:ext cx="121920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SUCCESS MEASURES</a:t>
            </a:r>
            <a:endParaRPr lang="en-US" sz="2400" spc="3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9385" y="947194"/>
            <a:ext cx="2245420" cy="74764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885457" y="2218134"/>
            <a:ext cx="10421081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bg2">
                    <a:lumMod val="75000"/>
                  </a:schemeClr>
                </a:solidFill>
              </a:rPr>
              <a:t>“(SPI) is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"</a:t>
            </a:r>
            <a:r>
              <a:rPr dirty="0" smtClean="0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"</a:t>
            </a:r>
            <a:r>
              <a:rPr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dirty="0">
                <a:solidFill>
                  <a:schemeClr val="bg2">
                    <a:lumMod val="75000"/>
                  </a:schemeClr>
                </a:solidFill>
              </a:rPr>
              <a:t>one common theme leveraged in just about every workforce conversation.”</a:t>
            </a:r>
          </a:p>
        </p:txBody>
      </p:sp>
      <p:sp>
        <p:nvSpPr>
          <p:cNvPr id="131" name="Shape 131"/>
          <p:cNvSpPr/>
          <p:nvPr/>
        </p:nvSpPr>
        <p:spPr>
          <a:xfrm>
            <a:off x="0" y="5049752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- Steve Rothenberg, CTE Director, Concord High School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818347" y="2147054"/>
            <a:ext cx="10421082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4800" b="1" dirty="0" smtClean="0">
                <a:sym typeface="Arial"/>
              </a:rPr>
              <a:t>“Initiatives </a:t>
            </a:r>
            <a:r>
              <a:rPr lang="en-US" sz="4800" b="1" dirty="0">
                <a:sym typeface="Arial"/>
              </a:rPr>
              <a:t>like the Sector Partnership are vitally important to create linkages for high school students to area </a:t>
            </a:r>
            <a:r>
              <a:rPr lang="en-US" sz="4800" b="1" dirty="0" smtClean="0">
                <a:sym typeface="Arial"/>
              </a:rPr>
              <a:t>employers.” </a:t>
            </a:r>
            <a:endParaRPr dirty="0"/>
          </a:p>
        </p:txBody>
      </p:sp>
      <p:sp>
        <p:nvSpPr>
          <p:cNvPr id="303" name="Shape 303"/>
          <p:cNvSpPr/>
          <p:nvPr/>
        </p:nvSpPr>
        <p:spPr>
          <a:xfrm>
            <a:off x="955430" y="5434131"/>
            <a:ext cx="1014691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- Don </a:t>
            </a:r>
            <a:r>
              <a:rPr lang="en-US" dirty="0"/>
              <a:t>Mullen, </a:t>
            </a:r>
            <a:r>
              <a:rPr lang="en-US" dirty="0" smtClean="0"/>
              <a:t>Director </a:t>
            </a:r>
            <a:r>
              <a:rPr lang="en-US" dirty="0"/>
              <a:t>of </a:t>
            </a:r>
            <a:r>
              <a:rPr lang="en-US" smtClean="0"/>
              <a:t>Career Counseling</a:t>
            </a:r>
            <a:r>
              <a:rPr lang="en-US" dirty="0" smtClean="0"/>
              <a:t>, Laconia </a:t>
            </a:r>
            <a:r>
              <a:rPr lang="en-US" dirty="0"/>
              <a:t>High School </a:t>
            </a:r>
            <a:endParaRPr dirty="0"/>
          </a:p>
        </p:txBody>
      </p:sp>
      <p:sp>
        <p:nvSpPr>
          <p:cNvPr id="5" name="Shape 265"/>
          <p:cNvSpPr/>
          <p:nvPr/>
        </p:nvSpPr>
        <p:spPr>
          <a:xfrm>
            <a:off x="0" y="316826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WORD ON THE STREET</a:t>
            </a:r>
            <a:endParaRPr lang="en-US" sz="2400" spc="300" dirty="0"/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6869" y="982972"/>
            <a:ext cx="1044038" cy="1044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0083" y="1395733"/>
            <a:ext cx="1502399" cy="150239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4103526" y="3582834"/>
            <a:ext cx="551226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4800" dirty="0" smtClean="0"/>
              <a:t>Julie Demers</a:t>
            </a:r>
            <a:endParaRPr sz="4800" dirty="0"/>
          </a:p>
        </p:txBody>
      </p:sp>
      <p:sp>
        <p:nvSpPr>
          <p:cNvPr id="8" name="Shape 307"/>
          <p:cNvSpPr/>
          <p:nvPr/>
        </p:nvSpPr>
        <p:spPr>
          <a:xfrm>
            <a:off x="2927860" y="1696116"/>
            <a:ext cx="5341510" cy="104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7000"/>
              </a:lnSpc>
              <a:defRPr sz="6600">
                <a:solidFill>
                  <a:srgbClr val="00748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19" y="2645267"/>
            <a:ext cx="2555907" cy="2555907"/>
          </a:xfrm>
          <a:prstGeom prst="rect">
            <a:avLst/>
          </a:prstGeom>
        </p:spPr>
      </p:pic>
      <p:pic>
        <p:nvPicPr>
          <p:cNvPr id="11" name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36744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32961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3792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641128" y="3059158"/>
            <a:ext cx="10909741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Dover Adult Learning Center’s Code Exploration Course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Intelitek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Manchester Millyard Roundtable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CTE </a:t>
            </a:r>
            <a:r>
              <a:rPr dirty="0" smtClean="0"/>
              <a:t>Summer </a:t>
            </a:r>
            <a:r>
              <a:rPr dirty="0"/>
              <a:t>Conference</a:t>
            </a:r>
          </a:p>
        </p:txBody>
      </p:sp>
      <p:sp>
        <p:nvSpPr>
          <p:cNvPr id="312" name="Shape 312"/>
          <p:cNvSpPr/>
          <p:nvPr/>
        </p:nvSpPr>
        <p:spPr>
          <a:xfrm>
            <a:off x="0" y="1265171"/>
            <a:ext cx="121920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02748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Build </a:t>
            </a:r>
            <a:r>
              <a:rPr dirty="0" smtClean="0"/>
              <a:t>relationships</a:t>
            </a:r>
            <a:endParaRPr dirty="0"/>
          </a:p>
        </p:txBody>
      </p:sp>
      <p:sp>
        <p:nvSpPr>
          <p:cNvPr id="313" name="Shape 313"/>
          <p:cNvSpPr/>
          <p:nvPr/>
        </p:nvSpPr>
        <p:spPr>
          <a:xfrm>
            <a:off x="-1" y="375620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314" name="Shape 314"/>
          <p:cNvSpPr/>
          <p:nvPr/>
        </p:nvSpPr>
        <p:spPr>
          <a:xfrm>
            <a:off x="-1" y="2206945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315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564" y="5719313"/>
            <a:ext cx="890422" cy="890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38" y="0"/>
            <a:ext cx="6870262" cy="3555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38" y="3622822"/>
            <a:ext cx="6870262" cy="3235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6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039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641129" y="2907857"/>
            <a:ext cx="10909741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Stay Work </a:t>
            </a:r>
            <a:r>
              <a:rPr lang="en-US" dirty="0" smtClean="0"/>
              <a:t>Play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ApprenticeshipNH</a:t>
            </a:r>
            <a:r>
              <a:rPr lang="en-US" dirty="0" smtClean="0"/>
              <a:t> / </a:t>
            </a:r>
            <a:r>
              <a:rPr dirty="0" smtClean="0"/>
              <a:t>MY </a:t>
            </a:r>
            <a:r>
              <a:rPr dirty="0"/>
              <a:t>TURN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Girls STEM </a:t>
            </a:r>
            <a:r>
              <a:rPr lang="en-US" dirty="0" smtClean="0"/>
              <a:t>summer camp </a:t>
            </a:r>
            <a:r>
              <a:rPr lang="en-US" dirty="0"/>
              <a:t>with </a:t>
            </a:r>
            <a:r>
              <a:rPr lang="en-US" dirty="0" smtClean="0"/>
              <a:t>NH-</a:t>
            </a:r>
            <a:r>
              <a:rPr lang="en-US" dirty="0"/>
              <a:t>Destination </a:t>
            </a:r>
            <a:r>
              <a:rPr lang="en-US" dirty="0" smtClean="0"/>
              <a:t>Imagination </a:t>
            </a:r>
            <a:r>
              <a:rPr lang="en-US" dirty="0"/>
              <a:t>and local </a:t>
            </a:r>
            <a:r>
              <a:rPr lang="en-US" dirty="0" smtClean="0"/>
              <a:t>colleges</a:t>
            </a:r>
            <a:endParaRPr dirty="0"/>
          </a:p>
        </p:txBody>
      </p:sp>
      <p:sp>
        <p:nvSpPr>
          <p:cNvPr id="319" name="Shape 319"/>
          <p:cNvSpPr/>
          <p:nvPr/>
        </p:nvSpPr>
        <p:spPr>
          <a:xfrm>
            <a:off x="0" y="1265171"/>
            <a:ext cx="121920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02748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Expand work-based learning </a:t>
            </a:r>
            <a:r>
              <a:rPr dirty="0" smtClean="0"/>
              <a:t>opportunities</a:t>
            </a:r>
            <a:endParaRPr dirty="0"/>
          </a:p>
        </p:txBody>
      </p:sp>
      <p:sp>
        <p:nvSpPr>
          <p:cNvPr id="320" name="Shape 320"/>
          <p:cNvSpPr/>
          <p:nvPr/>
        </p:nvSpPr>
        <p:spPr>
          <a:xfrm>
            <a:off x="-1" y="375620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321" name="Shape 321"/>
          <p:cNvSpPr/>
          <p:nvPr/>
        </p:nvSpPr>
        <p:spPr>
          <a:xfrm>
            <a:off x="-1" y="1994241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8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3792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564" y="5719313"/>
            <a:ext cx="890422" cy="890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0" y="2073646"/>
            <a:ext cx="12192001" cy="3754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3600" dirty="0"/>
              <a:t>SPI grant funded specialized training for </a:t>
            </a:r>
          </a:p>
          <a:p>
            <a:pPr lvl="2" indent="9525" algn="ctr">
              <a:defRPr sz="6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dirty="0"/>
              <a:t>69 unemployed workers. </a:t>
            </a:r>
          </a:p>
          <a:p>
            <a:pPr lvl="2" indent="9525" algn="ctr"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 dirty="0"/>
          </a:p>
          <a:p>
            <a:pPr lvl="2" indent="9525" algn="ctr"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3600" dirty="0"/>
              <a:t>Program graduates are now earning a combined total of </a:t>
            </a:r>
          </a:p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dirty="0"/>
              <a:t>$3.4 million.</a:t>
            </a:r>
          </a:p>
        </p:txBody>
      </p:sp>
      <p:pic>
        <p:nvPicPr>
          <p:cNvPr id="325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0789" y="593640"/>
            <a:ext cx="890422" cy="890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4824248" y="4879744"/>
            <a:ext cx="254350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/>
              <a:t>121% </a:t>
            </a:r>
          </a:p>
        </p:txBody>
      </p:sp>
      <p:sp>
        <p:nvSpPr>
          <p:cNvPr id="331" name="Shape 331"/>
          <p:cNvSpPr/>
          <p:nvPr/>
        </p:nvSpPr>
        <p:spPr>
          <a:xfrm>
            <a:off x="3758953" y="5774409"/>
            <a:ext cx="4674094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Increase in stakeholder count </a:t>
            </a:r>
          </a:p>
        </p:txBody>
      </p:sp>
      <p:sp>
        <p:nvSpPr>
          <p:cNvPr id="332" name="Shape 332"/>
          <p:cNvSpPr/>
          <p:nvPr/>
        </p:nvSpPr>
        <p:spPr>
          <a:xfrm>
            <a:off x="4824248" y="3018550"/>
            <a:ext cx="254350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/>
              <a:t>3,800</a:t>
            </a:r>
          </a:p>
        </p:txBody>
      </p:sp>
      <p:sp>
        <p:nvSpPr>
          <p:cNvPr id="333" name="Shape 333"/>
          <p:cNvSpPr/>
          <p:nvPr/>
        </p:nvSpPr>
        <p:spPr>
          <a:xfrm>
            <a:off x="992777" y="3841818"/>
            <a:ext cx="10310949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Students estimated to participate in </a:t>
            </a:r>
            <a:r>
              <a:rPr lang="en-US" dirty="0" smtClean="0"/>
              <a:t>November </a:t>
            </a:r>
            <a:r>
              <a:rPr dirty="0" smtClean="0"/>
              <a:t>Technology </a:t>
            </a:r>
            <a:r>
              <a:rPr dirty="0"/>
              <a:t>Month</a:t>
            </a:r>
          </a:p>
        </p:txBody>
      </p:sp>
      <p:sp>
        <p:nvSpPr>
          <p:cNvPr id="334" name="Shape 334"/>
          <p:cNvSpPr/>
          <p:nvPr/>
        </p:nvSpPr>
        <p:spPr>
          <a:xfrm>
            <a:off x="4217720" y="1088689"/>
            <a:ext cx="363132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/>
              <a:t>110</a:t>
            </a:r>
          </a:p>
        </p:txBody>
      </p:sp>
      <p:sp>
        <p:nvSpPr>
          <p:cNvPr id="335" name="Shape 335"/>
          <p:cNvSpPr/>
          <p:nvPr/>
        </p:nvSpPr>
        <p:spPr>
          <a:xfrm>
            <a:off x="2259724" y="1999646"/>
            <a:ext cx="7788166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Attendees at Manchester Millyard Roundtable</a:t>
            </a:r>
          </a:p>
        </p:txBody>
      </p:sp>
      <p:sp>
        <p:nvSpPr>
          <p:cNvPr id="9" name="Shape 158"/>
          <p:cNvSpPr/>
          <p:nvPr/>
        </p:nvSpPr>
        <p:spPr>
          <a:xfrm>
            <a:off x="-1" y="377778"/>
            <a:ext cx="121920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SUCCESS MEASURES</a:t>
            </a:r>
            <a:endParaRPr lang="en-US" sz="2400" spc="3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885459" y="2786440"/>
            <a:ext cx="10421081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3600" b="1" dirty="0" smtClean="0">
                <a:sym typeface="Arial"/>
              </a:rPr>
              <a:t>“SPI </a:t>
            </a:r>
            <a:r>
              <a:rPr lang="en-US" sz="3600" b="1" dirty="0">
                <a:sym typeface="Arial"/>
              </a:rPr>
              <a:t>has introduced a critical connection between employers and educators, without which a disconnect between the needs of business and </a:t>
            </a:r>
            <a:r>
              <a:rPr lang="en-US" sz="3600" b="1" dirty="0" smtClean="0">
                <a:sym typeface="Arial"/>
              </a:rPr>
              <a:t>education </a:t>
            </a:r>
            <a:r>
              <a:rPr lang="en-US" sz="3600" b="1" dirty="0">
                <a:sym typeface="Arial"/>
              </a:rPr>
              <a:t>would persist</a:t>
            </a:r>
            <a:r>
              <a:rPr lang="en-US" sz="3600" b="1" dirty="0" smtClean="0">
                <a:sym typeface="Arial"/>
              </a:rPr>
              <a:t>.”</a:t>
            </a:r>
            <a:r>
              <a:rPr lang="en-US" sz="3600" b="1" dirty="0">
                <a:sym typeface="Arial"/>
              </a:rPr>
              <a:t>  </a:t>
            </a:r>
            <a:endParaRPr sz="3600" dirty="0"/>
          </a:p>
        </p:txBody>
      </p:sp>
      <p:sp>
        <p:nvSpPr>
          <p:cNvPr id="339" name="Shape 339"/>
          <p:cNvSpPr/>
          <p:nvPr/>
        </p:nvSpPr>
        <p:spPr>
          <a:xfrm>
            <a:off x="0" y="5403683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- Deanna </a:t>
            </a:r>
            <a:r>
              <a:rPr lang="en-US" dirty="0"/>
              <a:t>Strand, Executive </a:t>
            </a:r>
            <a:r>
              <a:rPr lang="en-US" dirty="0" smtClean="0"/>
              <a:t>Director, Dover </a:t>
            </a:r>
            <a:r>
              <a:rPr lang="en-US" dirty="0"/>
              <a:t>Adult Learning Center</a:t>
            </a:r>
          </a:p>
        </p:txBody>
      </p:sp>
      <p:pic>
        <p:nvPicPr>
          <p:cNvPr id="6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3162" y="1290993"/>
            <a:ext cx="1186527" cy="11865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5"/>
          <p:cNvSpPr/>
          <p:nvPr/>
        </p:nvSpPr>
        <p:spPr>
          <a:xfrm>
            <a:off x="0" y="316826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WORD ON THE STREET</a:t>
            </a:r>
            <a:endParaRPr lang="en-US" sz="2400" spc="3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4910" y="1395733"/>
            <a:ext cx="1527571" cy="152757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4103526" y="3582834"/>
            <a:ext cx="551226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4800" b="1" dirty="0" smtClean="0"/>
              <a:t>John Puc</a:t>
            </a:r>
            <a:endParaRPr lang="en-US" sz="4800" dirty="0"/>
          </a:p>
        </p:txBody>
      </p:sp>
      <p:sp>
        <p:nvSpPr>
          <p:cNvPr id="10" name="Shape 344"/>
          <p:cNvSpPr/>
          <p:nvPr/>
        </p:nvSpPr>
        <p:spPr>
          <a:xfrm>
            <a:off x="3075190" y="1744880"/>
            <a:ext cx="5678112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7000"/>
              </a:lnSpc>
              <a:defRPr sz="6600">
                <a:solidFill>
                  <a:srgbClr val="FC5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Manufacturing</a:t>
            </a:r>
          </a:p>
        </p:txBody>
      </p:sp>
      <p:pic>
        <p:nvPicPr>
          <p:cNvPr id="11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36744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C:\Users\John Puc\Desktop\IMG_057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82" y="3146162"/>
            <a:ext cx="2181225" cy="1704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04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5132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0" y="1006510"/>
            <a:ext cx="121920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FC5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Coordination with state and regional </a:t>
            </a:r>
            <a:r>
              <a:rPr dirty="0" smtClean="0"/>
              <a:t>efforts</a:t>
            </a:r>
            <a:endParaRPr dirty="0"/>
          </a:p>
        </p:txBody>
      </p:sp>
      <p:sp>
        <p:nvSpPr>
          <p:cNvPr id="349" name="Shape 349"/>
          <p:cNvSpPr/>
          <p:nvPr/>
        </p:nvSpPr>
        <p:spPr>
          <a:xfrm>
            <a:off x="-1" y="100026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350" name="Shape 350"/>
          <p:cNvSpPr/>
          <p:nvPr/>
        </p:nvSpPr>
        <p:spPr>
          <a:xfrm>
            <a:off x="-1" y="1525806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351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178" y="5719313"/>
            <a:ext cx="890422" cy="890422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0" y="2487601"/>
            <a:ext cx="12192000" cy="3554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Nashua High School Machining Program</a:t>
            </a:r>
          </a:p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Rochester High School Composites Program</a:t>
            </a:r>
          </a:p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Littleton CTE Manufacturing Program</a:t>
            </a:r>
          </a:p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Seacoast Manufacturing Exchange</a:t>
            </a:r>
          </a:p>
          <a:p>
            <a:pPr marL="457200" lvl="1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MY TURN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895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New BEA Workforce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23" y="1454082"/>
            <a:ext cx="8995954" cy="50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53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0" y="1447300"/>
            <a:ext cx="121920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FC5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Recruiting </a:t>
            </a:r>
            <a:r>
              <a:rPr dirty="0" smtClean="0"/>
              <a:t>people</a:t>
            </a:r>
            <a:endParaRPr dirty="0"/>
          </a:p>
        </p:txBody>
      </p:sp>
      <p:sp>
        <p:nvSpPr>
          <p:cNvPr id="356" name="Shape 356"/>
          <p:cNvSpPr/>
          <p:nvPr/>
        </p:nvSpPr>
        <p:spPr>
          <a:xfrm>
            <a:off x="-1" y="557750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INDUSTRY </a:t>
            </a:r>
            <a:r>
              <a:rPr dirty="0" smtClean="0"/>
              <a:t>RECOMMENDATION</a:t>
            </a:r>
            <a:r>
              <a:rPr dirty="0"/>
              <a:t>:</a:t>
            </a:r>
          </a:p>
        </p:txBody>
      </p:sp>
      <p:sp>
        <p:nvSpPr>
          <p:cNvPr id="358" name="Shape 358"/>
          <p:cNvSpPr/>
          <p:nvPr/>
        </p:nvSpPr>
        <p:spPr>
          <a:xfrm>
            <a:off x="641129" y="3417869"/>
            <a:ext cx="10909741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Workforce Roadshows / NHES Job Fairs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  <a:defRPr sz="3000" b="1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Granite State HR Conference</a:t>
            </a:r>
          </a:p>
        </p:txBody>
      </p:sp>
      <p:sp>
        <p:nvSpPr>
          <p:cNvPr id="359" name="Shape 359"/>
          <p:cNvSpPr/>
          <p:nvPr/>
        </p:nvSpPr>
        <p:spPr>
          <a:xfrm>
            <a:off x="-1" y="2587744"/>
            <a:ext cx="12192001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7000"/>
              </a:lnSpc>
              <a:defRPr sz="2400">
                <a:solidFill>
                  <a:srgbClr val="76717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SPI </a:t>
            </a:r>
            <a:r>
              <a:rPr dirty="0" smtClean="0"/>
              <a:t>RESPONSE</a:t>
            </a:r>
            <a:r>
              <a:rPr dirty="0"/>
              <a:t>:</a:t>
            </a:r>
          </a:p>
        </p:txBody>
      </p:sp>
      <p:pic>
        <p:nvPicPr>
          <p:cNvPr id="8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5132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178" y="5719313"/>
            <a:ext cx="890422" cy="890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-1" y="2199480"/>
            <a:ext cx="12192001" cy="3754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3600" dirty="0"/>
              <a:t>SPI grant funded specialized training for </a:t>
            </a:r>
          </a:p>
          <a:p>
            <a:pPr lvl="2" indent="9525" algn="ctr">
              <a:defRPr sz="6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dirty="0"/>
              <a:t> 51 unemployed workers. </a:t>
            </a:r>
          </a:p>
          <a:p>
            <a:pPr lvl="2" indent="9525" algn="ctr"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 dirty="0"/>
          </a:p>
          <a:p>
            <a:pPr lvl="2" indent="9525" algn="ctr"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3600" dirty="0"/>
              <a:t>Program graduates are now earning a combined total of </a:t>
            </a:r>
          </a:p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dirty="0"/>
              <a:t>$2.1 million.</a:t>
            </a:r>
          </a:p>
        </p:txBody>
      </p:sp>
      <p:pic>
        <p:nvPicPr>
          <p:cNvPr id="362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0789" y="694308"/>
            <a:ext cx="890422" cy="890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4824248" y="4879744"/>
            <a:ext cx="254350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/>
              <a:t>95% </a:t>
            </a:r>
          </a:p>
        </p:txBody>
      </p:sp>
      <p:sp>
        <p:nvSpPr>
          <p:cNvPr id="368" name="Shape 368"/>
          <p:cNvSpPr/>
          <p:nvPr/>
        </p:nvSpPr>
        <p:spPr>
          <a:xfrm>
            <a:off x="3758953" y="5774409"/>
            <a:ext cx="4674094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Increase in stakeholder count </a:t>
            </a:r>
          </a:p>
        </p:txBody>
      </p:sp>
      <p:sp>
        <p:nvSpPr>
          <p:cNvPr id="369" name="Shape 369"/>
          <p:cNvSpPr/>
          <p:nvPr/>
        </p:nvSpPr>
        <p:spPr>
          <a:xfrm>
            <a:off x="4824248" y="3072705"/>
            <a:ext cx="254350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/>
              <a:t>1,900</a:t>
            </a:r>
          </a:p>
        </p:txBody>
      </p:sp>
      <p:sp>
        <p:nvSpPr>
          <p:cNvPr id="370" name="Shape 370"/>
          <p:cNvSpPr/>
          <p:nvPr/>
        </p:nvSpPr>
        <p:spPr>
          <a:xfrm>
            <a:off x="879566" y="3895973"/>
            <a:ext cx="10328365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Students estimated to participate in </a:t>
            </a:r>
            <a:r>
              <a:rPr lang="en-US" dirty="0" smtClean="0"/>
              <a:t>October </a:t>
            </a:r>
            <a:r>
              <a:rPr dirty="0" smtClean="0"/>
              <a:t>Manufacturing </a:t>
            </a:r>
            <a:r>
              <a:rPr dirty="0"/>
              <a:t>Month</a:t>
            </a:r>
          </a:p>
        </p:txBody>
      </p:sp>
      <p:sp>
        <p:nvSpPr>
          <p:cNvPr id="371" name="Shape 371"/>
          <p:cNvSpPr/>
          <p:nvPr/>
        </p:nvSpPr>
        <p:spPr>
          <a:xfrm>
            <a:off x="4217720" y="1177977"/>
            <a:ext cx="363132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600" dirty="0"/>
              <a:t>2,260</a:t>
            </a:r>
          </a:p>
        </p:txBody>
      </p:sp>
      <p:sp>
        <p:nvSpPr>
          <p:cNvPr id="372" name="Shape 372"/>
          <p:cNvSpPr/>
          <p:nvPr/>
        </p:nvSpPr>
        <p:spPr>
          <a:xfrm>
            <a:off x="2259724" y="2088934"/>
            <a:ext cx="7788166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Employees trained by Job Training Fund</a:t>
            </a:r>
          </a:p>
        </p:txBody>
      </p:sp>
      <p:sp>
        <p:nvSpPr>
          <p:cNvPr id="9" name="Shape 158"/>
          <p:cNvSpPr/>
          <p:nvPr/>
        </p:nvSpPr>
        <p:spPr>
          <a:xfrm>
            <a:off x="-1" y="377778"/>
            <a:ext cx="121920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SUCCESS MEASURES</a:t>
            </a:r>
            <a:endParaRPr lang="en-US" sz="2400" spc="3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/>
        </p:nvSpPr>
        <p:spPr>
          <a:xfrm>
            <a:off x="0" y="2750080"/>
            <a:ext cx="12192000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7938" algn="ctr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“…we could not have done it </a:t>
            </a:r>
            <a:endParaRPr lang="en-US" dirty="0" smtClean="0"/>
          </a:p>
          <a:p>
            <a:pPr marL="7938" algn="ctr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without </a:t>
            </a:r>
            <a:r>
              <a:rPr dirty="0"/>
              <a:t>SPI’s resources, </a:t>
            </a:r>
            <a:endParaRPr lang="en-US" dirty="0" smtClean="0"/>
          </a:p>
          <a:p>
            <a:pPr marL="7938" algn="ctr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connections </a:t>
            </a:r>
            <a:r>
              <a:rPr dirty="0"/>
              <a:t>and teamwork.”</a:t>
            </a:r>
          </a:p>
        </p:txBody>
      </p:sp>
      <p:sp>
        <p:nvSpPr>
          <p:cNvPr id="376" name="Shape 376"/>
          <p:cNvSpPr/>
          <p:nvPr/>
        </p:nvSpPr>
        <p:spPr>
          <a:xfrm>
            <a:off x="0" y="5410954"/>
            <a:ext cx="121920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- </a:t>
            </a:r>
            <a:r>
              <a:rPr dirty="0" smtClean="0"/>
              <a:t>Dean </a:t>
            </a:r>
            <a:r>
              <a:rPr dirty="0" err="1"/>
              <a:t>Graziano</a:t>
            </a:r>
            <a:r>
              <a:rPr dirty="0"/>
              <a:t>, ELO Coordinator, Spaulding High </a:t>
            </a:r>
            <a:r>
              <a:rPr dirty="0" smtClean="0"/>
              <a:t>School</a:t>
            </a:r>
            <a:r>
              <a:rPr lang="en-US" dirty="0" smtClean="0"/>
              <a:t>. Rochester</a:t>
            </a:r>
            <a:endParaRPr dirty="0"/>
          </a:p>
        </p:txBody>
      </p:sp>
      <p:pic>
        <p:nvPicPr>
          <p:cNvPr id="377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0134" y="1215478"/>
            <a:ext cx="1171732" cy="11717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65"/>
          <p:cNvSpPr/>
          <p:nvPr/>
        </p:nvSpPr>
        <p:spPr>
          <a:xfrm>
            <a:off x="0" y="316826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WORD ON THE STREET</a:t>
            </a:r>
            <a:endParaRPr lang="en-US" sz="2400" spc="3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/>
        </p:nvSpPr>
        <p:spPr>
          <a:xfrm>
            <a:off x="1361445" y="1717438"/>
            <a:ext cx="7505717" cy="390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>
                <a:solidFill>
                  <a:srgbClr val="808080"/>
                </a:solidFill>
              </a:defRPr>
            </a:pPr>
            <a:r>
              <a:rPr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Website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400" b="1" dirty="0" smtClean="0">
                <a:solidFill>
                  <a:srgbClr val="622D61"/>
                </a:solidFill>
                <a:latin typeface="Arial" charset="0"/>
                <a:ea typeface="Arial" charset="0"/>
                <a:cs typeface="Arial" charset="0"/>
              </a:rPr>
              <a:t>NHSectorPartners.org</a:t>
            </a:r>
          </a:p>
          <a:p>
            <a:pPr>
              <a:lnSpc>
                <a:spcPct val="150000"/>
              </a:lnSpc>
              <a:defRPr sz="2400">
                <a:solidFill>
                  <a:srgbClr val="808080"/>
                </a:solidFill>
              </a:defRPr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Print ads, marketing materials</a:t>
            </a:r>
          </a:p>
          <a:p>
            <a:pPr>
              <a:lnSpc>
                <a:spcPct val="150000"/>
              </a:lnSpc>
              <a:defRPr sz="2400">
                <a:solidFill>
                  <a:srgbClr val="808080"/>
                </a:solidFill>
              </a:defRPr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Event collateral</a:t>
            </a:r>
          </a:p>
          <a:p>
            <a:pPr>
              <a:lnSpc>
                <a:spcPct val="150000"/>
              </a:lnSpc>
              <a:defRPr sz="2400">
                <a:solidFill>
                  <a:srgbClr val="808080"/>
                </a:solidFill>
              </a:defRPr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Infographics</a:t>
            </a:r>
          </a:p>
          <a:p>
            <a:pPr>
              <a:lnSpc>
                <a:spcPct val="150000"/>
              </a:lnSpc>
              <a:defRPr sz="2400">
                <a:solidFill>
                  <a:srgbClr val="808080"/>
                </a:solidFill>
              </a:defRPr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Presentations</a:t>
            </a:r>
            <a:endParaRPr sz="24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defRPr sz="2400">
                <a:solidFill>
                  <a:srgbClr val="808080"/>
                </a:solidFill>
              </a:defRPr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Workforce </a:t>
            </a:r>
            <a:r>
              <a:rPr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Resource </a:t>
            </a:r>
            <a:r>
              <a:rPr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Tour 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defRPr sz="2400">
                <a:solidFill>
                  <a:srgbClr val="808080"/>
                </a:solidFill>
              </a:defRPr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Constant Contact monthly newsletters</a:t>
            </a:r>
            <a:endParaRPr sz="24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hape 265"/>
          <p:cNvSpPr/>
          <p:nvPr/>
        </p:nvSpPr>
        <p:spPr>
          <a:xfrm>
            <a:off x="0" y="627219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MARKETING</a:t>
            </a:r>
            <a:endParaRPr lang="en-US" sz="2400" spc="3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22" y="2330"/>
            <a:ext cx="3101079" cy="6858000"/>
          </a:xfrm>
          <a:prstGeom prst="rect">
            <a:avLst/>
          </a:prstGeom>
        </p:spPr>
      </p:pic>
      <p:pic>
        <p:nvPicPr>
          <p:cNvPr id="14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833" y="5896014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26526" y="5498098"/>
            <a:ext cx="6013268" cy="874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0257" y="5612425"/>
            <a:ext cx="508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 charset="0"/>
                <a:ea typeface="DIN Condensed" charset="0"/>
                <a:cs typeface="DIN Condensed" charset="0"/>
                <a:hlinkClick r:id="rId3"/>
              </a:rPr>
              <a:t>NHSectorPartners.org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Condensed" charset="0"/>
              <a:ea typeface="DIN Condensed" charset="0"/>
              <a:cs typeface="DIN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6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7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4680" y="1255493"/>
            <a:ext cx="270682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IN Condensed" charset="0"/>
                <a:ea typeface="DIN Condensed" charset="0"/>
                <a:cs typeface="DIN Condensed" charset="0"/>
                <a:sym typeface="Calibri"/>
              </a:rPr>
              <a:t>1,400+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DIN Condensed" charset="0"/>
              <a:ea typeface="DIN Condensed" charset="0"/>
              <a:cs typeface="DIN Condensed" charset="0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1717" y="2256260"/>
            <a:ext cx="163585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New users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1417" y="1794596"/>
            <a:ext cx="22467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IN Condensed" charset="0"/>
                <a:ea typeface="DIN Condensed" charset="0"/>
                <a:cs typeface="DIN Condensed" charset="0"/>
                <a:sym typeface="Calibri"/>
              </a:rPr>
              <a:t>Industries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DIN Condensed" charset="0"/>
              <a:ea typeface="DIN Condensed" charset="0"/>
              <a:cs typeface="DIN Condensed" charset="0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70343" y="1425266"/>
            <a:ext cx="504346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Most popular page (excluding home)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3104" y="3948858"/>
            <a:ext cx="3810121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IN Condensed" charset="0"/>
                <a:ea typeface="DIN Condensed" charset="0"/>
                <a:cs typeface="DIN Condensed" charset="0"/>
              </a:rPr>
              <a:t>300k in Funding Secured for Training Full-Time Employees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DIN Condensed" charset="0"/>
              <a:ea typeface="DIN Condensed" charset="0"/>
              <a:cs typeface="DIN Condensed" charset="0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8419" y="3407384"/>
            <a:ext cx="423665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Most popular post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61673"/>
            <a:ext cx="121920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May 1 </a:t>
            </a:r>
            <a:r>
              <a:rPr lang="mr-IN" sz="2400" dirty="0" smtClean="0">
                <a:solidFill>
                  <a:schemeClr val="bg1"/>
                </a:solidFill>
              </a:rPr>
              <a:t>–</a:t>
            </a:r>
            <a:r>
              <a:rPr lang="en-US" sz="2400" dirty="0" smtClean="0">
                <a:solidFill>
                  <a:schemeClr val="bg1"/>
                </a:solidFill>
              </a:rPr>
              <a:t> Sept 15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4680" y="2825475"/>
            <a:ext cx="270682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is-IS" sz="6600" dirty="0" smtClean="0">
                <a:solidFill>
                  <a:schemeClr val="bg1"/>
                </a:solidFill>
                <a:latin typeface="DIN Condensed" charset="0"/>
                <a:ea typeface="DIN Condensed" charset="0"/>
                <a:cs typeface="DIN Condensed" charset="0"/>
              </a:rPr>
              <a:t>4,300</a:t>
            </a: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IN Condensed" charset="0"/>
                <a:ea typeface="DIN Condensed" charset="0"/>
                <a:cs typeface="DIN Condensed" charset="0"/>
                <a:sym typeface="Calibri"/>
              </a:rPr>
              <a:t>+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DIN Condensed" charset="0"/>
              <a:ea typeface="DIN Condensed" charset="0"/>
              <a:cs typeface="DIN Condensed" charset="0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1749" y="3777225"/>
            <a:ext cx="21557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Pageviews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Shape 265"/>
          <p:cNvSpPr/>
          <p:nvPr/>
        </p:nvSpPr>
        <p:spPr>
          <a:xfrm>
            <a:off x="0" y="147725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WEBSITE</a:t>
            </a:r>
            <a:endParaRPr lang="en-US" sz="2400" spc="300" dirty="0"/>
          </a:p>
        </p:txBody>
      </p:sp>
      <p:sp>
        <p:nvSpPr>
          <p:cNvPr id="16" name="TextBox 15"/>
          <p:cNvSpPr txBox="1"/>
          <p:nvPr/>
        </p:nvSpPr>
        <p:spPr>
          <a:xfrm>
            <a:off x="1970577" y="4549748"/>
            <a:ext cx="3178112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is-IS" sz="6600" dirty="0" smtClean="0">
                <a:solidFill>
                  <a:schemeClr val="bg1"/>
                </a:solidFill>
                <a:latin typeface="DIN Condensed" charset="0"/>
                <a:ea typeface="DIN Condensed" charset="0"/>
                <a:cs typeface="DIN Condensed" charset="0"/>
              </a:rPr>
              <a:t>16,800</a:t>
            </a: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IN Condensed" charset="0"/>
                <a:ea typeface="DIN Condensed" charset="0"/>
                <a:cs typeface="DIN Condensed" charset="0"/>
                <a:sym typeface="Calibri"/>
              </a:rPr>
              <a:t>+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DIN Condensed" charset="0"/>
              <a:ea typeface="DIN Condensed" charset="0"/>
              <a:cs typeface="DIN Condensed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4680" y="5627828"/>
            <a:ext cx="23467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52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/>
        </p:nvSpPr>
        <p:spPr>
          <a:xfrm>
            <a:off x="1143331" y="5014312"/>
            <a:ext cx="7505717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>
                <a:solidFill>
                  <a:srgbClr val="808080"/>
                </a:solidFill>
              </a:defRPr>
            </a:pPr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Print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ads</a:t>
            </a:r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, collateral</a:t>
            </a:r>
            <a:endParaRPr sz="28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115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/>
        </p:nvSpPr>
        <p:spPr>
          <a:xfrm>
            <a:off x="-1" y="773540"/>
            <a:ext cx="12192001" cy="6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2400">
                <a:solidFill>
                  <a:srgbClr val="808080"/>
                </a:solidFill>
              </a:defRPr>
            </a:pP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Constant Contact monthly newsletters</a:t>
            </a:r>
            <a:endParaRPr sz="28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hape 265"/>
          <p:cNvSpPr/>
          <p:nvPr/>
        </p:nvSpPr>
        <p:spPr>
          <a:xfrm>
            <a:off x="0" y="316826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smtClean="0"/>
              <a:t>EMAIL </a:t>
            </a:r>
            <a:r>
              <a:rPr lang="en-US" sz="2400" spc="300" dirty="0" smtClean="0"/>
              <a:t>MARKETING</a:t>
            </a:r>
            <a:endParaRPr lang="en-US" sz="2400" spc="300" dirty="0"/>
          </a:p>
        </p:txBody>
      </p:sp>
      <p:sp>
        <p:nvSpPr>
          <p:cNvPr id="2" name="TextBox 1"/>
          <p:cNvSpPr txBox="1"/>
          <p:nvPr/>
        </p:nvSpPr>
        <p:spPr>
          <a:xfrm>
            <a:off x="1514304" y="2132061"/>
            <a:ext cx="19950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Condensed" charset="0"/>
                <a:ea typeface="DIN Condensed" charset="0"/>
                <a:cs typeface="DIN Condensed" charset="0"/>
                <a:sym typeface="Calibri"/>
              </a:rPr>
              <a:t>1,700+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IN Condensed" charset="0"/>
              <a:ea typeface="DIN Condensed" charset="0"/>
              <a:cs typeface="DIN Condensed" charset="0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8119" y="2872598"/>
            <a:ext cx="24411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 smtClean="0"/>
              <a:t>Active </a:t>
            </a:r>
            <a:r>
              <a:rPr lang="en-US" dirty="0"/>
              <a:t>SPI email </a:t>
            </a:r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91799" y="2132061"/>
            <a:ext cx="108619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Condensed" charset="0"/>
                <a:ea typeface="DIN Condensed" charset="0"/>
                <a:cs typeface="DIN Condensed" charset="0"/>
                <a:sym typeface="Calibri"/>
              </a:rPr>
              <a:t>x52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IN Condensed" charset="0"/>
              <a:ea typeface="DIN Condensed" charset="0"/>
              <a:cs typeface="DIN Condensed" charset="0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2736" y="2872598"/>
            <a:ext cx="163585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 smtClean="0"/>
              <a:t>Emails sent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4485" y="2132060"/>
            <a:ext cx="132504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Condensed" charset="0"/>
                <a:ea typeface="DIN Condensed" charset="0"/>
                <a:cs typeface="DIN Condensed" charset="0"/>
                <a:sym typeface="Calibri"/>
              </a:rPr>
              <a:t>40%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IN Condensed" charset="0"/>
              <a:ea typeface="DIN Condensed" charset="0"/>
              <a:cs typeface="DIN Condensed" charset="0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9240" y="2872598"/>
            <a:ext cx="163585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 smtClean="0"/>
              <a:t>Open rate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72748" y="4524236"/>
            <a:ext cx="289438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Condensed" charset="0"/>
                <a:ea typeface="DIN Condensed" charset="0"/>
                <a:cs typeface="DIN Condensed" charset="0"/>
                <a:sym typeface="Calibri"/>
              </a:rPr>
              <a:t>35,000+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IN Condensed" charset="0"/>
              <a:ea typeface="DIN Condensed" charset="0"/>
              <a:cs typeface="DIN Condensed" charset="0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2214" y="5355232"/>
            <a:ext cx="48991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 smtClean="0"/>
              <a:t>SPI </a:t>
            </a:r>
            <a:r>
              <a:rPr lang="en-US" smtClean="0"/>
              <a:t>email impressions across five sectors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5400000">
            <a:off x="3319890" y="3326538"/>
            <a:ext cx="1143818" cy="1115290"/>
          </a:xfrm>
          <a:prstGeom prst="rightArrow">
            <a:avLst/>
          </a:prstGeom>
          <a:solidFill>
            <a:srgbClr val="00C3B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08" y="1786854"/>
            <a:ext cx="4291953" cy="50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32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65"/>
          <p:cNvSpPr/>
          <p:nvPr/>
        </p:nvSpPr>
        <p:spPr>
          <a:xfrm>
            <a:off x="0" y="627219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CHALLENGES</a:t>
            </a:r>
            <a:endParaRPr lang="en-US" sz="2400" spc="300" dirty="0"/>
          </a:p>
        </p:txBody>
      </p:sp>
      <p:sp>
        <p:nvSpPr>
          <p:cNvPr id="6" name="Shape 381"/>
          <p:cNvSpPr/>
          <p:nvPr/>
        </p:nvSpPr>
        <p:spPr>
          <a:xfrm>
            <a:off x="1252389" y="1667104"/>
            <a:ext cx="7505717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/>
              <a:t>Company </a:t>
            </a:r>
            <a:r>
              <a:rPr lang="en-US" sz="3600" b="1" dirty="0"/>
              <a:t>participation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/>
              <a:t>Attracting </a:t>
            </a:r>
            <a:r>
              <a:rPr lang="en-US" sz="3600" b="1" dirty="0"/>
              <a:t>more stakeholders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/>
              <a:t>Communicating </a:t>
            </a:r>
            <a:r>
              <a:rPr lang="en-US" sz="3600" b="1" dirty="0"/>
              <a:t>the value proposition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/>
              <a:t>Aligning with PEAK WORKFORCE</a:t>
            </a:r>
            <a:endParaRPr lang="en-US" sz="3600" b="1" dirty="0"/>
          </a:p>
        </p:txBody>
      </p:sp>
      <p:pic>
        <p:nvPicPr>
          <p:cNvPr id="7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833" y="5896014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5737786" y="3073455"/>
            <a:ext cx="3389152" cy="3389152"/>
          </a:xfrm>
          <a:prstGeom prst="ellipse">
            <a:avLst/>
          </a:prstGeom>
          <a:solidFill>
            <a:srgbClr val="00C3B5">
              <a:alpha val="62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88726" y="3073455"/>
            <a:ext cx="3389152" cy="3389152"/>
          </a:xfrm>
          <a:prstGeom prst="ellipse">
            <a:avLst/>
          </a:prstGeom>
          <a:solidFill>
            <a:srgbClr val="00C3B5">
              <a:alpha val="62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691515" y="337674"/>
            <a:ext cx="6605252" cy="5694181"/>
          </a:xfrm>
          <a:prstGeom prst="triangl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3406713" y="5368620"/>
            <a:ext cx="287644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4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BUSINESS</a:t>
            </a:r>
          </a:p>
        </p:txBody>
      </p:sp>
      <p:sp>
        <p:nvSpPr>
          <p:cNvPr id="135" name="Shape 135"/>
          <p:cNvSpPr/>
          <p:nvPr/>
        </p:nvSpPr>
        <p:spPr>
          <a:xfrm>
            <a:off x="5710892" y="5368283"/>
            <a:ext cx="287644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lnSpc>
                <a:spcPct val="90000"/>
              </a:lnSpc>
              <a:defRPr sz="24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academic</a:t>
            </a:r>
          </a:p>
        </p:txBody>
      </p:sp>
      <p:sp>
        <p:nvSpPr>
          <p:cNvPr id="136" name="Shape 136"/>
          <p:cNvSpPr/>
          <p:nvPr/>
        </p:nvSpPr>
        <p:spPr>
          <a:xfrm>
            <a:off x="4555920" y="1220394"/>
            <a:ext cx="287644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24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STATE</a:t>
            </a:r>
          </a:p>
        </p:txBody>
      </p:sp>
      <p:pic>
        <p:nvPicPr>
          <p:cNvPr id="137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8199" y="4229580"/>
            <a:ext cx="2550881" cy="91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306" y="235637"/>
            <a:ext cx="1584679" cy="82313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8372213" y="337674"/>
            <a:ext cx="3695417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lnSpc>
                <a:spcPct val="90000"/>
              </a:lnSpc>
              <a:defRPr sz="24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mtClean="0"/>
              <a:t>Alignment with </a:t>
            </a:r>
            <a:r>
              <a:rPr smtClean="0"/>
              <a:t>PEAK</a:t>
            </a:r>
            <a:r>
              <a:rPr lang="en-US" smtClean="0"/>
              <a:t> </a:t>
            </a:r>
            <a:r>
              <a:rPr dirty="0" smtClean="0"/>
              <a:t>WORKFORCE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2"/>
          <p:cNvSpPr/>
          <p:nvPr/>
        </p:nvSpPr>
        <p:spPr>
          <a:xfrm>
            <a:off x="1516553" y="2668696"/>
            <a:ext cx="692325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dirty="0" smtClean="0"/>
              <a:t>Sustainability Plan</a:t>
            </a:r>
            <a:endParaRPr dirty="0"/>
          </a:p>
        </p:txBody>
      </p:sp>
      <p:pic>
        <p:nvPicPr>
          <p:cNvPr id="5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833" y="5896014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3795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65"/>
          <p:cNvSpPr/>
          <p:nvPr/>
        </p:nvSpPr>
        <p:spPr>
          <a:xfrm>
            <a:off x="-1" y="308438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SUSTAINABILITY PLAN</a:t>
            </a:r>
            <a:endParaRPr lang="en-US" sz="2400" spc="300" dirty="0"/>
          </a:p>
        </p:txBody>
      </p:sp>
      <p:graphicFrame>
        <p:nvGraphicFramePr>
          <p:cNvPr id="8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964378"/>
              </p:ext>
            </p:extLst>
          </p:nvPr>
        </p:nvGraphicFramePr>
        <p:xfrm>
          <a:off x="1929468" y="1368483"/>
          <a:ext cx="8112154" cy="464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77440" y="6037251"/>
            <a:ext cx="747195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i="1" dirty="0" smtClean="0"/>
              <a:t>US Department of Labor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Workforce Innovation and</a:t>
            </a:r>
            <a:r>
              <a:rPr kumimoji="0" lang="en-US" sz="16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Opportunity Act (WIOA)</a:t>
            </a:r>
            <a:endParaRPr kumimoji="0" lang="en-US" sz="16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4156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65"/>
          <p:cNvSpPr/>
          <p:nvPr/>
        </p:nvSpPr>
        <p:spPr>
          <a:xfrm>
            <a:off x="-1" y="308438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SUSTAINABILITY PLAN</a:t>
            </a:r>
            <a:endParaRPr lang="en-US" sz="2400" spc="300" dirty="0"/>
          </a:p>
        </p:txBody>
      </p:sp>
      <p:graphicFrame>
        <p:nvGraphicFramePr>
          <p:cNvPr id="4" name="Content Placeholder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914914"/>
              </p:ext>
            </p:extLst>
          </p:nvPr>
        </p:nvGraphicFramePr>
        <p:xfrm>
          <a:off x="1811006" y="1221971"/>
          <a:ext cx="8569985" cy="508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77518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833" y="5896014"/>
            <a:ext cx="837643" cy="7886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65"/>
          <p:cNvSpPr/>
          <p:nvPr/>
        </p:nvSpPr>
        <p:spPr>
          <a:xfrm>
            <a:off x="0" y="627219"/>
            <a:ext cx="12192001" cy="54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3600">
                <a:solidFill>
                  <a:srgbClr val="A7A7A7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SUSTAINABILITY PLAN</a:t>
            </a:r>
            <a:endParaRPr lang="en-US" sz="2400" spc="300" dirty="0"/>
          </a:p>
        </p:txBody>
      </p:sp>
      <p:sp>
        <p:nvSpPr>
          <p:cNvPr id="7" name="Shape 381"/>
          <p:cNvSpPr/>
          <p:nvPr/>
        </p:nvSpPr>
        <p:spPr>
          <a:xfrm>
            <a:off x="1237145" y="1651332"/>
            <a:ext cx="7505717" cy="331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Funding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request decrease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Fund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raising 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501c3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Phil’s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10825747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-1" y="3942145"/>
            <a:ext cx="12192001" cy="652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6000" dirty="0" smtClean="0"/>
              <a:t>Thank You</a:t>
            </a:r>
            <a:endParaRPr sz="6000" dirty="0"/>
          </a:p>
        </p:txBody>
      </p:sp>
      <p:pic>
        <p:nvPicPr>
          <p:cNvPr id="164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8371" y="2040173"/>
            <a:ext cx="1251970" cy="125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48504" y="2030136"/>
            <a:ext cx="1251970" cy="125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20247" y="2020099"/>
            <a:ext cx="1259996" cy="1259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0389" y="2013914"/>
            <a:ext cx="1251970" cy="125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1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03650" y="2030136"/>
            <a:ext cx="1260527" cy="12605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86215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0" y="485847"/>
            <a:ext cx="121920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0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CONNECTING THE DOTS</a:t>
            </a:r>
            <a:endParaRPr lang="en-US" sz="2400" spc="300" dirty="0"/>
          </a:p>
        </p:txBody>
      </p:sp>
      <p:sp>
        <p:nvSpPr>
          <p:cNvPr id="142" name="Shape 142"/>
          <p:cNvSpPr/>
          <p:nvPr/>
        </p:nvSpPr>
        <p:spPr>
          <a:xfrm>
            <a:off x="4906705" y="1797545"/>
            <a:ext cx="229870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24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9832" y="2234614"/>
            <a:ext cx="9083618" cy="2515657"/>
            <a:chOff x="479832" y="2834769"/>
            <a:chExt cx="9083618" cy="2515657"/>
          </a:xfrm>
        </p:grpSpPr>
        <p:sp>
          <p:nvSpPr>
            <p:cNvPr id="6" name="Shape 159"/>
            <p:cNvSpPr/>
            <p:nvPr/>
          </p:nvSpPr>
          <p:spPr>
            <a:xfrm>
              <a:off x="479832" y="2834769"/>
              <a:ext cx="2543503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2" indent="9525" algn="ctr">
                <a:defRPr sz="8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pPr>
              <a:r>
                <a:rPr lang="en-US" sz="6000" dirty="0" smtClean="0">
                  <a:solidFill>
                    <a:schemeClr val="bg2">
                      <a:lumMod val="50000"/>
                    </a:schemeClr>
                  </a:solidFill>
                </a:rPr>
                <a:t>1,106</a:t>
              </a:r>
              <a:endParaRPr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" name="Shape 160"/>
            <p:cNvSpPr/>
            <p:nvPr/>
          </p:nvSpPr>
          <p:spPr>
            <a:xfrm>
              <a:off x="2874237" y="3108564"/>
              <a:ext cx="4495753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l"/>
              <a:r>
                <a:rPr lang="en-US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Industry interactions</a:t>
              </a:r>
              <a:endParaRPr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Shape 159"/>
            <p:cNvSpPr/>
            <p:nvPr/>
          </p:nvSpPr>
          <p:spPr>
            <a:xfrm>
              <a:off x="479832" y="4427096"/>
              <a:ext cx="2543503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2" indent="9525" algn="ctr">
                <a:defRPr sz="8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pPr>
              <a:r>
                <a:rPr lang="en-US" sz="6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8,158</a:t>
              </a:r>
              <a:endParaRPr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Shape 160"/>
            <p:cNvSpPr/>
            <p:nvPr/>
          </p:nvSpPr>
          <p:spPr>
            <a:xfrm>
              <a:off x="2874237" y="4534268"/>
              <a:ext cx="6689213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l"/>
              <a:r>
                <a:rPr lang="en-US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Academia/Student interactions</a:t>
              </a:r>
              <a:endParaRPr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0" y="572620"/>
            <a:ext cx="121920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0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/>
              <a:t>SPI TRAINING INVESTMENTS</a:t>
            </a:r>
            <a:endParaRPr lang="en-US" sz="2400" spc="300" dirty="0"/>
          </a:p>
        </p:txBody>
      </p:sp>
      <p:sp>
        <p:nvSpPr>
          <p:cNvPr id="147" name="Shape 147"/>
          <p:cNvSpPr/>
          <p:nvPr/>
        </p:nvSpPr>
        <p:spPr>
          <a:xfrm>
            <a:off x="4906705" y="1797545"/>
            <a:ext cx="229870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24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STATE</a:t>
            </a:r>
          </a:p>
        </p:txBody>
      </p:sp>
      <p:sp>
        <p:nvSpPr>
          <p:cNvPr id="149" name="Shape 149"/>
          <p:cNvSpPr/>
          <p:nvPr/>
        </p:nvSpPr>
        <p:spPr>
          <a:xfrm>
            <a:off x="1490823" y="1417229"/>
            <a:ext cx="6227024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2800" dirty="0">
                <a:latin typeface="Arial" charset="0"/>
                <a:ea typeface="Arial" charset="0"/>
                <a:cs typeface="Arial" charset="0"/>
              </a:rPr>
              <a:t>SPI Grant Training Dollars Spent: </a:t>
            </a:r>
            <a:r>
              <a:rPr sz="2800" b="1" dirty="0">
                <a:latin typeface="Arial" charset="0"/>
                <a:ea typeface="Arial" charset="0"/>
                <a:cs typeface="Arial" charset="0"/>
              </a:rPr>
              <a:t>$1M</a:t>
            </a:r>
          </a:p>
          <a:p>
            <a:r>
              <a:rPr sz="2800" dirty="0">
                <a:latin typeface="Arial" charset="0"/>
                <a:ea typeface="Arial" charset="0"/>
                <a:cs typeface="Arial" charset="0"/>
              </a:rPr>
              <a:t>Unemployed served</a:t>
            </a:r>
            <a:r>
              <a:rPr sz="2800" dirty="0" smtClean="0"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800" b="1" dirty="0" smtClean="0">
                <a:latin typeface="Arial" charset="0"/>
                <a:ea typeface="Arial" charset="0"/>
                <a:cs typeface="Arial" charset="0"/>
              </a:rPr>
              <a:t>146</a:t>
            </a:r>
            <a:endParaRPr sz="2800" b="1" dirty="0">
              <a:latin typeface="Arial" charset="0"/>
              <a:ea typeface="Arial" charset="0"/>
              <a:cs typeface="Arial" charset="0"/>
            </a:endParaRPr>
          </a:p>
          <a:p>
            <a:r>
              <a:rPr sz="2800" dirty="0">
                <a:latin typeface="Arial" charset="0"/>
                <a:ea typeface="Arial" charset="0"/>
                <a:cs typeface="Arial" charset="0"/>
              </a:rPr>
              <a:t>Annual Earnings: </a:t>
            </a:r>
            <a:r>
              <a:rPr sz="2800" b="1" dirty="0">
                <a:latin typeface="Arial" charset="0"/>
                <a:ea typeface="Arial" charset="0"/>
                <a:cs typeface="Arial" charset="0"/>
              </a:rPr>
              <a:t>$6.2M</a:t>
            </a:r>
          </a:p>
        </p:txBody>
      </p:sp>
      <p:sp>
        <p:nvSpPr>
          <p:cNvPr id="150" name="Shape 150"/>
          <p:cNvSpPr/>
          <p:nvPr/>
        </p:nvSpPr>
        <p:spPr>
          <a:xfrm>
            <a:off x="1490823" y="3153488"/>
            <a:ext cx="8490464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2800" dirty="0">
                <a:latin typeface="Arial" charset="0"/>
                <a:ea typeface="Arial" charset="0"/>
                <a:cs typeface="Arial" charset="0"/>
              </a:rPr>
              <a:t>Incumbent Worker </a:t>
            </a:r>
            <a:r>
              <a:rPr sz="2800" dirty="0" smtClean="0">
                <a:latin typeface="Arial" charset="0"/>
                <a:ea typeface="Arial" charset="0"/>
                <a:cs typeface="Arial" charset="0"/>
              </a:rPr>
              <a:t>Training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800" dirty="0" smtClean="0">
                <a:latin typeface="Arial" charset="0"/>
                <a:ea typeface="Arial" charset="0"/>
                <a:cs typeface="Arial" charset="0"/>
              </a:rPr>
              <a:t>Dollars </a:t>
            </a:r>
            <a:r>
              <a:rPr sz="2800" dirty="0">
                <a:latin typeface="Arial" charset="0"/>
                <a:ea typeface="Arial" charset="0"/>
                <a:cs typeface="Arial" charset="0"/>
              </a:rPr>
              <a:t>Committed: </a:t>
            </a:r>
            <a:r>
              <a:rPr sz="2800" b="1" dirty="0">
                <a:latin typeface="Arial" charset="0"/>
                <a:ea typeface="Arial" charset="0"/>
                <a:cs typeface="Arial" charset="0"/>
              </a:rPr>
              <a:t>$70k</a:t>
            </a:r>
          </a:p>
          <a:p>
            <a:r>
              <a:rPr sz="2800" dirty="0">
                <a:latin typeface="Arial" charset="0"/>
                <a:ea typeface="Arial" charset="0"/>
                <a:cs typeface="Arial" charset="0"/>
              </a:rPr>
              <a:t>Companies</a:t>
            </a:r>
            <a:r>
              <a:rPr sz="2800" dirty="0" smtClean="0"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800" b="1" dirty="0" smtClean="0">
                <a:latin typeface="Arial" charset="0"/>
                <a:ea typeface="Arial" charset="0"/>
                <a:cs typeface="Arial" charset="0"/>
              </a:rPr>
              <a:t>5</a:t>
            </a:r>
            <a:endParaRPr sz="2800" b="1" dirty="0">
              <a:latin typeface="Arial" charset="0"/>
              <a:ea typeface="Arial" charset="0"/>
              <a:cs typeface="Arial" charset="0"/>
            </a:endParaRPr>
          </a:p>
          <a:p>
            <a:r>
              <a:rPr sz="2800" dirty="0">
                <a:latin typeface="Arial" charset="0"/>
                <a:ea typeface="Arial" charset="0"/>
                <a:cs typeface="Arial" charset="0"/>
              </a:rPr>
              <a:t>Workers Served: </a:t>
            </a:r>
            <a:r>
              <a:rPr sz="2800" b="1" dirty="0">
                <a:latin typeface="Arial" charset="0"/>
                <a:ea typeface="Arial" charset="0"/>
                <a:cs typeface="Arial" charset="0"/>
              </a:rPr>
              <a:t>120</a:t>
            </a:r>
          </a:p>
        </p:txBody>
      </p:sp>
      <p:sp>
        <p:nvSpPr>
          <p:cNvPr id="151" name="Shape 151"/>
          <p:cNvSpPr/>
          <p:nvPr/>
        </p:nvSpPr>
        <p:spPr>
          <a:xfrm>
            <a:off x="1490823" y="4962944"/>
            <a:ext cx="8644352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2800" dirty="0">
                <a:latin typeface="Arial" charset="0"/>
                <a:ea typeface="Arial" charset="0"/>
                <a:cs typeface="Arial" charset="0"/>
              </a:rPr>
              <a:t>WIOA Sector Training </a:t>
            </a:r>
            <a:r>
              <a:rPr sz="2800" dirty="0" smtClean="0">
                <a:latin typeface="Arial" charset="0"/>
                <a:ea typeface="Arial" charset="0"/>
                <a:cs typeface="Arial" charset="0"/>
              </a:rPr>
              <a:t>Program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800" dirty="0" smtClean="0">
                <a:latin typeface="Arial" charset="0"/>
                <a:ea typeface="Arial" charset="0"/>
                <a:cs typeface="Arial" charset="0"/>
              </a:rPr>
              <a:t>Dollars </a:t>
            </a:r>
            <a:r>
              <a:rPr sz="2800" dirty="0">
                <a:latin typeface="Arial" charset="0"/>
                <a:ea typeface="Arial" charset="0"/>
                <a:cs typeface="Arial" charset="0"/>
              </a:rPr>
              <a:t>Invested: </a:t>
            </a:r>
            <a:r>
              <a:rPr sz="2800" b="1" dirty="0">
                <a:latin typeface="Arial" charset="0"/>
                <a:ea typeface="Arial" charset="0"/>
                <a:cs typeface="Arial" charset="0"/>
              </a:rPr>
              <a:t>$1M</a:t>
            </a:r>
          </a:p>
          <a:p>
            <a:r>
              <a:rPr sz="2800" dirty="0">
                <a:latin typeface="Arial" charset="0"/>
                <a:ea typeface="Arial" charset="0"/>
                <a:cs typeface="Arial" charset="0"/>
              </a:rPr>
              <a:t>Workers Served: </a:t>
            </a:r>
            <a:r>
              <a:rPr sz="2800" b="1" dirty="0">
                <a:latin typeface="Arial" charset="0"/>
                <a:ea typeface="Arial" charset="0"/>
                <a:cs typeface="Arial" charset="0"/>
              </a:rPr>
              <a:t>246</a:t>
            </a:r>
          </a:p>
        </p:txBody>
      </p:sp>
      <p:pic>
        <p:nvPicPr>
          <p:cNvPr id="8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36744" y="5770179"/>
            <a:ext cx="837643" cy="788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884220" y="3622125"/>
            <a:ext cx="909241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5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800" b="1" dirty="0">
                <a:latin typeface="Arial" charset="0"/>
                <a:ea typeface="Arial" charset="0"/>
                <a:cs typeface="Arial" charset="0"/>
              </a:rPr>
              <a:t>Job Training Fund sector awards</a:t>
            </a:r>
          </a:p>
        </p:txBody>
      </p:sp>
      <p:sp>
        <p:nvSpPr>
          <p:cNvPr id="154" name="Shape 154"/>
          <p:cNvSpPr/>
          <p:nvPr/>
        </p:nvSpPr>
        <p:spPr>
          <a:xfrm>
            <a:off x="1766947" y="4964540"/>
            <a:ext cx="254350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97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000" dirty="0"/>
              <a:t>6</a:t>
            </a:r>
          </a:p>
        </p:txBody>
      </p:sp>
      <p:sp>
        <p:nvSpPr>
          <p:cNvPr id="155" name="Shape 155"/>
          <p:cNvSpPr/>
          <p:nvPr/>
        </p:nvSpPr>
        <p:spPr>
          <a:xfrm>
            <a:off x="3467380" y="4964370"/>
            <a:ext cx="295034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sz="2400" dirty="0"/>
              <a:t>Workforce </a:t>
            </a:r>
            <a:r>
              <a:rPr lang="en-US" sz="2400" dirty="0" smtClean="0"/>
              <a:t>R</a:t>
            </a:r>
            <a:r>
              <a:rPr sz="2400" dirty="0" smtClean="0"/>
              <a:t>oadshow </a:t>
            </a:r>
            <a:r>
              <a:rPr sz="2400" dirty="0"/>
              <a:t>events</a:t>
            </a:r>
          </a:p>
        </p:txBody>
      </p:sp>
      <p:sp>
        <p:nvSpPr>
          <p:cNvPr id="156" name="Shape 156"/>
          <p:cNvSpPr/>
          <p:nvPr/>
        </p:nvSpPr>
        <p:spPr>
          <a:xfrm>
            <a:off x="2884220" y="1569595"/>
            <a:ext cx="363132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9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000" dirty="0"/>
              <a:t>300%</a:t>
            </a:r>
          </a:p>
        </p:txBody>
      </p:sp>
      <p:sp>
        <p:nvSpPr>
          <p:cNvPr id="157" name="Shape 157"/>
          <p:cNvSpPr/>
          <p:nvPr/>
        </p:nvSpPr>
        <p:spPr>
          <a:xfrm>
            <a:off x="5713979" y="1574773"/>
            <a:ext cx="4024839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dirty="0"/>
              <a:t>Overall increase in stakeholder count</a:t>
            </a:r>
          </a:p>
        </p:txBody>
      </p:sp>
      <p:sp>
        <p:nvSpPr>
          <p:cNvPr id="158" name="Shape 158"/>
          <p:cNvSpPr/>
          <p:nvPr/>
        </p:nvSpPr>
        <p:spPr>
          <a:xfrm>
            <a:off x="-1" y="451673"/>
            <a:ext cx="121920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80808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2400" spc="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SUCCESS MEASURES</a:t>
            </a:r>
            <a:endParaRPr lang="en-US" sz="2400" spc="3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5942865" y="4964540"/>
            <a:ext cx="254350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000" dirty="0"/>
              <a:t>250</a:t>
            </a:r>
          </a:p>
        </p:txBody>
      </p:sp>
      <p:sp>
        <p:nvSpPr>
          <p:cNvPr id="160" name="Shape 160"/>
          <p:cNvSpPr/>
          <p:nvPr/>
        </p:nvSpPr>
        <p:spPr>
          <a:xfrm>
            <a:off x="7650376" y="5333702"/>
            <a:ext cx="224259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400" dirty="0" smtClean="0"/>
              <a:t>A</a:t>
            </a:r>
            <a:r>
              <a:rPr sz="2400" dirty="0" smtClean="0"/>
              <a:t>ttendees</a:t>
            </a:r>
            <a:endParaRPr sz="2400" dirty="0"/>
          </a:p>
        </p:txBody>
      </p:sp>
      <p:sp>
        <p:nvSpPr>
          <p:cNvPr id="161" name="Shape 161"/>
          <p:cNvSpPr/>
          <p:nvPr/>
        </p:nvSpPr>
        <p:spPr>
          <a:xfrm>
            <a:off x="1106692" y="3263746"/>
            <a:ext cx="402483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2" indent="9525" algn="ct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6000" dirty="0"/>
              <a:t>$820,481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-1" y="1769396"/>
            <a:ext cx="12192001" cy="652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 lnSpcReduction="10000"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Five sectors in New Hampshire</a:t>
            </a:r>
          </a:p>
        </p:txBody>
      </p:sp>
      <p:pic>
        <p:nvPicPr>
          <p:cNvPr id="164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3479" y="2753236"/>
            <a:ext cx="1676401" cy="167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3612" y="2743200"/>
            <a:ext cx="1676401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85356" y="2733163"/>
            <a:ext cx="1687148" cy="1687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5497" y="2726977"/>
            <a:ext cx="1676401" cy="167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68759" y="2743200"/>
            <a:ext cx="1687859" cy="168785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3454814" y="4555778"/>
            <a:ext cx="131575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HEALTHCARE</a:t>
            </a:r>
          </a:p>
        </p:txBody>
      </p:sp>
      <p:sp>
        <p:nvSpPr>
          <p:cNvPr id="170" name="Shape 170"/>
          <p:cNvSpPr/>
          <p:nvPr/>
        </p:nvSpPr>
        <p:spPr>
          <a:xfrm>
            <a:off x="5501016" y="4556488"/>
            <a:ext cx="1266439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HOSPITALITY</a:t>
            </a:r>
          </a:p>
        </p:txBody>
      </p:sp>
      <p:sp>
        <p:nvSpPr>
          <p:cNvPr id="171" name="Shape 171"/>
          <p:cNvSpPr/>
          <p:nvPr/>
        </p:nvSpPr>
        <p:spPr>
          <a:xfrm>
            <a:off x="7314530" y="4555778"/>
            <a:ext cx="16745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MANUFACTURING</a:t>
            </a:r>
          </a:p>
        </p:txBody>
      </p:sp>
      <p:sp>
        <p:nvSpPr>
          <p:cNvPr id="172" name="Shape 172"/>
          <p:cNvSpPr/>
          <p:nvPr/>
        </p:nvSpPr>
        <p:spPr>
          <a:xfrm>
            <a:off x="9444243" y="4555778"/>
            <a:ext cx="135863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TECHNOLOGY</a:t>
            </a:r>
          </a:p>
        </p:txBody>
      </p:sp>
      <p:sp>
        <p:nvSpPr>
          <p:cNvPr id="173" name="Shape 173"/>
          <p:cNvSpPr/>
          <p:nvPr/>
        </p:nvSpPr>
        <p:spPr>
          <a:xfrm>
            <a:off x="1219496" y="4555778"/>
            <a:ext cx="153635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b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CONSTRUCTION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1043</Words>
  <Application>Microsoft Office PowerPoint</Application>
  <PresentationFormat>Widescreen</PresentationFormat>
  <Paragraphs>272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DIN Condensed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New BEA Workforce Initiative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Przybyszewski</dc:creator>
  <cp:lastModifiedBy>Phil Przybyszewski</cp:lastModifiedBy>
  <cp:revision>51</cp:revision>
  <cp:lastPrinted>2018-09-19T13:31:52Z</cp:lastPrinted>
  <dcterms:modified xsi:type="dcterms:W3CDTF">2018-10-17T19:11:06Z</dcterms:modified>
</cp:coreProperties>
</file>