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handoutMasterIdLst>
    <p:handoutMasterId r:id="rId8"/>
  </p:handoutMasterIdLst>
  <p:sldIdLst>
    <p:sldId id="256" r:id="rId2"/>
    <p:sldId id="317" r:id="rId3"/>
    <p:sldId id="295" r:id="rId4"/>
    <p:sldId id="322" r:id="rId5"/>
    <p:sldId id="319" r:id="rId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614" autoAdjust="0"/>
  </p:normalViewPr>
  <p:slideViewPr>
    <p:cSldViewPr>
      <p:cViewPr varScale="1">
        <p:scale>
          <a:sx n="74" d="100"/>
          <a:sy n="74" d="100"/>
        </p:scale>
        <p:origin x="1714" y="43"/>
      </p:cViewPr>
      <p:guideLst>
        <p:guide orient="horz" pos="2160"/>
        <p:guide pos="2880"/>
      </p:guideLst>
    </p:cSldViewPr>
  </p:slideViewPr>
  <p:notesTextViewPr>
    <p:cViewPr>
      <p:scale>
        <a:sx n="1" d="1"/>
        <a:sy n="1" d="1"/>
      </p:scale>
      <p:origin x="0" y="0"/>
    </p:cViewPr>
  </p:notesTextViewPr>
  <p:sorterViewPr>
    <p:cViewPr>
      <p:scale>
        <a:sx n="100" d="100"/>
        <a:sy n="100" d="100"/>
      </p:scale>
      <p:origin x="0" y="6966"/>
    </p:cViewPr>
  </p:sorterViewPr>
  <p:notesViewPr>
    <p:cSldViewPr>
      <p:cViewPr varScale="1">
        <p:scale>
          <a:sx n="63" d="100"/>
          <a:sy n="63" d="100"/>
        </p:scale>
        <p:origin x="194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r>
              <a:rPr lang="en-US" dirty="0" smtClean="0"/>
              <a:t>NH Scholars Highlights 2017</a:t>
            </a: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r>
              <a:rPr lang="en-US" dirty="0" smtClean="0"/>
              <a:t>6/2/17</a:t>
            </a:r>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4AFE152-275B-492D-AD7E-CD7B3AA260F8}" type="slidenum">
              <a:rPr lang="en-US" smtClean="0"/>
              <a:t>‹#›</a:t>
            </a:fld>
            <a:endParaRPr lang="en-US"/>
          </a:p>
        </p:txBody>
      </p:sp>
    </p:spTree>
    <p:extLst>
      <p:ext uri="{BB962C8B-B14F-4D97-AF65-F5344CB8AC3E}">
        <p14:creationId xmlns:p14="http://schemas.microsoft.com/office/powerpoint/2010/main" val="315855372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r>
              <a:rPr lang="en-US" dirty="0" smtClean="0"/>
              <a:t>NH Scholars Highlights 2017</a:t>
            </a: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r>
              <a:rPr lang="en-US" dirty="0" smtClean="0"/>
              <a:t>6/2/17</a:t>
            </a:r>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E9FE618E-787D-4C7A-8FDC-AAD0B30A658E}" type="slidenum">
              <a:rPr lang="en-US" smtClean="0"/>
              <a:t>‹#›</a:t>
            </a:fld>
            <a:endParaRPr lang="en-US"/>
          </a:p>
        </p:txBody>
      </p:sp>
    </p:spTree>
    <p:extLst>
      <p:ext uri="{BB962C8B-B14F-4D97-AF65-F5344CB8AC3E}">
        <p14:creationId xmlns:p14="http://schemas.microsoft.com/office/powerpoint/2010/main" val="407799235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E618E-787D-4C7A-8FDC-AAD0B30A658E}" type="slidenum">
              <a:rPr lang="en-US" smtClean="0"/>
              <a:t>1</a:t>
            </a:fld>
            <a:endParaRPr lang="en-US"/>
          </a:p>
        </p:txBody>
      </p:sp>
      <p:sp>
        <p:nvSpPr>
          <p:cNvPr id="5" name="Header Placeholder 4"/>
          <p:cNvSpPr>
            <a:spLocks noGrp="1"/>
          </p:cNvSpPr>
          <p:nvPr>
            <p:ph type="hdr" sz="quarter" idx="11"/>
          </p:nvPr>
        </p:nvSpPr>
        <p:spPr/>
        <p:txBody>
          <a:bodyPr/>
          <a:lstStyle/>
          <a:p>
            <a:r>
              <a:rPr lang="en-US" smtClean="0"/>
              <a:t>NH Scholars Highlights 2016</a:t>
            </a:r>
            <a:endParaRPr lang="en-US"/>
          </a:p>
        </p:txBody>
      </p:sp>
    </p:spTree>
    <p:extLst>
      <p:ext uri="{BB962C8B-B14F-4D97-AF65-F5344CB8AC3E}">
        <p14:creationId xmlns:p14="http://schemas.microsoft.com/office/powerpoint/2010/main" val="4234720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Still compiling data from this year’s year end reports…</a:t>
            </a:r>
          </a:p>
          <a:p>
            <a:r>
              <a:rPr lang="en-US" dirty="0" smtClean="0"/>
              <a:t>STEM is doubled from 2016 – 773</a:t>
            </a:r>
          </a:p>
          <a:p>
            <a:r>
              <a:rPr lang="en-US" dirty="0" smtClean="0"/>
              <a:t>0 in 2016 earned both</a:t>
            </a:r>
          </a:p>
          <a:p>
            <a:r>
              <a:rPr lang="en-US" dirty="0" smtClean="0"/>
              <a:t>Art was same</a:t>
            </a:r>
            <a:endParaRPr lang="en-US" dirty="0"/>
          </a:p>
        </p:txBody>
      </p:sp>
      <p:sp>
        <p:nvSpPr>
          <p:cNvPr id="4" name="Slide Number Placeholder 3"/>
          <p:cNvSpPr>
            <a:spLocks noGrp="1"/>
          </p:cNvSpPr>
          <p:nvPr>
            <p:ph type="sldNum" sz="quarter" idx="10"/>
          </p:nvPr>
        </p:nvSpPr>
        <p:spPr/>
        <p:txBody>
          <a:bodyPr/>
          <a:lstStyle/>
          <a:p>
            <a:fld id="{67C213D4-DA12-40A2-8BF7-BB12AFB8ED48}" type="slidenum">
              <a:rPr lang="en-US" smtClean="0"/>
              <a:t>2</a:t>
            </a:fld>
            <a:endParaRPr lang="en-US"/>
          </a:p>
        </p:txBody>
      </p:sp>
    </p:spTree>
    <p:extLst>
      <p:ext uri="{BB962C8B-B14F-4D97-AF65-F5344CB8AC3E}">
        <p14:creationId xmlns:p14="http://schemas.microsoft.com/office/powerpoint/2010/main" val="3391869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C213D4-DA12-40A2-8BF7-BB12AFB8ED48}" type="slidenum">
              <a:rPr lang="en-US" smtClean="0"/>
              <a:t>3</a:t>
            </a:fld>
            <a:endParaRPr lang="en-US"/>
          </a:p>
        </p:txBody>
      </p:sp>
    </p:spTree>
    <p:extLst>
      <p:ext uri="{BB962C8B-B14F-4D97-AF65-F5344CB8AC3E}">
        <p14:creationId xmlns:p14="http://schemas.microsoft.com/office/powerpoint/2010/main" val="258713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Higher Education </a:t>
            </a:r>
          </a:p>
          <a:p>
            <a:pPr lvl="1"/>
            <a:r>
              <a:rPr lang="en-US" sz="1200" kern="1200" dirty="0" smtClean="0">
                <a:solidFill>
                  <a:schemeClr val="tx1"/>
                </a:solidFill>
                <a:effectLst/>
                <a:latin typeface="+mn-lt"/>
                <a:ea typeface="+mn-ea"/>
                <a:cs typeface="+mn-cs"/>
              </a:rPr>
              <a:t>Patty Lynott and Susan Huard both spoke to the effectiveness of NH Scholars in preparing students for college level work and effectiveness while on campus.  Susan reports that 100 scholarships have been given to NH Scholars students going to MCC since 2014.  Patty reports that NH Scholars have greater than a 90% retention rate at SNHU compared to the 75% average.  In other words, NH Scholars students are prepared for college level coursework and graduate on time far greater than other students.</a:t>
            </a:r>
          </a:p>
          <a:p>
            <a:pPr lvl="0"/>
            <a:r>
              <a:rPr lang="en-US" sz="1200" kern="1200" dirty="0" smtClean="0">
                <a:solidFill>
                  <a:schemeClr val="tx1"/>
                </a:solidFill>
                <a:effectLst/>
                <a:latin typeface="+mn-lt"/>
                <a:ea typeface="+mn-ea"/>
                <a:cs typeface="+mn-cs"/>
              </a:rPr>
              <a:t>Business Community and Workforce Development </a:t>
            </a:r>
          </a:p>
          <a:p>
            <a:pPr lvl="1"/>
            <a:r>
              <a:rPr lang="en-US" sz="1200" kern="1200" dirty="0" smtClean="0">
                <a:solidFill>
                  <a:schemeClr val="tx1"/>
                </a:solidFill>
                <a:effectLst/>
                <a:latin typeface="+mn-lt"/>
                <a:ea typeface="+mn-ea"/>
                <a:cs typeface="+mn-cs"/>
              </a:rPr>
              <a:t>Fred Kocher talked about the impact NH Scholars has on the future workforce.  With school age (5-19), Young Adults (20-29), and Working Adults (30-64) all showing large population declines from now through 2025, it is critical to educate our own.  Fred believes there is no other program in NH that prepares students for college and the workforce like NH Scholars.  </a:t>
            </a:r>
          </a:p>
          <a:p>
            <a:pPr lvl="0"/>
            <a:r>
              <a:rPr lang="en-US" sz="1200" kern="1200" dirty="0" smtClean="0">
                <a:solidFill>
                  <a:schemeClr val="tx1"/>
                </a:solidFill>
                <a:effectLst/>
                <a:latin typeface="+mn-lt"/>
                <a:ea typeface="+mn-ea"/>
                <a:cs typeface="+mn-cs"/>
              </a:rPr>
              <a:t>K-12 </a:t>
            </a:r>
          </a:p>
          <a:p>
            <a:pPr lvl="1"/>
            <a:r>
              <a:rPr lang="en-US" sz="1200" kern="1200" dirty="0" smtClean="0">
                <a:solidFill>
                  <a:schemeClr val="tx1"/>
                </a:solidFill>
                <a:effectLst/>
                <a:latin typeface="+mn-lt"/>
                <a:ea typeface="+mn-ea"/>
                <a:cs typeface="+mn-cs"/>
              </a:rPr>
              <a:t>Marge Chiafery spoke of the large impact NH Scholars has had at Merrimack High.  It established a level of expectation for students and provides continuous reinforcement of ways for students to succeed.  The business partnerships have been an important component for schools.  They have also found success bringing current college students/former NH Scholars back to high school to speak to today’s students.  Marge thinks there is a huge opportunity to connect K-12, Higher Education and Business.</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Committee of Conference approved budget includes the new Governor’s Scholarship Program.  The GSP would provide $1,000 to every NH resident who is Pell-eligible and attending a NH public or private college.  If the student was a NH Scholar, s/he will receive $2,000 – and real demonstration of the economic value of earning the Scholar status!  The program will be phased-in with only first time, full time students eligible in FY18 and incorporating each subsequent HS class.  Whether this version of the budget is approved by the House and Senate is anyone’s guess….but regardless, nice statement of importance of being a NH Scholar!  </a:t>
            </a:r>
          </a:p>
          <a:p>
            <a:endParaRPr lang="en-US" dirty="0"/>
          </a:p>
        </p:txBody>
      </p:sp>
      <p:sp>
        <p:nvSpPr>
          <p:cNvPr id="4" name="Header Placeholder 3"/>
          <p:cNvSpPr>
            <a:spLocks noGrp="1"/>
          </p:cNvSpPr>
          <p:nvPr>
            <p:ph type="hdr" sz="quarter" idx="10"/>
          </p:nvPr>
        </p:nvSpPr>
        <p:spPr/>
        <p:txBody>
          <a:bodyPr/>
          <a:lstStyle/>
          <a:p>
            <a:r>
              <a:rPr lang="en-US" smtClean="0"/>
              <a:t>NH Scholars Highlights 2016</a:t>
            </a:r>
            <a:endParaRPr lang="en-US"/>
          </a:p>
        </p:txBody>
      </p:sp>
      <p:sp>
        <p:nvSpPr>
          <p:cNvPr id="5" name="Slide Number Placeholder 4"/>
          <p:cNvSpPr>
            <a:spLocks noGrp="1"/>
          </p:cNvSpPr>
          <p:nvPr>
            <p:ph type="sldNum" sz="quarter" idx="11"/>
          </p:nvPr>
        </p:nvSpPr>
        <p:spPr/>
        <p:txBody>
          <a:bodyPr/>
          <a:lstStyle/>
          <a:p>
            <a:fld id="{E9FE618E-787D-4C7A-8FDC-AAD0B30A658E}" type="slidenum">
              <a:rPr lang="en-US" smtClean="0"/>
              <a:t>4</a:t>
            </a:fld>
            <a:endParaRPr lang="en-US"/>
          </a:p>
        </p:txBody>
      </p:sp>
    </p:spTree>
    <p:extLst>
      <p:ext uri="{BB962C8B-B14F-4D97-AF65-F5344CB8AC3E}">
        <p14:creationId xmlns:p14="http://schemas.microsoft.com/office/powerpoint/2010/main" val="4102556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NH Scholars Highlights 2016</a:t>
            </a:r>
            <a:endParaRPr lang="en-US"/>
          </a:p>
        </p:txBody>
      </p:sp>
      <p:sp>
        <p:nvSpPr>
          <p:cNvPr id="5" name="Slide Number Placeholder 4"/>
          <p:cNvSpPr>
            <a:spLocks noGrp="1"/>
          </p:cNvSpPr>
          <p:nvPr>
            <p:ph type="sldNum" sz="quarter" idx="11"/>
          </p:nvPr>
        </p:nvSpPr>
        <p:spPr/>
        <p:txBody>
          <a:bodyPr/>
          <a:lstStyle/>
          <a:p>
            <a:fld id="{E9FE618E-787D-4C7A-8FDC-AAD0B30A658E}" type="slidenum">
              <a:rPr lang="en-US" smtClean="0"/>
              <a:t>5</a:t>
            </a:fld>
            <a:endParaRPr lang="en-US"/>
          </a:p>
        </p:txBody>
      </p:sp>
    </p:spTree>
    <p:extLst>
      <p:ext uri="{BB962C8B-B14F-4D97-AF65-F5344CB8AC3E}">
        <p14:creationId xmlns:p14="http://schemas.microsoft.com/office/powerpoint/2010/main" val="3137994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7C707BF-0FA6-4A15-B8A6-E286B0C010AE}" type="datetimeFigureOut">
              <a:rPr lang="en-US" smtClean="0"/>
              <a:t>6/20/2017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EE62894E-236D-4C54-88A4-EA2553BCE3A9}"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C707BF-0FA6-4A15-B8A6-E286B0C010AE}"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2894E-236D-4C54-88A4-EA2553BCE3A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C707BF-0FA6-4A15-B8A6-E286B0C010AE}"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2894E-236D-4C54-88A4-EA2553BCE3A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C707BF-0FA6-4A15-B8A6-E286B0C010AE}"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2894E-236D-4C54-88A4-EA2553BCE3A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7C707BF-0FA6-4A15-B8A6-E286B0C010AE}"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EE62894E-236D-4C54-88A4-EA2553BCE3A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7C707BF-0FA6-4A15-B8A6-E286B0C010AE}" type="datetimeFigureOut">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2894E-236D-4C54-88A4-EA2553BCE3A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7C707BF-0FA6-4A15-B8A6-E286B0C010AE}" type="datetimeFigureOut">
              <a:rPr lang="en-US" smtClean="0"/>
              <a:t>6/20/2017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62894E-236D-4C54-88A4-EA2553BCE3A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7C707BF-0FA6-4A15-B8A6-E286B0C010AE}" type="datetimeFigureOut">
              <a:rPr lang="en-US" smtClean="0"/>
              <a:t>6/20/2017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62894E-236D-4C54-88A4-EA2553BCE3A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C707BF-0FA6-4A15-B8A6-E286B0C010AE}" type="datetimeFigureOut">
              <a:rPr lang="en-US" smtClean="0"/>
              <a:t>6/20/2017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62894E-236D-4C54-88A4-EA2553BCE3A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7C707BF-0FA6-4A15-B8A6-E286B0C010AE}" type="datetimeFigureOut">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2894E-236D-4C54-88A4-EA2553BCE3A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7C707BF-0FA6-4A15-B8A6-E286B0C010AE}" type="datetimeFigureOut">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2894E-236D-4C54-88A4-EA2553BCE3A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7000"/>
            <a:duotone>
              <a:schemeClr val="bg2">
                <a:shade val="3000"/>
                <a:satMod val="110000"/>
              </a:schemeClr>
              <a:schemeClr val="bg2">
                <a:tint val="60000"/>
                <a:satMod val="425000"/>
              </a:schemeClr>
            </a:duotone>
            <a:lum/>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7C707BF-0FA6-4A15-B8A6-E286B0C010AE}" type="datetimeFigureOut">
              <a:rPr lang="en-US" smtClean="0"/>
              <a:t>6/20/2017</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E62894E-236D-4C54-88A4-EA2553BCE3A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0" y="228600"/>
            <a:ext cx="8229600" cy="1828800"/>
          </a:xfrm>
        </p:spPr>
        <p:txBody>
          <a:bodyPr/>
          <a:lstStyle/>
          <a:p>
            <a:r>
              <a:rPr lang="en-US" dirty="0" smtClean="0">
                <a:solidFill>
                  <a:schemeClr val="bg1"/>
                </a:solidFill>
              </a:rPr>
              <a:t>New Hampshire Scholars</a:t>
            </a:r>
            <a:endParaRPr lang="en-US" dirty="0">
              <a:solidFill>
                <a:schemeClr val="bg1"/>
              </a:solidFill>
            </a:endParaRPr>
          </a:p>
        </p:txBody>
      </p:sp>
      <p:sp>
        <p:nvSpPr>
          <p:cNvPr id="3" name="Subtitle 2"/>
          <p:cNvSpPr>
            <a:spLocks noGrp="1"/>
          </p:cNvSpPr>
          <p:nvPr>
            <p:ph type="subTitle" idx="1"/>
          </p:nvPr>
        </p:nvSpPr>
        <p:spPr>
          <a:xfrm>
            <a:off x="838200" y="5257800"/>
            <a:ext cx="7315200" cy="1752600"/>
          </a:xfrm>
        </p:spPr>
        <p:txBody>
          <a:bodyPr>
            <a:normAutofit/>
          </a:bodyPr>
          <a:lstStyle/>
          <a:p>
            <a:r>
              <a:rPr lang="en-US" sz="2400" b="1" dirty="0" smtClean="0">
                <a:solidFill>
                  <a:schemeClr val="bg1"/>
                </a:solidFill>
              </a:rPr>
              <a:t>NHCBE</a:t>
            </a:r>
          </a:p>
          <a:p>
            <a:r>
              <a:rPr lang="en-US" sz="2400" b="1" dirty="0" smtClean="0">
                <a:solidFill>
                  <a:schemeClr val="bg1"/>
                </a:solidFill>
              </a:rPr>
              <a:t>June 22, 2017</a:t>
            </a:r>
            <a:endParaRPr lang="en-US" sz="2400" b="1" dirty="0">
              <a:solidFill>
                <a:schemeClr val="bg1"/>
              </a:solidFill>
            </a:endParaRPr>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52800" y="2430379"/>
            <a:ext cx="2438400" cy="2438400"/>
          </a:xfrm>
          <a:prstGeom prst="rect">
            <a:avLst/>
          </a:prstGeom>
        </p:spPr>
      </p:pic>
    </p:spTree>
    <p:extLst>
      <p:ext uri="{BB962C8B-B14F-4D97-AF65-F5344CB8AC3E}">
        <p14:creationId xmlns:p14="http://schemas.microsoft.com/office/powerpoint/2010/main" val="666398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983"/>
            <a:ext cx="8229600" cy="1143000"/>
          </a:xfrm>
        </p:spPr>
        <p:txBody>
          <a:bodyPr>
            <a:normAutofit/>
          </a:bodyPr>
          <a:lstStyle/>
          <a:p>
            <a:r>
              <a:rPr lang="en-US" dirty="0" smtClean="0">
                <a:solidFill>
                  <a:schemeClr val="bg1"/>
                </a:solidFill>
              </a:rPr>
              <a:t>Senior Award Ceremonies</a:t>
            </a:r>
            <a:endParaRPr lang="en-US" dirty="0">
              <a:solidFill>
                <a:schemeClr val="bg1"/>
              </a:solidFill>
            </a:endParaRPr>
          </a:p>
        </p:txBody>
      </p:sp>
      <p:sp>
        <p:nvSpPr>
          <p:cNvPr id="3" name="Content Placeholder 2"/>
          <p:cNvSpPr>
            <a:spLocks noGrp="1"/>
          </p:cNvSpPr>
          <p:nvPr>
            <p:ph idx="1"/>
          </p:nvPr>
        </p:nvSpPr>
        <p:spPr>
          <a:xfrm>
            <a:off x="228600" y="1752600"/>
            <a:ext cx="4724400" cy="1828800"/>
          </a:xfrm>
        </p:spPr>
        <p:txBody>
          <a:bodyPr>
            <a:normAutofit fontScale="92500" lnSpcReduction="10000"/>
          </a:bodyPr>
          <a:lstStyle/>
          <a:p>
            <a:pPr marL="682625" lvl="1" indent="-463550">
              <a:buClrTx/>
              <a:buFont typeface="Arial" panose="020B0604020202020204" pitchFamily="34" charset="0"/>
              <a:buChar char="•"/>
            </a:pPr>
            <a:r>
              <a:rPr lang="en-US" dirty="0" smtClean="0">
                <a:solidFill>
                  <a:schemeClr val="bg1"/>
                </a:solidFill>
              </a:rPr>
              <a:t>5,000 Grads in Class of ’17 </a:t>
            </a:r>
            <a:r>
              <a:rPr lang="en-US" i="1" dirty="0" smtClean="0">
                <a:solidFill>
                  <a:schemeClr val="bg1"/>
                </a:solidFill>
              </a:rPr>
              <a:t>Including:</a:t>
            </a:r>
          </a:p>
          <a:p>
            <a:pPr lvl="2">
              <a:buClrTx/>
              <a:buFont typeface="Arial" panose="020B0604020202020204" pitchFamily="34" charset="0"/>
              <a:buChar char="•"/>
            </a:pPr>
            <a:r>
              <a:rPr lang="en-US" dirty="0" smtClean="0">
                <a:solidFill>
                  <a:schemeClr val="bg1"/>
                </a:solidFill>
              </a:rPr>
              <a:t>1,300 STEM Scholars </a:t>
            </a:r>
          </a:p>
          <a:p>
            <a:pPr lvl="2">
              <a:buClrTx/>
              <a:buFont typeface="Arial" panose="020B0604020202020204" pitchFamily="34" charset="0"/>
              <a:buChar char="•"/>
            </a:pPr>
            <a:r>
              <a:rPr lang="en-US" dirty="0" smtClean="0">
                <a:solidFill>
                  <a:schemeClr val="bg1"/>
                </a:solidFill>
              </a:rPr>
              <a:t>600 Art Scholars</a:t>
            </a:r>
          </a:p>
          <a:p>
            <a:pPr lvl="2">
              <a:buClrTx/>
              <a:buFont typeface="Arial" panose="020B0604020202020204" pitchFamily="34" charset="0"/>
              <a:buChar char="•"/>
            </a:pPr>
            <a:r>
              <a:rPr lang="en-US" dirty="0" smtClean="0">
                <a:solidFill>
                  <a:schemeClr val="bg1"/>
                </a:solidFill>
              </a:rPr>
              <a:t>300 Earned Both STEM &amp; Art</a:t>
            </a:r>
            <a:endParaRPr lang="en-US" dirty="0" smtClean="0"/>
          </a:p>
          <a:p>
            <a:pPr lvl="1">
              <a:buFont typeface="Arial" panose="020B0604020202020204" pitchFamily="34" charset="0"/>
              <a:buChar char="•"/>
            </a:pPr>
            <a:endParaRPr lang="en-US" dirty="0" smtClean="0">
              <a:solidFill>
                <a:schemeClr val="bg1"/>
              </a:solidFill>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0965" b="10337"/>
          <a:stretch/>
        </p:blipFill>
        <p:spPr>
          <a:xfrm rot="5400000">
            <a:off x="5393674" y="1846459"/>
            <a:ext cx="3016958" cy="2374306"/>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27778" r="27777"/>
          <a:stretch/>
        </p:blipFill>
        <p:spPr>
          <a:xfrm rot="5400000">
            <a:off x="5901971" y="4035071"/>
            <a:ext cx="1873957" cy="31623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1" name="Picture 10"/>
          <p:cNvPicPr>
            <a:picLocks noChangeAspect="1"/>
          </p:cNvPicPr>
          <p:nvPr/>
        </p:nvPicPr>
        <p:blipFill rotWithShape="1">
          <a:blip r:embed="rId5"/>
          <a:srcRect l="61538" t="20509" r="18463" b="58273"/>
          <a:stretch/>
        </p:blipFill>
        <p:spPr>
          <a:xfrm>
            <a:off x="3481010" y="5484108"/>
            <a:ext cx="1319012" cy="1119453"/>
          </a:xfrm>
          <a:prstGeom prst="rect">
            <a:avLst/>
          </a:prstGeom>
        </p:spPr>
      </p:pic>
      <p:pic>
        <p:nvPicPr>
          <p:cNvPr id="12" name="Picture 11"/>
          <p:cNvPicPr>
            <a:picLocks noChangeAspect="1"/>
          </p:cNvPicPr>
          <p:nvPr/>
        </p:nvPicPr>
        <p:blipFill rotWithShape="1">
          <a:blip r:embed="rId5"/>
          <a:srcRect l="14230" t="18270" r="64231" b="58070"/>
          <a:stretch/>
        </p:blipFill>
        <p:spPr>
          <a:xfrm>
            <a:off x="2019997" y="5484108"/>
            <a:ext cx="1273853" cy="1119453"/>
          </a:xfrm>
          <a:prstGeom prst="rect">
            <a:avLst/>
          </a:prstGeom>
        </p:spPr>
      </p:pic>
      <p:pic>
        <p:nvPicPr>
          <p:cNvPr id="13" name="Picture 12"/>
          <p:cNvPicPr>
            <a:picLocks noChangeAspect="1"/>
          </p:cNvPicPr>
          <p:nvPr/>
        </p:nvPicPr>
        <p:blipFill rotWithShape="1">
          <a:blip r:embed="rId5"/>
          <a:srcRect l="38846" t="69231" r="39615" b="7692"/>
          <a:stretch/>
        </p:blipFill>
        <p:spPr>
          <a:xfrm>
            <a:off x="514475" y="5484108"/>
            <a:ext cx="1306028" cy="1119453"/>
          </a:xfrm>
          <a:prstGeom prst="rect">
            <a:avLst/>
          </a:prstGeom>
        </p:spPr>
      </p:pic>
      <p:sp>
        <p:nvSpPr>
          <p:cNvPr id="14" name="Content Placeholder 2"/>
          <p:cNvSpPr txBox="1">
            <a:spLocks/>
          </p:cNvSpPr>
          <p:nvPr/>
        </p:nvSpPr>
        <p:spPr>
          <a:xfrm>
            <a:off x="304800" y="3657600"/>
            <a:ext cx="4419600" cy="1379049"/>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625475" lvl="1" indent="-509588">
              <a:buClrTx/>
              <a:buFont typeface="Arial" panose="020B0604020202020204" pitchFamily="34" charset="0"/>
              <a:buChar char="•"/>
            </a:pPr>
            <a:r>
              <a:rPr lang="en-US" sz="2200" dirty="0" smtClean="0">
                <a:solidFill>
                  <a:schemeClr val="bg1"/>
                </a:solidFill>
              </a:rPr>
              <a:t>Business leaders and college reps assisting in presenting medallions at various high school events</a:t>
            </a:r>
          </a:p>
        </p:txBody>
      </p:sp>
    </p:spTree>
    <p:extLst>
      <p:ext uri="{BB962C8B-B14F-4D97-AF65-F5344CB8AC3E}">
        <p14:creationId xmlns:p14="http://schemas.microsoft.com/office/powerpoint/2010/main" val="380709176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NH Scholars Day 2017</a:t>
            </a:r>
            <a:endParaRPr lang="en-US" dirty="0">
              <a:solidFill>
                <a:schemeClr val="bg1"/>
              </a:solidFill>
            </a:endParaRPr>
          </a:p>
        </p:txBody>
      </p:sp>
      <p:sp>
        <p:nvSpPr>
          <p:cNvPr id="3" name="Content Placeholder 2"/>
          <p:cNvSpPr>
            <a:spLocks noGrp="1"/>
          </p:cNvSpPr>
          <p:nvPr>
            <p:ph idx="1"/>
          </p:nvPr>
        </p:nvSpPr>
        <p:spPr>
          <a:xfrm>
            <a:off x="228600" y="1752600"/>
            <a:ext cx="4419600" cy="2209800"/>
          </a:xfrm>
        </p:spPr>
        <p:txBody>
          <a:bodyPr>
            <a:normAutofit/>
          </a:bodyPr>
          <a:lstStyle/>
          <a:p>
            <a:pPr lvl="1">
              <a:buClrTx/>
              <a:buFont typeface="Arial" panose="020B0604020202020204" pitchFamily="34" charset="0"/>
              <a:buChar char="•"/>
            </a:pPr>
            <a:r>
              <a:rPr lang="en-US" dirty="0" smtClean="0">
                <a:solidFill>
                  <a:schemeClr val="bg1"/>
                </a:solidFill>
              </a:rPr>
              <a:t>Northeast Delta Dental Stadium</a:t>
            </a:r>
          </a:p>
          <a:p>
            <a:pPr lvl="1">
              <a:buClrTx/>
              <a:buFont typeface="Arial" panose="020B0604020202020204" pitchFamily="34" charset="0"/>
              <a:buChar char="•"/>
            </a:pPr>
            <a:r>
              <a:rPr lang="en-US" dirty="0" smtClean="0">
                <a:solidFill>
                  <a:schemeClr val="bg1"/>
                </a:solidFill>
              </a:rPr>
              <a:t>More than </a:t>
            </a:r>
            <a:r>
              <a:rPr lang="en-US" dirty="0">
                <a:solidFill>
                  <a:schemeClr val="bg1"/>
                </a:solidFill>
              </a:rPr>
              <a:t>3</a:t>
            </a:r>
            <a:r>
              <a:rPr lang="en-US" dirty="0" smtClean="0">
                <a:solidFill>
                  <a:schemeClr val="bg1"/>
                </a:solidFill>
              </a:rPr>
              <a:t>,000 students from 50 high schools attended</a:t>
            </a:r>
          </a:p>
          <a:p>
            <a:pPr lvl="1">
              <a:buFont typeface="Arial" panose="020B0604020202020204" pitchFamily="34" charset="0"/>
              <a:buChar char="•"/>
            </a:pPr>
            <a:endParaRPr lang="en-US" dirty="0" smtClean="0"/>
          </a:p>
          <a:p>
            <a:pPr lvl="1">
              <a:buFont typeface="Arial" panose="020B0604020202020204" pitchFamily="34" charset="0"/>
              <a:buChar char="•"/>
            </a:pPr>
            <a:endParaRPr lang="en-US" dirty="0" smtClean="0">
              <a:solidFill>
                <a:schemeClr val="bg1"/>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20689"/>
          <a:stretch/>
        </p:blipFill>
        <p:spPr>
          <a:xfrm rot="16200000">
            <a:off x="5810250" y="4248149"/>
            <a:ext cx="2628899" cy="22097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1524000"/>
            <a:ext cx="3505200" cy="233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16249" b="5001"/>
          <a:stretch/>
        </p:blipFill>
        <p:spPr>
          <a:xfrm>
            <a:off x="800100" y="4107028"/>
            <a:ext cx="4648200" cy="24403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7394356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533400"/>
            <a:ext cx="8229600" cy="1143000"/>
          </a:xfrm>
          <a:prstGeom prst="rect">
            <a:avLst/>
          </a:prstGeom>
        </p:spPr>
        <p:txBody>
          <a:bodyPr vert="horz" lIns="45720" tIns="0" rIns="45720" bIns="0" anchor="b">
            <a:normAutofit fontScale="92500" lnSpcReduction="20000"/>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dirty="0" smtClean="0">
                <a:solidFill>
                  <a:schemeClr val="bg1"/>
                </a:solidFill>
              </a:rPr>
              <a:t>The impact of </a:t>
            </a:r>
            <a:br>
              <a:rPr lang="en-US" dirty="0" smtClean="0">
                <a:solidFill>
                  <a:schemeClr val="bg1"/>
                </a:solidFill>
              </a:rPr>
            </a:br>
            <a:r>
              <a:rPr lang="en-US" dirty="0" err="1" smtClean="0">
                <a:solidFill>
                  <a:schemeClr val="bg1"/>
                </a:solidFill>
              </a:rPr>
              <a:t>nh</a:t>
            </a:r>
            <a:r>
              <a:rPr lang="en-US" dirty="0" smtClean="0">
                <a:solidFill>
                  <a:schemeClr val="bg1"/>
                </a:solidFill>
              </a:rPr>
              <a:t> scholars</a:t>
            </a:r>
            <a:endParaRPr lang="en-US"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8908" y="2061591"/>
            <a:ext cx="3707892" cy="27809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6584" r="10339" b="24728"/>
          <a:stretch/>
        </p:blipFill>
        <p:spPr>
          <a:xfrm>
            <a:off x="457200" y="2061591"/>
            <a:ext cx="4114800" cy="27961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4419600"/>
            <a:ext cx="2843784" cy="21328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1704" y="4419600"/>
            <a:ext cx="3313176" cy="22051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02506081"/>
      </p:ext>
    </p:extLst>
  </p:cSld>
  <p:clrMapOvr>
    <a:masterClrMapping/>
  </p:clrMapOvr>
  <p:transition spd="slow" advClick="0" advTm="10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76200"/>
            <a:ext cx="8229600" cy="1143000"/>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dirty="0" smtClean="0">
                <a:solidFill>
                  <a:schemeClr val="bg1"/>
                </a:solidFill>
              </a:rPr>
              <a:t>budget</a:t>
            </a:r>
            <a:endParaRPr lang="en-US" dirty="0">
              <a:solidFill>
                <a:schemeClr val="bg1"/>
              </a:solidFill>
            </a:endParaRPr>
          </a:p>
        </p:txBody>
      </p:sp>
      <p:sp>
        <p:nvSpPr>
          <p:cNvPr id="13" name="Content Placeholder 2"/>
          <p:cNvSpPr txBox="1">
            <a:spLocks/>
          </p:cNvSpPr>
          <p:nvPr/>
        </p:nvSpPr>
        <p:spPr>
          <a:xfrm>
            <a:off x="0" y="2703516"/>
            <a:ext cx="4572000" cy="1549425"/>
          </a:xfrm>
          <a:prstGeom prst="rect">
            <a:avLst/>
          </a:prstGeom>
        </p:spPr>
        <p:txBody>
          <a:bodyPr vert="horz">
            <a:normAutofit/>
          </a:bodyPr>
          <a:lstStyle>
            <a:lvl1pPr marL="0" indent="0" algn="ctr" rtl="0" eaLnBrk="1" latinLnBrk="0" hangingPunct="1">
              <a:spcBef>
                <a:spcPct val="20000"/>
              </a:spcBef>
              <a:buClr>
                <a:schemeClr val="tx1">
                  <a:shade val="95000"/>
                </a:schemeClr>
              </a:buClr>
              <a:buSzPct val="65000"/>
              <a:buFont typeface="Wingdings 2"/>
              <a:buNone/>
              <a:defRPr kumimoji="0" sz="2800" kern="1200">
                <a:solidFill>
                  <a:schemeClr val="tx1"/>
                </a:solidFill>
                <a:latin typeface="+mn-lt"/>
                <a:ea typeface="+mn-ea"/>
                <a:cs typeface="+mn-cs"/>
              </a:defRPr>
            </a:lvl1pPr>
            <a:lvl2pPr marL="457200" indent="0" algn="ctr" rtl="0" eaLnBrk="1" latinLnBrk="0" hangingPunct="1">
              <a:spcBef>
                <a:spcPct val="20000"/>
              </a:spcBef>
              <a:buClr>
                <a:schemeClr val="tx1"/>
              </a:buClr>
              <a:buSzPct val="80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tx1"/>
              </a:buClr>
              <a:buSzPct val="95000"/>
              <a:buFont typeface="Wingdings"/>
              <a:buNone/>
              <a:defRPr kumimoji="0" sz="2200" kern="1200">
                <a:solidFill>
                  <a:schemeClr val="tx1"/>
                </a:solidFill>
                <a:latin typeface="+mn-lt"/>
                <a:ea typeface="+mn-ea"/>
                <a:cs typeface="+mn-cs"/>
              </a:defRPr>
            </a:lvl3pPr>
            <a:lvl4pPr marL="1371600" indent="0" algn="ctr" rtl="0" eaLnBrk="1" latinLnBrk="0" hangingPunct="1">
              <a:spcBef>
                <a:spcPct val="20000"/>
              </a:spcBef>
              <a:buClr>
                <a:schemeClr val="tx1"/>
              </a:buClr>
              <a:buSzPct val="100000"/>
              <a:buFont typeface="Wingdings 3"/>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tx1"/>
              </a:buClr>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tx1"/>
              </a:buClr>
              <a:buFont typeface="Wingdings 3"/>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tx1"/>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tx1"/>
              </a:buClr>
              <a:buFont typeface="Wingdings 2"/>
              <a:buNone/>
              <a:defRPr kumimoji="0" sz="1400" kern="1200">
                <a:solidFill>
                  <a:schemeClr val="tx1"/>
                </a:solidFill>
                <a:latin typeface="+mn-lt"/>
                <a:ea typeface="+mn-ea"/>
                <a:cs typeface="+mn-cs"/>
              </a:defRPr>
            </a:lvl8pPr>
            <a:lvl9pPr marL="3657600" indent="0" algn="ctr" rtl="0" eaLnBrk="1" latinLnBrk="0" hangingPunct="1">
              <a:spcBef>
                <a:spcPct val="20000"/>
              </a:spcBef>
              <a:buClr>
                <a:schemeClr val="tx1"/>
              </a:buClr>
              <a:buFont typeface="Wingdings 2"/>
              <a:buNone/>
              <a:defRPr kumimoji="0" sz="1400" kern="1200" baseline="0">
                <a:solidFill>
                  <a:schemeClr val="tx1"/>
                </a:solidFill>
                <a:latin typeface="+mn-lt"/>
                <a:ea typeface="+mn-ea"/>
                <a:cs typeface="+mn-cs"/>
              </a:defRPr>
            </a:lvl9pPr>
          </a:lstStyle>
          <a:p>
            <a:pPr marL="800100" lvl="1" indent="-342900" algn="l">
              <a:buClrTx/>
              <a:buFont typeface="Arial" panose="020B0604020202020204" pitchFamily="34" charset="0"/>
              <a:buChar char="•"/>
            </a:pPr>
            <a:r>
              <a:rPr lang="en-US" sz="2800" dirty="0" smtClean="0">
                <a:solidFill>
                  <a:schemeClr val="bg1"/>
                </a:solidFill>
              </a:rPr>
              <a:t>Current Budget</a:t>
            </a:r>
          </a:p>
          <a:p>
            <a:pPr marL="800100" lvl="1" indent="-342900" algn="l">
              <a:buClrTx/>
              <a:buFont typeface="Arial" panose="020B0604020202020204" pitchFamily="34" charset="0"/>
              <a:buChar char="•"/>
            </a:pPr>
            <a:r>
              <a:rPr lang="en-US" sz="2800" dirty="0" smtClean="0">
                <a:solidFill>
                  <a:schemeClr val="bg1"/>
                </a:solidFill>
              </a:rPr>
              <a:t>Corporate Sponsors</a:t>
            </a:r>
          </a:p>
          <a:p>
            <a:pPr marL="800100" lvl="1" indent="-342900" algn="l">
              <a:buClrTx/>
              <a:buFont typeface="Arial" panose="020B0604020202020204" pitchFamily="34" charset="0"/>
              <a:buChar char="•"/>
            </a:pPr>
            <a:r>
              <a:rPr lang="en-US" sz="2800" dirty="0" smtClean="0">
                <a:solidFill>
                  <a:schemeClr val="bg1"/>
                </a:solidFill>
              </a:rPr>
              <a:t>Sustainability</a:t>
            </a:r>
            <a:endParaRPr lang="en-US" sz="2800" dirty="0">
              <a:solidFill>
                <a:schemeClr val="bg1"/>
              </a:solidFill>
            </a:endParaRPr>
          </a:p>
        </p:txBody>
      </p:sp>
      <p:sp>
        <p:nvSpPr>
          <p:cNvPr id="5" name="Content Placeholder 2"/>
          <p:cNvSpPr txBox="1">
            <a:spLocks/>
          </p:cNvSpPr>
          <p:nvPr/>
        </p:nvSpPr>
        <p:spPr>
          <a:xfrm>
            <a:off x="457200" y="4648200"/>
            <a:ext cx="4572000" cy="1649530"/>
          </a:xfrm>
          <a:prstGeom prst="rect">
            <a:avLst/>
          </a:prstGeom>
        </p:spPr>
        <p:txBody>
          <a:bodyPr vert="horz">
            <a:normAutofit/>
          </a:bodyPr>
          <a:lstStyle>
            <a:lvl1pPr marL="0" indent="0" algn="ctr" rtl="0" eaLnBrk="1" latinLnBrk="0" hangingPunct="1">
              <a:spcBef>
                <a:spcPct val="20000"/>
              </a:spcBef>
              <a:buClr>
                <a:schemeClr val="tx1">
                  <a:shade val="95000"/>
                </a:schemeClr>
              </a:buClr>
              <a:buSzPct val="65000"/>
              <a:buFont typeface="Wingdings 2"/>
              <a:buNone/>
              <a:defRPr kumimoji="0" sz="2800" kern="1200">
                <a:solidFill>
                  <a:schemeClr val="tx1"/>
                </a:solidFill>
                <a:latin typeface="+mn-lt"/>
                <a:ea typeface="+mn-ea"/>
                <a:cs typeface="+mn-cs"/>
              </a:defRPr>
            </a:lvl1pPr>
            <a:lvl2pPr marL="457200" indent="0" algn="ctr" rtl="0" eaLnBrk="1" latinLnBrk="0" hangingPunct="1">
              <a:spcBef>
                <a:spcPct val="20000"/>
              </a:spcBef>
              <a:buClr>
                <a:schemeClr val="tx1"/>
              </a:buClr>
              <a:buSzPct val="80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tx1"/>
              </a:buClr>
              <a:buSzPct val="95000"/>
              <a:buFont typeface="Wingdings"/>
              <a:buNone/>
              <a:defRPr kumimoji="0" sz="2200" kern="1200">
                <a:solidFill>
                  <a:schemeClr val="tx1"/>
                </a:solidFill>
                <a:latin typeface="+mn-lt"/>
                <a:ea typeface="+mn-ea"/>
                <a:cs typeface="+mn-cs"/>
              </a:defRPr>
            </a:lvl3pPr>
            <a:lvl4pPr marL="1371600" indent="0" algn="ctr" rtl="0" eaLnBrk="1" latinLnBrk="0" hangingPunct="1">
              <a:spcBef>
                <a:spcPct val="20000"/>
              </a:spcBef>
              <a:buClr>
                <a:schemeClr val="tx1"/>
              </a:buClr>
              <a:buSzPct val="100000"/>
              <a:buFont typeface="Wingdings 3"/>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tx1"/>
              </a:buClr>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tx1"/>
              </a:buClr>
              <a:buFont typeface="Wingdings 3"/>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tx1"/>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tx1"/>
              </a:buClr>
              <a:buFont typeface="Wingdings 2"/>
              <a:buNone/>
              <a:defRPr kumimoji="0" sz="1400" kern="1200">
                <a:solidFill>
                  <a:schemeClr val="tx1"/>
                </a:solidFill>
                <a:latin typeface="+mn-lt"/>
                <a:ea typeface="+mn-ea"/>
                <a:cs typeface="+mn-cs"/>
              </a:defRPr>
            </a:lvl8pPr>
            <a:lvl9pPr marL="3657600" indent="0" algn="ctr" rtl="0" eaLnBrk="1" latinLnBrk="0" hangingPunct="1">
              <a:spcBef>
                <a:spcPct val="20000"/>
              </a:spcBef>
              <a:buClr>
                <a:schemeClr val="tx1"/>
              </a:buClr>
              <a:buFont typeface="Wingdings 2"/>
              <a:buNone/>
              <a:defRPr kumimoji="0" sz="1400" kern="1200" baseline="0">
                <a:solidFill>
                  <a:schemeClr val="tx1"/>
                </a:solidFill>
                <a:latin typeface="+mn-lt"/>
                <a:ea typeface="+mn-ea"/>
                <a:cs typeface="+mn-cs"/>
              </a:defRPr>
            </a:lvl9pPr>
          </a:lstStyle>
          <a:p>
            <a:pPr lvl="2" algn="l">
              <a:buClrTx/>
            </a:pPr>
            <a:endParaRPr lang="en-US" dirty="0" smtClean="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23333"/>
          <a:stretch/>
        </p:blipFill>
        <p:spPr>
          <a:xfrm>
            <a:off x="4357467" y="2126351"/>
            <a:ext cx="4329333" cy="334661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666100563"/>
      </p:ext>
    </p:extLst>
  </p:cSld>
  <p:clrMapOvr>
    <a:masterClrMapping/>
  </p:clrMapOvr>
  <p:transition spd="slow" advClick="0" advTm="10000">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2015</TotalTime>
  <Words>375</Words>
  <Application>Microsoft Office PowerPoint</Application>
  <PresentationFormat>On-screen Show (4:3)</PresentationFormat>
  <Paragraphs>37</Paragraphs>
  <Slides>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Book Antiqua</vt:lpstr>
      <vt:lpstr>Calibri</vt:lpstr>
      <vt:lpstr>Lucida Sans</vt:lpstr>
      <vt:lpstr>Wingdings</vt:lpstr>
      <vt:lpstr>Wingdings 2</vt:lpstr>
      <vt:lpstr>Wingdings 3</vt:lpstr>
      <vt:lpstr>Apex</vt:lpstr>
      <vt:lpstr>New Hampshire Scholars</vt:lpstr>
      <vt:lpstr>Senior Award Ceremonies</vt:lpstr>
      <vt:lpstr>NH Scholars Day 2017</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Hampshire Scholars</dc:title>
  <dc:creator>Scott Power</dc:creator>
  <cp:lastModifiedBy>Sara Brehm</cp:lastModifiedBy>
  <cp:revision>87</cp:revision>
  <cp:lastPrinted>2016-01-13T17:49:43Z</cp:lastPrinted>
  <dcterms:created xsi:type="dcterms:W3CDTF">2013-06-13T20:14:43Z</dcterms:created>
  <dcterms:modified xsi:type="dcterms:W3CDTF">2017-06-20T20:50:19Z</dcterms:modified>
</cp:coreProperties>
</file>