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310" r:id="rId3"/>
    <p:sldId id="295" r:id="rId4"/>
    <p:sldId id="312" r:id="rId5"/>
    <p:sldId id="31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NH Scholars Highlights 2016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9/11/2013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FE152-275B-492D-AD7E-CD7B3AA2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5372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NH Scholars Highlights 2016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9/11/2013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E618E-787D-4C7A-8FDC-AAD0B30A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9235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618E-787D-4C7A-8FDC-AAD0B30A658E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NH Scholars Highlights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20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213D4-DA12-40A2-8BF7-BB12AFB8ED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NH Scholars Highlights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FE618E-787D-4C7A-8FDC-AAD0B30A65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1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213D4-DA12-40A2-8BF7-BB12AFB8ED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C707BF-0FA6-4A15-B8A6-E286B0C010AE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O4rO-S4Hb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17" Type="http://schemas.openxmlformats.org/officeDocument/2006/relationships/image" Target="../media/image23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emf"/><Relationship Id="rId15" Type="http://schemas.openxmlformats.org/officeDocument/2006/relationships/image" Target="../media/image21.tiff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228600"/>
            <a:ext cx="82296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Hampshire Scholars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257800"/>
            <a:ext cx="73152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NHCBE Meeting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June 27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</a:rPr>
              <a:t>2016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3037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737338"/>
              </p:ext>
            </p:extLst>
          </p:nvPr>
        </p:nvGraphicFramePr>
        <p:xfrm>
          <a:off x="1078547" y="4572000"/>
          <a:ext cx="6617653" cy="1676400"/>
        </p:xfrm>
        <a:graphic>
          <a:graphicData uri="http://schemas.openxmlformats.org/drawingml/2006/table">
            <a:tbl>
              <a:tblPr firstRow="1" firstCol="1" bandRow="1"/>
              <a:tblGrid>
                <a:gridCol w="1302300"/>
                <a:gridCol w="1302300"/>
                <a:gridCol w="1302300"/>
                <a:gridCol w="1302300"/>
                <a:gridCol w="1408453"/>
              </a:tblGrid>
              <a:tr h="1102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# of NH Scholars Original Pathway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# of NH Scholars STEM Pathway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# of NH Scholars ART Pathway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NH Scholars                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73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3,786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772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5,129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0176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Pathways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00" i="1" dirty="0" smtClean="0">
                <a:solidFill>
                  <a:schemeClr val="bg1"/>
                </a:solidFill>
              </a:rPr>
              <a:t>78 Partner High Schools Statewide</a:t>
            </a:r>
            <a:br>
              <a:rPr lang="en-US" sz="3100" i="1" dirty="0" smtClean="0">
                <a:solidFill>
                  <a:schemeClr val="bg1"/>
                </a:solidFill>
              </a:rPr>
            </a:br>
            <a:r>
              <a:rPr lang="en-US" sz="3100" i="1" dirty="0" smtClean="0">
                <a:solidFill>
                  <a:schemeClr val="bg1"/>
                </a:solidFill>
              </a:rPr>
              <a:t>5 more to go!</a:t>
            </a:r>
            <a:endParaRPr lang="en-US" sz="3100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650" t="28002" r="37083" b="22926"/>
          <a:stretch/>
        </p:blipFill>
        <p:spPr>
          <a:xfrm>
            <a:off x="5562601" y="1737519"/>
            <a:ext cx="2438400" cy="2377282"/>
          </a:xfrm>
          <a:prstGeom prst="rect">
            <a:avLst/>
          </a:prstGeom>
          <a:ln>
            <a:solidFill>
              <a:srgbClr val="3366CC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019" t="28502" r="28313" b="22679"/>
          <a:stretch/>
        </p:blipFill>
        <p:spPr>
          <a:xfrm>
            <a:off x="647698" y="1752599"/>
            <a:ext cx="2363395" cy="2326891"/>
          </a:xfrm>
          <a:prstGeom prst="rect">
            <a:avLst/>
          </a:prstGeom>
          <a:ln>
            <a:solidFill>
              <a:srgbClr val="3366CC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2432" t="27645" r="27960" b="22140"/>
          <a:stretch/>
        </p:blipFill>
        <p:spPr>
          <a:xfrm>
            <a:off x="3124200" y="1752599"/>
            <a:ext cx="2324100" cy="2357285"/>
          </a:xfrm>
          <a:prstGeom prst="rect">
            <a:avLst/>
          </a:prstGeom>
          <a:ln>
            <a:solidFill>
              <a:srgbClr val="3366CC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006373" y="6336268"/>
            <a:ext cx="79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CC"/>
                </a:solidFill>
              </a:rPr>
              <a:t>15%</a:t>
            </a:r>
            <a:endParaRPr lang="en-US" b="1" dirty="0">
              <a:solidFill>
                <a:srgbClr val="3366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6324600"/>
            <a:ext cx="64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CC"/>
                </a:solidFill>
              </a:rPr>
              <a:t>11%</a:t>
            </a:r>
            <a:endParaRPr lang="en-US" b="1" dirty="0">
              <a:solidFill>
                <a:srgbClr val="3366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7086" y="6336268"/>
            <a:ext cx="79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CC"/>
                </a:solidFill>
              </a:rPr>
              <a:t>74%</a:t>
            </a:r>
            <a:endParaRPr lang="en-US" b="1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NH Scholars Day 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061158" cy="3124200"/>
          </a:xfrm>
        </p:spPr>
        <p:txBody>
          <a:bodyPr>
            <a:normAutofit/>
          </a:bodyPr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May 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Northeast Delta Dental Stadium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Over 3,000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students and community </a:t>
            </a:r>
            <a:r>
              <a:rPr lang="en-US" dirty="0" smtClean="0">
                <a:solidFill>
                  <a:schemeClr val="bg1"/>
                </a:solidFill>
              </a:rPr>
              <a:t>leaders attended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Outstanding media coverage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1176" y="6253570"/>
            <a:ext cx="5638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0000FF"/>
                </a:solidFill>
                <a:hlinkClick r:id="rId3"/>
              </a:rPr>
              <a:t>www.youtube.com/watch?v=3O4rO-S4Hbg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11448" r="4673" b="17524"/>
          <a:stretch/>
        </p:blipFill>
        <p:spPr>
          <a:xfrm>
            <a:off x="914400" y="4479268"/>
            <a:ext cx="2438400" cy="1447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446096"/>
            <a:ext cx="2271430" cy="14809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93" y="1812131"/>
            <a:ext cx="2036141" cy="2700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394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35" y="1351527"/>
            <a:ext cx="1552955" cy="838596"/>
          </a:xfrm>
          <a:prstGeom prst="rect">
            <a:avLst/>
          </a:prstGeom>
        </p:spPr>
      </p:pic>
      <p:pic>
        <p:nvPicPr>
          <p:cNvPr id="1026" name="Picture 2" descr="NHCBE CMY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5"/>
          <a:stretch/>
        </p:blipFill>
        <p:spPr bwMode="auto">
          <a:xfrm>
            <a:off x="724134" y="4009784"/>
            <a:ext cx="1702347" cy="91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t="10656" r="6536" b="20209"/>
          <a:stretch/>
        </p:blipFill>
        <p:spPr bwMode="auto">
          <a:xfrm>
            <a:off x="6828811" y="5951779"/>
            <a:ext cx="1729586" cy="47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LOGO_HT_Confidence_Hyperthe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05" y="5876228"/>
            <a:ext cx="2544212" cy="67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AE Syst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3" y="5951779"/>
            <a:ext cx="2543719" cy="59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9" y="5135259"/>
            <a:ext cx="1947432" cy="514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45" y="1302204"/>
            <a:ext cx="2931809" cy="882938"/>
          </a:xfrm>
          <a:prstGeom prst="rect">
            <a:avLst/>
          </a:prstGeom>
        </p:spPr>
      </p:pic>
      <p:pic>
        <p:nvPicPr>
          <p:cNvPr id="10" name="Picture 4" descr="2003FidelityLogoCOLOR (2)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3" y="1368999"/>
            <a:ext cx="2084728" cy="74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2015-2016 sponsors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32" y="2424156"/>
            <a:ext cx="2895600" cy="413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70893"/>
            <a:ext cx="2705100" cy="956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3" b="29116"/>
          <a:stretch/>
        </p:blipFill>
        <p:spPr>
          <a:xfrm>
            <a:off x="5638800" y="4940904"/>
            <a:ext cx="2781756" cy="654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50" y="3099828"/>
            <a:ext cx="3339950" cy="7169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59" y="3712992"/>
            <a:ext cx="2682240" cy="837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12" y="4061837"/>
            <a:ext cx="2190750" cy="771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66" y="5102541"/>
            <a:ext cx="2026593" cy="5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37177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FUNDING STATUS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2016-2017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0"/>
            <a:ext cx="5061158" cy="1981200"/>
          </a:xfrm>
        </p:spPr>
        <p:txBody>
          <a:bodyPr>
            <a:normAutofit/>
          </a:bodyPr>
          <a:lstStyle/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88862"/>
            <a:ext cx="2931809" cy="88293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981200"/>
            <a:ext cx="5061158" cy="198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Commitment of $135,000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Corporate Sponsors Needed of $65,000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60758" y="3974432"/>
            <a:ext cx="6248400" cy="1981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216" lvl="1" indent="0">
              <a:buClrTx/>
              <a:buNone/>
            </a:pPr>
            <a:r>
              <a:rPr lang="en-US" sz="1600" b="1" u="sng" dirty="0" smtClean="0">
                <a:solidFill>
                  <a:schemeClr val="bg1"/>
                </a:solidFill>
              </a:rPr>
              <a:t>Budget Highlights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NH Scholars Day - $10,000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Bus Transportation - $15,000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Breakfast of Champions - $3,000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College Access Conventions – 3 x $5,000 = $15,000</a:t>
            </a:r>
            <a:endParaRPr lang="en-US" sz="1600" dirty="0">
              <a:solidFill>
                <a:schemeClr val="bg1"/>
              </a:solidFill>
            </a:endParaRPr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1600" i="1" dirty="0" smtClean="0">
                <a:solidFill>
                  <a:schemeClr val="bg1"/>
                </a:solidFill>
              </a:rPr>
              <a:t>Berlin, Manchester, Keene, possibly others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Recognition Medallions - $11,000 for 5,500 students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Publications and Media - $11,000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1580</TotalTime>
  <Words>146</Words>
  <Application>Microsoft Office PowerPoint</Application>
  <PresentationFormat>On-screen Show (4:3)</PresentationFormat>
  <Paragraphs>41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New Hampshire Scholars</vt:lpstr>
      <vt:lpstr>Pathways 78 Partner High Schools Statewide 5 more to go!</vt:lpstr>
      <vt:lpstr>NH Scholars Day 2016</vt:lpstr>
      <vt:lpstr>PowerPoint Presentation</vt:lpstr>
      <vt:lpstr>FUNDING STATUS  2016-2017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Hampshire Scholars</dc:title>
  <dc:creator>Scott Power</dc:creator>
  <cp:lastModifiedBy>Scott Power</cp:lastModifiedBy>
  <cp:revision>70</cp:revision>
  <cp:lastPrinted>2016-01-13T17:49:43Z</cp:lastPrinted>
  <dcterms:created xsi:type="dcterms:W3CDTF">2013-06-13T20:14:43Z</dcterms:created>
  <dcterms:modified xsi:type="dcterms:W3CDTF">2016-06-27T15:46:47Z</dcterms:modified>
</cp:coreProperties>
</file>