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Lato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6b2db6f7d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g56b2db6f7d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56b2db6f7d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2a5be6953_0_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" name="Google Shape;139;g42a5be6953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42a5be6953_0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" name="Google Shape;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6b2db6f7d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" name="Google Shape;60;g56b2db6f7d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56b2db6f7d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6ab9c3be8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" name="Google Shape;68;g56ab9c3be8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56ab9c3be8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6b2db6f7d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" name="Google Shape;78;g56b2db6f7d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56b2db6f7d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6ab9c3be8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" name="Google Shape;91;g56ab9c3be8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56ab9c3be8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6ab9c3be8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1" name="Google Shape;101;g56ab9c3be8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56ab9c3be8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6b2db6f7d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" name="Google Shape;110;g56b2db6f7d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56b2db6f7d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6ab9c3be8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0" name="Google Shape;120;g56ab9c3be8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56ab9c3be8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sign">
  <p:cSld name="Design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esign">
  <p:cSld name="1_Design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>
            <p:ph idx="2" type="pic"/>
          </p:nvPr>
        </p:nvSpPr>
        <p:spPr>
          <a:xfrm>
            <a:off x="3688080" y="2885648"/>
            <a:ext cx="1767840" cy="1767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Design">
  <p:cSld name="2_Desig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Design">
  <p:cSld name="3_Desig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/>
          <p:nvPr>
            <p:ph idx="2" type="pic"/>
          </p:nvPr>
        </p:nvSpPr>
        <p:spPr>
          <a:xfrm>
            <a:off x="5786202" y="0"/>
            <a:ext cx="335779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Design">
  <p:cSld name="4_Desig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>
            <p:ph idx="2" type="pic"/>
          </p:nvPr>
        </p:nvSpPr>
        <p:spPr>
          <a:xfrm>
            <a:off x="0" y="0"/>
            <a:ext cx="428805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Design">
  <p:cSld name="5_Desig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/>
          <p:nvPr>
            <p:ph idx="2" type="pic"/>
          </p:nvPr>
        </p:nvSpPr>
        <p:spPr>
          <a:xfrm>
            <a:off x="4572000" y="3657600"/>
            <a:ext cx="3962402" cy="255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Google Shape;21;p7"/>
          <p:cNvSpPr/>
          <p:nvPr>
            <p:ph idx="3" type="pic"/>
          </p:nvPr>
        </p:nvSpPr>
        <p:spPr>
          <a:xfrm>
            <a:off x="4572000" y="647700"/>
            <a:ext cx="3962402" cy="255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jessica@reachinghighernh.org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6.png"/><Relationship Id="rId11" Type="http://schemas.openxmlformats.org/officeDocument/2006/relationships/image" Target="../media/image17.png"/><Relationship Id="rId10" Type="http://schemas.openxmlformats.org/officeDocument/2006/relationships/image" Target="../media/image20.png"/><Relationship Id="rId21" Type="http://schemas.openxmlformats.org/officeDocument/2006/relationships/image" Target="../media/image12.png"/><Relationship Id="rId13" Type="http://schemas.openxmlformats.org/officeDocument/2006/relationships/image" Target="../media/image7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5" Type="http://schemas.openxmlformats.org/officeDocument/2006/relationships/image" Target="../media/image9.png"/><Relationship Id="rId14" Type="http://schemas.openxmlformats.org/officeDocument/2006/relationships/image" Target="../media/image13.png"/><Relationship Id="rId17" Type="http://schemas.openxmlformats.org/officeDocument/2006/relationships/image" Target="../media/image16.png"/><Relationship Id="rId16" Type="http://schemas.openxmlformats.org/officeDocument/2006/relationships/image" Target="../media/image4.png"/><Relationship Id="rId5" Type="http://schemas.openxmlformats.org/officeDocument/2006/relationships/image" Target="../media/image1.png"/><Relationship Id="rId19" Type="http://schemas.openxmlformats.org/officeDocument/2006/relationships/image" Target="../media/image8.png"/><Relationship Id="rId6" Type="http://schemas.openxmlformats.org/officeDocument/2006/relationships/image" Target="../media/image15.png"/><Relationship Id="rId18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9.pn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hyperlink" Target="http://careersclic.org/career-prepar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C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485775" y="1725625"/>
            <a:ext cx="83397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Locally Driven Innovation: </a:t>
            </a:r>
            <a:endParaRPr b="1"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 Update and Request</a:t>
            </a:r>
            <a:endParaRPr b="1"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" name="Google Shape;2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247" y="5343975"/>
            <a:ext cx="3332550" cy="11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/>
          <p:nvPr/>
        </p:nvSpPr>
        <p:spPr>
          <a:xfrm>
            <a:off x="199600" y="3608025"/>
            <a:ext cx="87402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April 25, 2019</a:t>
            </a:r>
            <a:endParaRPr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NH Coalition for Business and Education (NHCBE)</a:t>
            </a:r>
            <a:endParaRPr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HACCR.png"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5950" y="6132513"/>
            <a:ext cx="2178049" cy="7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206575" y="330525"/>
            <a:ext cx="89373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Ask: $20,000 for Four New Subgrants by May 31st*</a:t>
            </a:r>
            <a:endParaRPr b="1" sz="3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299550" y="1682425"/>
            <a:ext cx="84261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Funders will receive acknowledgement in all publicity and will be invited to the presentation of awards at our summer workshop.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100 % of the gift will go towards projects.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Lato"/>
                <a:ea typeface="Lato"/>
                <a:cs typeface="Lato"/>
                <a:sym typeface="Lato"/>
              </a:rPr>
              <a:t>Will you join us?</a:t>
            </a:r>
            <a:endParaRPr sz="4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206575" y="6102325"/>
            <a:ext cx="64374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*The NH Charitable Foundation has already </a:t>
            </a:r>
            <a:r>
              <a:rPr lang="en-US"/>
              <a:t>committed</a:t>
            </a:r>
            <a:r>
              <a:rPr lang="en-US"/>
              <a:t> $5,000.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0" y="689025"/>
            <a:ext cx="93921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3335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100"/>
              <a:buNone/>
            </a:pPr>
            <a:r>
              <a:rPr b="1" lang="en-US" sz="3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Thank you!</a:t>
            </a:r>
            <a:endParaRPr b="1" sz="3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92900" y="1666300"/>
            <a:ext cx="9144000" cy="39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Learn more: </a:t>
            </a:r>
            <a:r>
              <a:rPr lang="en-US" sz="280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thenhalliance.org  </a:t>
            </a:r>
            <a:endParaRPr sz="2800">
              <a:solidFill>
                <a:srgbClr val="E0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Jessica Rodriguez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Director of the NH Alliance for College and Career Readiness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jessica@reachinghighernh.org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786.632.8226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HACCR.png" id="144" name="Google Shape;1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5950" y="6132513"/>
            <a:ext cx="2178049" cy="72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9"/>
          <p:cNvGrpSpPr/>
          <p:nvPr/>
        </p:nvGrpSpPr>
        <p:grpSpPr>
          <a:xfrm>
            <a:off x="206700" y="302000"/>
            <a:ext cx="8937300" cy="3196906"/>
            <a:chOff x="206575" y="487446"/>
            <a:chExt cx="8937300" cy="3196587"/>
          </a:xfrm>
        </p:grpSpPr>
        <p:sp>
          <p:nvSpPr>
            <p:cNvPr id="37" name="Google Shape;37;p9"/>
            <p:cNvSpPr/>
            <p:nvPr/>
          </p:nvSpPr>
          <p:spPr>
            <a:xfrm>
              <a:off x="347950" y="1622133"/>
              <a:ext cx="8630700" cy="20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accent3"/>
                  </a:solidFill>
                  <a:latin typeface="Lato"/>
                  <a:ea typeface="Lato"/>
                  <a:cs typeface="Lato"/>
                  <a:sym typeface="Lato"/>
                </a:rPr>
                <a:t>We include grasstops and grassroots leaders from K-12, postsecondary, business &amp; industry, and the nonprofit sector.</a:t>
              </a:r>
              <a:endParaRPr sz="20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" name="Google Shape;38;p9"/>
            <p:cNvSpPr txBox="1"/>
            <p:nvPr/>
          </p:nvSpPr>
          <p:spPr>
            <a:xfrm>
              <a:off x="206575" y="487446"/>
              <a:ext cx="8937300" cy="13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We Represent Many Voices that Share a Common Goal </a:t>
              </a:r>
              <a:endParaRPr b="1" sz="3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39" name="Google Shape;3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00" y="2591077"/>
            <a:ext cx="1164227" cy="7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650" y="2718902"/>
            <a:ext cx="2000250" cy="53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725" y="4842388"/>
            <a:ext cx="1881350" cy="69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725" y="3833473"/>
            <a:ext cx="1271776" cy="53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6900" y="2532925"/>
            <a:ext cx="1666875" cy="7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7449" y="3747933"/>
            <a:ext cx="9810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55851" y="3738475"/>
            <a:ext cx="1666876" cy="64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47000" y="4847963"/>
            <a:ext cx="1516650" cy="9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73251" y="4901824"/>
            <a:ext cx="1106900" cy="92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89750" y="5014573"/>
            <a:ext cx="1722527" cy="6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73250" y="3673407"/>
            <a:ext cx="981075" cy="81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21150" y="6039560"/>
            <a:ext cx="936289" cy="64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6700" y="6014175"/>
            <a:ext cx="1843946" cy="6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15702" y="6009805"/>
            <a:ext cx="1106902" cy="70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87677" y="3699812"/>
            <a:ext cx="1722525" cy="72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107797" y="6239500"/>
            <a:ext cx="1722525" cy="50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504149" y="2734665"/>
            <a:ext cx="1666875" cy="49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437675" y="2704238"/>
            <a:ext cx="1516650" cy="56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517763" y="4784575"/>
            <a:ext cx="134302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/>
        </p:nvSpPr>
        <p:spPr>
          <a:xfrm>
            <a:off x="-124050" y="216075"/>
            <a:ext cx="93921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3335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100"/>
              <a:buNone/>
            </a:pPr>
            <a:r>
              <a:rPr b="1" lang="en-US" sz="3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Core Guiding Principles</a:t>
            </a:r>
            <a:endParaRPr b="1" sz="3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10"/>
          <p:cNvSpPr txBox="1"/>
          <p:nvPr/>
        </p:nvSpPr>
        <p:spPr>
          <a:xfrm>
            <a:off x="206550" y="1936950"/>
            <a:ext cx="8730900" cy="33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believe: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a broad view of college and career readiness where students can pursue an educational experience that aligns to a wide variety of career options.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K-12 public education should serve each and every NH student well.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Empowering students and families with the knowledge they need to make informed decisions.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Celebration of student success drives change.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Local innovation and cross-sector partnerships are key to student success.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Good data drives good decisions. 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HACCR.png"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5950" y="6132513"/>
            <a:ext cx="2178049" cy="72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HACCR.png" id="71" name="Google Shape;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5950" y="6132513"/>
            <a:ext cx="2178049" cy="7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/>
        </p:nvSpPr>
        <p:spPr>
          <a:xfrm>
            <a:off x="206575" y="330525"/>
            <a:ext cx="89373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Ask: Support for Year 2 of Subgrants</a:t>
            </a:r>
            <a:endParaRPr b="1"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484775" y="1718325"/>
            <a:ext cx="82125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Here’s why: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We need to prepare our future workforce and keep NH competitive and prosperous.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There is tremendous work taking place in NH. We must lift up good models.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409900" y="4636125"/>
            <a:ext cx="8008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*The NH Charitable Foundation has already committed $5,000.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772500" y="1466200"/>
            <a:ext cx="79248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$20,000 for Four New Subgrants*</a:t>
            </a:r>
            <a:endParaRPr b="1" sz="35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HACCR.png" id="81" name="Google Shape;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5950" y="6132513"/>
            <a:ext cx="2178049" cy="7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/>
        </p:nvSpPr>
        <p:spPr>
          <a:xfrm>
            <a:off x="206575" y="330525"/>
            <a:ext cx="89373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2018-2019 Subgrantees</a:t>
            </a:r>
            <a:endParaRPr b="1" sz="3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484775" y="1718325"/>
            <a:ext cx="82125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999" y="1907534"/>
            <a:ext cx="2934350" cy="11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783" y="3616363"/>
            <a:ext cx="1920375" cy="16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4216" y="1812937"/>
            <a:ext cx="3998898" cy="147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1620" y="3728343"/>
            <a:ext cx="3687229" cy="13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73799" y="3686969"/>
            <a:ext cx="2307276" cy="147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HACCR.png" id="94" name="Google Shape;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5950" y="6132513"/>
            <a:ext cx="2178049" cy="7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206575" y="330525"/>
            <a:ext cx="89373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AutoNum type="arabicParenR"/>
            </a:pPr>
            <a:r>
              <a:rPr b="1" lang="en-US" sz="36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d</a:t>
            </a:r>
            <a:r>
              <a:rPr b="1" lang="en-US" sz="36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eepened existing initiatives:</a:t>
            </a:r>
            <a:endParaRPr b="1" sz="3600" u="sng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174" y="1718326"/>
            <a:ext cx="2178050" cy="182799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3862575" y="1718325"/>
            <a:ext cx="49188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Manchester, NH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After-school, credit-bearing courses for refugee, immigrant and other underrepresented students.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Courses include: computer science, environmental studies, college admissions, career exploration, and other courses.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136 students participated in Fall semester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90% earned credit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637175" y="4650800"/>
            <a:ext cx="40359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 our funding: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Additional</a:t>
            </a: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course offerings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Expanded reach (more students)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Expansion to middle school and community centers (Manchester Police Athletic League)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HACCR.png"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5950" y="6132513"/>
            <a:ext cx="2178049" cy="7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206575" y="330525"/>
            <a:ext cx="89373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2) We created tools and models for advancing workforce development:</a:t>
            </a:r>
            <a:endParaRPr b="1" sz="3600" u="sng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675" y="1803875"/>
            <a:ext cx="5792751" cy="28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561925" y="5201775"/>
            <a:ext cx="82266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Salem High School: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Largest high school internship program in the state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550 students in CTE in 2018-2019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HACCR.png"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5950" y="6132513"/>
            <a:ext cx="2178049" cy="7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206575" y="330525"/>
            <a:ext cx="89373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Salem BizEd Connect Model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950" y="1718325"/>
            <a:ext cx="3868300" cy="40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4575" y="3648900"/>
            <a:ext cx="4684125" cy="23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4808475" y="1355825"/>
            <a:ext cx="43353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Portal for students and businesses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Real time information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SNHU student designed 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HACCR.png"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5950" y="6132513"/>
            <a:ext cx="2178049" cy="7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206575" y="330525"/>
            <a:ext cx="89373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3) Brought new resources to New Hampshire:</a:t>
            </a:r>
            <a:endParaRPr b="1" sz="3600" u="sng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875" y="1649726"/>
            <a:ext cx="2604975" cy="9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346875" y="1718325"/>
            <a:ext cx="5907000" cy="4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Careers CLiC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 is piloting the </a:t>
            </a:r>
            <a:r>
              <a:rPr lang="en-US" u="sng">
                <a:latin typeface="Lato"/>
                <a:ea typeface="Lato"/>
                <a:cs typeface="Lato"/>
                <a:sym typeface="Lato"/>
                <a:hlinkClick r:id="rId5"/>
              </a:rPr>
              <a:t>TIPS program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 in the following New Hampshire high schools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Access Academy (St. Anselm College)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Manchester Central High School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Manchester High School West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Manchester Memorial High School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Manchester School of Technology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Concord High School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Farmington High School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Hanover High School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Hillsboro-Deering High School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Hopkinton High School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Mascoma Valley Regional High School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●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Oyster River High School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504500" y="5943600"/>
            <a:ext cx="59751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http://careersclic.org/career-preparation/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HACCR PowerPoint Template">
  <a:themeElements>
    <a:clrScheme name="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6BE97"/>
      </a:accent1>
      <a:accent2>
        <a:srgbClr val="78E5B5"/>
      </a:accent2>
      <a:accent3>
        <a:srgbClr val="222020"/>
      </a:accent3>
      <a:accent4>
        <a:srgbClr val="C5D8BD"/>
      </a:accent4>
      <a:accent5>
        <a:srgbClr val="F1E8D2"/>
      </a:accent5>
      <a:accent6>
        <a:srgbClr val="D7D6D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