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9" r:id="rId3"/>
    <p:sldId id="276" r:id="rId4"/>
    <p:sldId id="277" r:id="rId5"/>
    <p:sldId id="266" r:id="rId6"/>
    <p:sldId id="280" r:id="rId7"/>
    <p:sldId id="258" r:id="rId8"/>
    <p:sldId id="278" r:id="rId9"/>
    <p:sldId id="279" r:id="rId10"/>
    <p:sldId id="27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27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8" autoAdjust="0"/>
    <p:restoredTop sz="92276" autoAdjust="0"/>
  </p:normalViewPr>
  <p:slideViewPr>
    <p:cSldViewPr>
      <p:cViewPr varScale="1">
        <p:scale>
          <a:sx n="55" d="100"/>
          <a:sy n="55" d="100"/>
        </p:scale>
        <p:origin x="10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Sheet1!$A$2:$A$20</c:f>
              <c:strCache>
                <c:ptCount val="19"/>
                <c:pt idx="0">
                  <c:v>Heat A/C Mech</c:v>
                </c:pt>
                <c:pt idx="1">
                  <c:v>Roofer</c:v>
                </c:pt>
                <c:pt idx="2">
                  <c:v>Repairer</c:v>
                </c:pt>
                <c:pt idx="3">
                  <c:v>Sheet Metal</c:v>
                </c:pt>
                <c:pt idx="4">
                  <c:v>Plumber</c:v>
                </c:pt>
                <c:pt idx="5">
                  <c:v>Concrete</c:v>
                </c:pt>
                <c:pt idx="6">
                  <c:v>Ironworker</c:v>
                </c:pt>
                <c:pt idx="7">
                  <c:v>Brickmason</c:v>
                </c:pt>
                <c:pt idx="8">
                  <c:v>Electrician</c:v>
                </c:pt>
                <c:pt idx="9">
                  <c:v>Construction Manager</c:v>
                </c:pt>
                <c:pt idx="10">
                  <c:v>Foreman</c:v>
                </c:pt>
                <c:pt idx="11">
                  <c:v>Truck Driver</c:v>
                </c:pt>
                <c:pt idx="12">
                  <c:v>Equipment Operator</c:v>
                </c:pt>
                <c:pt idx="13">
                  <c:v>Carpenter</c:v>
                </c:pt>
                <c:pt idx="14">
                  <c:v>Painter</c:v>
                </c:pt>
                <c:pt idx="15">
                  <c:v>Boilermaker</c:v>
                </c:pt>
                <c:pt idx="16">
                  <c:v>Helper</c:v>
                </c:pt>
                <c:pt idx="17">
                  <c:v>Drywall</c:v>
                </c:pt>
                <c:pt idx="18">
                  <c:v>Laborer</c:v>
                </c:pt>
              </c:strCache>
            </c:str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27.4</c:v>
                </c:pt>
                <c:pt idx="1">
                  <c:v>18.600000000000001</c:v>
                </c:pt>
                <c:pt idx="2">
                  <c:v>17.8</c:v>
                </c:pt>
                <c:pt idx="3">
                  <c:v>16.600000000000001</c:v>
                </c:pt>
                <c:pt idx="4">
                  <c:v>16.3</c:v>
                </c:pt>
                <c:pt idx="5">
                  <c:v>15.9</c:v>
                </c:pt>
                <c:pt idx="6">
                  <c:v>15.2</c:v>
                </c:pt>
                <c:pt idx="7">
                  <c:v>14.7</c:v>
                </c:pt>
                <c:pt idx="8">
                  <c:v>14.2</c:v>
                </c:pt>
                <c:pt idx="9">
                  <c:v>14</c:v>
                </c:pt>
                <c:pt idx="10">
                  <c:v>13.8</c:v>
                </c:pt>
                <c:pt idx="11">
                  <c:v>13.5</c:v>
                </c:pt>
                <c:pt idx="12">
                  <c:v>13.1</c:v>
                </c:pt>
                <c:pt idx="13">
                  <c:v>13.1</c:v>
                </c:pt>
                <c:pt idx="14">
                  <c:v>12.4</c:v>
                </c:pt>
                <c:pt idx="15">
                  <c:v>11.4</c:v>
                </c:pt>
                <c:pt idx="16">
                  <c:v>10.3</c:v>
                </c:pt>
                <c:pt idx="17">
                  <c:v>6.4</c:v>
                </c:pt>
                <c:pt idx="18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Sheet1!$A$2:$A$20</c:f>
              <c:strCache>
                <c:ptCount val="19"/>
                <c:pt idx="0">
                  <c:v>Heat A/C Mech</c:v>
                </c:pt>
                <c:pt idx="1">
                  <c:v>Roofer</c:v>
                </c:pt>
                <c:pt idx="2">
                  <c:v>Repairer</c:v>
                </c:pt>
                <c:pt idx="3">
                  <c:v>Sheet Metal</c:v>
                </c:pt>
                <c:pt idx="4">
                  <c:v>Plumber</c:v>
                </c:pt>
                <c:pt idx="5">
                  <c:v>Concrete</c:v>
                </c:pt>
                <c:pt idx="6">
                  <c:v>Ironworker</c:v>
                </c:pt>
                <c:pt idx="7">
                  <c:v>Brickmason</c:v>
                </c:pt>
                <c:pt idx="8">
                  <c:v>Electrician</c:v>
                </c:pt>
                <c:pt idx="9">
                  <c:v>Construction Manager</c:v>
                </c:pt>
                <c:pt idx="10">
                  <c:v>Foreman</c:v>
                </c:pt>
                <c:pt idx="11">
                  <c:v>Truck Driver</c:v>
                </c:pt>
                <c:pt idx="12">
                  <c:v>Equipment Operator</c:v>
                </c:pt>
                <c:pt idx="13">
                  <c:v>Carpenter</c:v>
                </c:pt>
                <c:pt idx="14">
                  <c:v>Painter</c:v>
                </c:pt>
                <c:pt idx="15">
                  <c:v>Boilermaker</c:v>
                </c:pt>
                <c:pt idx="16">
                  <c:v>Helper</c:v>
                </c:pt>
                <c:pt idx="17">
                  <c:v>Drywall</c:v>
                </c:pt>
                <c:pt idx="18">
                  <c:v>Laborer</c:v>
                </c:pt>
              </c:strCache>
            </c:strRef>
          </c:cat>
          <c:val>
            <c:numRef>
              <c:f>Sheet1!$C$2:$C$20</c:f>
              <c:numCache>
                <c:formatCode>General</c:formatCode>
                <c:ptCount val="19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invertIfNegative val="0"/>
          <c:cat>
            <c:strRef>
              <c:f>Sheet1!$A$2:$A$20</c:f>
              <c:strCache>
                <c:ptCount val="19"/>
                <c:pt idx="0">
                  <c:v>Heat A/C Mech</c:v>
                </c:pt>
                <c:pt idx="1">
                  <c:v>Roofer</c:v>
                </c:pt>
                <c:pt idx="2">
                  <c:v>Repairer</c:v>
                </c:pt>
                <c:pt idx="3">
                  <c:v>Sheet Metal</c:v>
                </c:pt>
                <c:pt idx="4">
                  <c:v>Plumber</c:v>
                </c:pt>
                <c:pt idx="5">
                  <c:v>Concrete</c:v>
                </c:pt>
                <c:pt idx="6">
                  <c:v>Ironworker</c:v>
                </c:pt>
                <c:pt idx="7">
                  <c:v>Brickmason</c:v>
                </c:pt>
                <c:pt idx="8">
                  <c:v>Electrician</c:v>
                </c:pt>
                <c:pt idx="9">
                  <c:v>Construction Manager</c:v>
                </c:pt>
                <c:pt idx="10">
                  <c:v>Foreman</c:v>
                </c:pt>
                <c:pt idx="11">
                  <c:v>Truck Driver</c:v>
                </c:pt>
                <c:pt idx="12">
                  <c:v>Equipment Operator</c:v>
                </c:pt>
                <c:pt idx="13">
                  <c:v>Carpenter</c:v>
                </c:pt>
                <c:pt idx="14">
                  <c:v>Painter</c:v>
                </c:pt>
                <c:pt idx="15">
                  <c:v>Boilermaker</c:v>
                </c:pt>
                <c:pt idx="16">
                  <c:v>Helper</c:v>
                </c:pt>
                <c:pt idx="17">
                  <c:v>Drywall</c:v>
                </c:pt>
                <c:pt idx="18">
                  <c:v>Laborer</c:v>
                </c:pt>
              </c:strCache>
            </c:strRef>
          </c:cat>
          <c:val>
            <c:numRef>
              <c:f>Sheet1!$D$2:$D$20</c:f>
              <c:numCache>
                <c:formatCode>General</c:formatCode>
                <c:ptCount val="19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110743088"/>
        <c:axId val="-1110736560"/>
      </c:barChart>
      <c:catAx>
        <c:axId val="-1110743088"/>
        <c:scaling>
          <c:orientation val="maxMin"/>
        </c:scaling>
        <c:delete val="0"/>
        <c:axPos val="l"/>
        <c:numFmt formatCode="General" sourceLinked="0"/>
        <c:majorTickMark val="cross"/>
        <c:minorTickMark val="none"/>
        <c:tickLblPos val="nextTo"/>
        <c:txPr>
          <a:bodyPr/>
          <a:lstStyle/>
          <a:p>
            <a:pPr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-1110736560"/>
        <c:crosses val="autoZero"/>
        <c:auto val="1"/>
        <c:lblAlgn val="ctr"/>
        <c:lblOffset val="100"/>
        <c:tickLblSkip val="1"/>
        <c:noMultiLvlLbl val="0"/>
      </c:catAx>
      <c:valAx>
        <c:axId val="-1110736560"/>
        <c:scaling>
          <c:orientation val="minMax"/>
        </c:scaling>
        <c:delete val="0"/>
        <c:axPos val="t"/>
        <c:majorGridlines/>
        <c:numFmt formatCode="General" sourceLinked="1"/>
        <c:majorTickMark val="out"/>
        <c:minorTickMark val="none"/>
        <c:tickLblPos val="nextTo"/>
        <c:crossAx val="-111074308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EC691-D3B5-4EE4-82A5-71717EF16E89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0148CE-FEB5-4F3A-8475-09A02EB391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8055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74903-410D-4C1C-BAA5-7C864D00F186}" type="datetimeFigureOut">
              <a:rPr lang="en-US" smtClean="0"/>
              <a:pPr/>
              <a:t>12/10/2014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1930-D990-45F0-A396-F84F0568A45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625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74903-410D-4C1C-BAA5-7C864D00F186}" type="datetimeFigureOut">
              <a:rPr lang="en-US" smtClean="0"/>
              <a:pPr/>
              <a:t>12/10/2014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1930-D990-45F0-A396-F84F0568A45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843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74903-410D-4C1C-BAA5-7C864D00F186}" type="datetimeFigureOut">
              <a:rPr lang="en-US" smtClean="0"/>
              <a:pPr/>
              <a:t>12/10/2014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1930-D990-45F0-A396-F84F0568A45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855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74903-410D-4C1C-BAA5-7C864D00F186}" type="datetimeFigureOut">
              <a:rPr lang="en-US" smtClean="0"/>
              <a:pPr/>
              <a:t>12/10/2014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1930-D990-45F0-A396-F84F0568A45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465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74903-410D-4C1C-BAA5-7C864D00F186}" type="datetimeFigureOut">
              <a:rPr lang="en-US" smtClean="0"/>
              <a:pPr/>
              <a:t>12/10/2014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1930-D990-45F0-A396-F84F0568A45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05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74903-410D-4C1C-BAA5-7C864D00F186}" type="datetimeFigureOut">
              <a:rPr lang="en-US" smtClean="0"/>
              <a:pPr/>
              <a:t>12/10/2014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1930-D990-45F0-A396-F84F0568A45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143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74903-410D-4C1C-BAA5-7C864D00F186}" type="datetimeFigureOut">
              <a:rPr lang="en-US" smtClean="0"/>
              <a:pPr/>
              <a:t>12/10/2014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1930-D990-45F0-A396-F84F0568A45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00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74903-410D-4C1C-BAA5-7C864D00F186}" type="datetimeFigureOut">
              <a:rPr lang="en-US" smtClean="0"/>
              <a:pPr/>
              <a:t>12/10/2014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1930-D990-45F0-A396-F84F0568A45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118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74903-410D-4C1C-BAA5-7C864D00F186}" type="datetimeFigureOut">
              <a:rPr lang="en-US" smtClean="0"/>
              <a:pPr/>
              <a:t>12/10/2014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1930-D990-45F0-A396-F84F0568A45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964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74903-410D-4C1C-BAA5-7C864D00F186}" type="datetimeFigureOut">
              <a:rPr lang="en-US" smtClean="0"/>
              <a:pPr/>
              <a:t>12/10/2014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1930-D990-45F0-A396-F84F0568A45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346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74903-410D-4C1C-BAA5-7C864D00F186}" type="datetimeFigureOut">
              <a:rPr lang="en-US" smtClean="0"/>
              <a:pPr/>
              <a:t>12/10/2014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1930-D990-45F0-A396-F84F0568A45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72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74903-410D-4C1C-BAA5-7C864D00F186}" type="datetimeFigureOut">
              <a:rPr lang="en-US" smtClean="0"/>
              <a:pPr/>
              <a:t>12/10/2014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B1930-D990-45F0-A396-F84F0568A45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346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685800"/>
            <a:ext cx="4038600" cy="3962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343400" y="838200"/>
            <a:ext cx="381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b="1" dirty="0" smtClean="0"/>
          </a:p>
          <a:p>
            <a:pPr algn="ctr"/>
            <a:r>
              <a:rPr lang="en-US" sz="3600" b="1" dirty="0" smtClean="0"/>
              <a:t>Presentation to </a:t>
            </a:r>
          </a:p>
          <a:p>
            <a:pPr algn="ctr"/>
            <a:r>
              <a:rPr lang="en-US" sz="3600" b="1" dirty="0" smtClean="0"/>
              <a:t>New Hampshire Coalition </a:t>
            </a:r>
          </a:p>
          <a:p>
            <a:pPr algn="ctr"/>
            <a:r>
              <a:rPr lang="en-US" sz="3600" b="1" dirty="0" smtClean="0"/>
              <a:t>for Business and Education </a:t>
            </a:r>
            <a:endParaRPr lang="en-US" sz="3600" b="1" dirty="0"/>
          </a:p>
        </p:txBody>
      </p:sp>
      <p:pic>
        <p:nvPicPr>
          <p:cNvPr id="6" name="Picture 5" descr="MSI School to Career 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1200" y="4876800"/>
            <a:ext cx="4724400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34615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09900" y="1524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School to Career</a:t>
            </a:r>
            <a:endParaRPr lang="en-US" sz="2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26" name="Picture 2" descr="C:\Users\Studio 15\Documents\Clients\MSI\MSI Construction School Day 9.19.2013\lo-res MSI PR_Construction School Days 9 19 201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219200"/>
            <a:ext cx="7086600" cy="47267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2944271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09900" y="1524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 Career in Construction </a:t>
            </a:r>
            <a:endParaRPr lang="en-US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676400" y="1295400"/>
            <a:ext cx="6781800" cy="5029200"/>
          </a:xfrm>
        </p:spPr>
        <p:txBody>
          <a:bodyPr>
            <a:noAutofit/>
          </a:bodyPr>
          <a:lstStyle/>
          <a:p>
            <a:pPr marL="0" indent="0">
              <a:buFont typeface="Wingdings" pitchFamily="2" charset="2"/>
              <a:buChar char="§"/>
            </a:pPr>
            <a:r>
              <a:rPr lang="en-US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Since 2006 the Construction Industry has lost more than 2 million jobs. Partially due to the economy, but mostly from aging workforce.</a:t>
            </a:r>
          </a:p>
          <a:p>
            <a:pPr marL="0" indent="0">
              <a:buNone/>
            </a:pPr>
            <a:endParaRPr lang="en-US" sz="24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Font typeface="Wingdings" pitchFamily="2" charset="2"/>
              <a:buChar char="§"/>
            </a:pPr>
            <a:r>
              <a:rPr lang="en-US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construction industry employs more than 7.7million people in the United States.</a:t>
            </a:r>
          </a:p>
          <a:p>
            <a:pPr marL="0" indent="0">
              <a:buNone/>
            </a:pPr>
            <a:endParaRPr lang="en-US" sz="24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Font typeface="Wingdings" pitchFamily="2" charset="2"/>
              <a:buChar char="§"/>
            </a:pPr>
            <a:r>
              <a:rPr lang="en-US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Average age of retirees is 55 years old</a:t>
            </a:r>
            <a:endParaRPr lang="en-US" sz="2400" dirty="0" smtClean="0">
              <a:latin typeface="Adobe Caslon Pro Bold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20697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09900" y="1524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 Career in Construction </a:t>
            </a:r>
            <a:endParaRPr lang="en-US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676400" y="1295400"/>
            <a:ext cx="7010400" cy="4343400"/>
          </a:xfrm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Char char="§"/>
            </a:pPr>
            <a:r>
              <a:rPr lang="en-US" sz="2400" dirty="0" smtClean="0">
                <a:latin typeface="Open Sans"/>
                <a:ea typeface="Open Sans" panose="020B0606030504020204" pitchFamily="34" charset="0"/>
                <a:cs typeface="Open Sans" panose="020B0606030504020204" pitchFamily="34" charset="0"/>
              </a:rPr>
              <a:t>HVAC by example: The U.S. Department of Labor has predicted that the market will grow 34%  or 90,000 jobs between now and 2020.</a:t>
            </a:r>
          </a:p>
          <a:p>
            <a:pPr marL="0" indent="0">
              <a:buNone/>
            </a:pPr>
            <a:r>
              <a:rPr lang="en-US" sz="2400" dirty="0" smtClean="0">
                <a:latin typeface="Open Sans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 marL="0" indent="0">
              <a:buFont typeface="Wingdings" pitchFamily="2" charset="2"/>
              <a:buChar char="§"/>
            </a:pPr>
            <a:r>
              <a:rPr lang="en-US" sz="2400" dirty="0" smtClean="0">
                <a:latin typeface="Open Sans"/>
                <a:ea typeface="Open Sans" panose="020B0606030504020204" pitchFamily="34" charset="0"/>
                <a:cs typeface="Open Sans" panose="020B0606030504020204" pitchFamily="34" charset="0"/>
              </a:rPr>
              <a:t>It’s just not the Construction Industry that is experiencing a workforce shortage… </a:t>
            </a:r>
          </a:p>
          <a:p>
            <a:pPr marL="0" indent="0">
              <a:buNone/>
            </a:pPr>
            <a:endParaRPr lang="en-US" sz="2400" dirty="0" smtClean="0">
              <a:latin typeface="Open Sans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Font typeface="Wingdings" pitchFamily="2" charset="2"/>
              <a:buChar char="§"/>
            </a:pPr>
            <a:r>
              <a:rPr lang="en-US" sz="2400" dirty="0" smtClean="0">
                <a:latin typeface="Open Sans"/>
                <a:ea typeface="Open Sans" panose="020B0606030504020204" pitchFamily="34" charset="0"/>
                <a:cs typeface="Open Sans" panose="020B0606030504020204" pitchFamily="34" charset="0"/>
              </a:rPr>
              <a:t>Manufacturing -  82% of U.S manufacturers cannot find a sufficient number of qualified workers for the 600,000 open jobs. </a:t>
            </a:r>
          </a:p>
        </p:txBody>
      </p:sp>
    </p:spTree>
    <p:extLst>
      <p:ext uri="{BB962C8B-B14F-4D97-AF65-F5344CB8AC3E}">
        <p14:creationId xmlns:p14="http://schemas.microsoft.com/office/powerpoint/2010/main" val="304220697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09900" y="1524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 Career in Construction </a:t>
            </a:r>
            <a:endParaRPr lang="en-US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676400" y="1295400"/>
            <a:ext cx="6286500" cy="4343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Why is there a shortage? </a:t>
            </a:r>
          </a:p>
          <a:p>
            <a:pPr marL="0" indent="0">
              <a:buNone/>
            </a:pPr>
            <a:endParaRPr lang="en-US" sz="2800" b="1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Font typeface="Wingdings" pitchFamily="2" charset="2"/>
              <a:buChar char="§"/>
            </a:pPr>
            <a:r>
              <a:rPr lang="en-US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There is a strong emphasis on 4-year degrees versus attending a Technical School</a:t>
            </a:r>
          </a:p>
          <a:p>
            <a:pPr marL="0" indent="0">
              <a:buFont typeface="Wingdings" pitchFamily="2" charset="2"/>
              <a:buChar char="§"/>
            </a:pPr>
            <a:endParaRPr lang="en-US" sz="24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Font typeface="Wingdings" pitchFamily="2" charset="2"/>
              <a:buChar char="§"/>
            </a:pPr>
            <a:r>
              <a:rPr lang="en-US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Lack in Career Technical Education </a:t>
            </a:r>
          </a:p>
          <a:p>
            <a:pPr marL="0" indent="0">
              <a:buNone/>
            </a:pPr>
            <a:endParaRPr lang="en-US" sz="24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Font typeface="Wingdings" pitchFamily="2" charset="2"/>
              <a:buChar char="§"/>
            </a:pPr>
            <a:r>
              <a:rPr lang="en-US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Baby Boomers retiring </a:t>
            </a:r>
          </a:p>
          <a:p>
            <a:pPr marL="0" indent="0">
              <a:buNone/>
            </a:pPr>
            <a:endParaRPr lang="en-US" sz="24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20697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64"/>
            <a:ext cx="9144000" cy="6858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38200" y="1143000"/>
            <a:ext cx="1942021" cy="1803569"/>
          </a:xfrm>
          <a:prstGeom prst="rect">
            <a:avLst/>
          </a:prstGeom>
          <a:solidFill>
            <a:schemeClr val="bg1">
              <a:lumMod val="85000"/>
              <a:alpha val="71000"/>
            </a:schemeClr>
          </a:solidFill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09900" y="152400"/>
            <a:ext cx="312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Career in Construction</a:t>
            </a:r>
            <a:endParaRPr lang="en-US" sz="20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75221" y="1143000"/>
            <a:ext cx="1905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2/3 of undergraduate students leave school with </a:t>
            </a:r>
            <a:r>
              <a:rPr lang="en-US" dirty="0" smtClean="0">
                <a:solidFill>
                  <a:schemeClr val="accent2"/>
                </a:solidFill>
                <a:latin typeface="Hand Of Sean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$26,600 </a:t>
            </a:r>
            <a:endParaRPr lang="en-US" sz="2000" dirty="0" smtClean="0">
              <a:solidFill>
                <a:schemeClr val="accent2"/>
              </a:solidFill>
              <a:latin typeface="Hand Of Sean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debt.</a:t>
            </a: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048001" y="1142999"/>
            <a:ext cx="5257800" cy="180357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060940" y="1274643"/>
            <a:ext cx="24003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With </a:t>
            </a:r>
            <a:r>
              <a:rPr lang="en-US" sz="1600" dirty="0" smtClean="0">
                <a:solidFill>
                  <a:schemeClr val="accent2"/>
                </a:solidFill>
                <a:latin typeface="Hand Of Sean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$600 billion</a:t>
            </a:r>
            <a:r>
              <a:rPr lang="en-US" sz="16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worth of new projects each year, construction makes up about</a:t>
            </a:r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05400" y="1267361"/>
            <a:ext cx="2057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pc="-300" dirty="0" smtClean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</a:t>
            </a:r>
            <a:r>
              <a:rPr lang="en-US" sz="8000" b="1" spc="-300" baseline="30000" dirty="0" smtClean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%</a:t>
            </a:r>
            <a:endParaRPr lang="en-US" sz="8000" b="1" spc="-300" baseline="30000" dirty="0">
              <a:solidFill>
                <a:schemeClr val="accent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34200" y="1319146"/>
            <a:ext cx="1447800" cy="1119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 America’s Gross Domestic Product.</a:t>
            </a:r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3124200"/>
            <a:ext cx="9144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spc="-15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IT’S ONE OF THE COUNTRY’S LARGEST INDUSTRIES</a:t>
            </a:r>
            <a:endParaRPr lang="en-US" sz="2700" b="1" spc="-15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38201" y="3810000"/>
            <a:ext cx="7543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lowchart: Delay 29"/>
          <p:cNvSpPr/>
          <p:nvPr/>
        </p:nvSpPr>
        <p:spPr>
          <a:xfrm rot="5400000">
            <a:off x="1466849" y="3867151"/>
            <a:ext cx="685802" cy="876300"/>
          </a:xfrm>
          <a:prstGeom prst="flowChartDelay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048000" y="4038600"/>
            <a:ext cx="533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pc="-150" dirty="0" smtClean="0">
                <a:solidFill>
                  <a:srgbClr val="BF272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Annual </a:t>
            </a:r>
            <a:r>
              <a:rPr lang="en-US" sz="3600" b="1" spc="-150" dirty="0" smtClean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Salaries</a:t>
            </a:r>
            <a:r>
              <a:rPr lang="en-US" sz="3600" b="1" spc="-150" dirty="0" smtClean="0">
                <a:solidFill>
                  <a:srgbClr val="BF272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by Craft</a:t>
            </a:r>
            <a:endParaRPr lang="en-US" sz="3600" b="1" spc="-150" dirty="0">
              <a:solidFill>
                <a:srgbClr val="BF272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27" name="Picture 10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1" y="3869872"/>
            <a:ext cx="571499" cy="685799"/>
          </a:xfrm>
          <a:prstGeom prst="rect">
            <a:avLst/>
          </a:prstGeom>
        </p:spPr>
      </p:pic>
      <p:sp>
        <p:nvSpPr>
          <p:cNvPr id="1028" name="TextBox 1027"/>
          <p:cNvSpPr txBox="1"/>
          <p:nvPr/>
        </p:nvSpPr>
        <p:spPr>
          <a:xfrm>
            <a:off x="875221" y="4751854"/>
            <a:ext cx="17917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top </a:t>
            </a:r>
            <a:r>
              <a:rPr lang="en-US" sz="1200" dirty="0" smtClean="0">
                <a:solidFill>
                  <a:schemeClr val="accent2"/>
                </a:solidFill>
                <a:latin typeface="Hand Of Sean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10%</a:t>
            </a:r>
            <a:r>
              <a:rPr lang="en-US" sz="12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of plumbers and pipefitters earned more than</a:t>
            </a:r>
            <a:r>
              <a:rPr lang="en-US" sz="1200" dirty="0" smtClean="0">
                <a:solidFill>
                  <a:schemeClr val="accent2"/>
                </a:solidFill>
                <a:latin typeface="Hand Of Sean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 $79,000 </a:t>
            </a:r>
            <a:r>
              <a:rPr lang="en-US" sz="12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2012 [BLS].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29" name="Rectangle 1028"/>
          <p:cNvSpPr/>
          <p:nvPr/>
        </p:nvSpPr>
        <p:spPr>
          <a:xfrm>
            <a:off x="7429500" y="4724400"/>
            <a:ext cx="723900" cy="723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5987193" y="4724400"/>
            <a:ext cx="723900" cy="723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4544887" y="4724400"/>
            <a:ext cx="723900" cy="723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3102581" y="4724400"/>
            <a:ext cx="723900" cy="723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7429500" y="5737598"/>
            <a:ext cx="723900" cy="723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5987193" y="5737598"/>
            <a:ext cx="723900" cy="723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544887" y="5737598"/>
            <a:ext cx="723900" cy="723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3102581" y="5737598"/>
            <a:ext cx="723900" cy="723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0" name="TextBox 1029"/>
          <p:cNvSpPr txBox="1"/>
          <p:nvPr/>
        </p:nvSpPr>
        <p:spPr>
          <a:xfrm>
            <a:off x="3048000" y="5255567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$48,756</a:t>
            </a:r>
            <a:endParaRPr lang="en-US" sz="1400" b="1" dirty="0">
              <a:solidFill>
                <a:schemeClr val="accent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495800" y="5255567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$53,294</a:t>
            </a:r>
            <a:endParaRPr lang="en-US" sz="1400" b="1" dirty="0">
              <a:solidFill>
                <a:schemeClr val="accent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943600" y="5255567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$45,540</a:t>
            </a:r>
            <a:endParaRPr lang="en-US" sz="1400" b="1" dirty="0">
              <a:solidFill>
                <a:schemeClr val="accent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391400" y="5255567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$54,737</a:t>
            </a:r>
            <a:endParaRPr lang="en-US" sz="1400" b="1" dirty="0">
              <a:solidFill>
                <a:schemeClr val="accent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032185" y="6248400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$51,830</a:t>
            </a:r>
            <a:endParaRPr lang="en-US" sz="1400" b="1" dirty="0">
              <a:solidFill>
                <a:schemeClr val="accent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485257" y="6248400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$46,721</a:t>
            </a:r>
            <a:endParaRPr lang="en-US" sz="1400" b="1" dirty="0">
              <a:solidFill>
                <a:schemeClr val="accent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938329" y="6248400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$56,904</a:t>
            </a:r>
            <a:endParaRPr lang="en-US" sz="1400" b="1" dirty="0">
              <a:solidFill>
                <a:schemeClr val="accent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391400" y="6248400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$60,234</a:t>
            </a:r>
            <a:endParaRPr lang="en-US" sz="1400" b="1" dirty="0">
              <a:solidFill>
                <a:schemeClr val="accent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31" name="TextBox 1030"/>
          <p:cNvSpPr txBox="1"/>
          <p:nvPr/>
        </p:nvSpPr>
        <p:spPr>
          <a:xfrm>
            <a:off x="2931131" y="5410200"/>
            <a:ext cx="1066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Carpenter</a:t>
            </a:r>
            <a:endParaRPr lang="en-US" sz="1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380626" y="5422580"/>
            <a:ext cx="1066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Electrician</a:t>
            </a:r>
            <a:endParaRPr lang="en-US" sz="1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715000" y="5422580"/>
            <a:ext cx="129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HVAC Technician</a:t>
            </a:r>
            <a:endParaRPr lang="en-US" sz="1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279616" y="5422580"/>
            <a:ext cx="1066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Pipefitter</a:t>
            </a:r>
            <a:endParaRPr lang="en-US" sz="1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973957" y="6433066"/>
            <a:ext cx="1066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Plumber</a:t>
            </a:r>
            <a:endParaRPr lang="en-US" sz="1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394440" y="6433066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Sheet Metal Worker</a:t>
            </a:r>
            <a:endParaRPr lang="en-US" sz="1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721883" y="6433066"/>
            <a:ext cx="129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Welder</a:t>
            </a:r>
            <a:endParaRPr lang="en-US" sz="1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162800" y="6433066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Instrumentation Technician</a:t>
            </a:r>
            <a:endParaRPr lang="en-US" sz="1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32" name="Picture 10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98621">
            <a:off x="3050876" y="4669116"/>
            <a:ext cx="785722" cy="705045"/>
          </a:xfrm>
          <a:prstGeom prst="rect">
            <a:avLst/>
          </a:prstGeom>
        </p:spPr>
      </p:pic>
      <p:pic>
        <p:nvPicPr>
          <p:cNvPr id="1033" name="Picture 10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179" y="4587037"/>
            <a:ext cx="625315" cy="662604"/>
          </a:xfrm>
          <a:prstGeom prst="rect">
            <a:avLst/>
          </a:prstGeom>
        </p:spPr>
      </p:pic>
      <p:pic>
        <p:nvPicPr>
          <p:cNvPr id="1034" name="Picture 10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0843" y="4751854"/>
            <a:ext cx="503713" cy="503713"/>
          </a:xfrm>
          <a:prstGeom prst="rect">
            <a:avLst/>
          </a:prstGeom>
        </p:spPr>
      </p:pic>
      <p:pic>
        <p:nvPicPr>
          <p:cNvPr id="1037" name="Picture 103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94983">
            <a:off x="7411148" y="4612953"/>
            <a:ext cx="760604" cy="781514"/>
          </a:xfrm>
          <a:prstGeom prst="rect">
            <a:avLst/>
          </a:prstGeom>
        </p:spPr>
      </p:pic>
      <p:pic>
        <p:nvPicPr>
          <p:cNvPr id="1039" name="Picture 103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67380">
            <a:off x="3070761" y="5587575"/>
            <a:ext cx="832869" cy="855766"/>
          </a:xfrm>
          <a:prstGeom prst="rect">
            <a:avLst/>
          </a:prstGeom>
        </p:spPr>
      </p:pic>
      <p:pic>
        <p:nvPicPr>
          <p:cNvPr id="1040" name="Picture 103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660" y="5737598"/>
            <a:ext cx="560731" cy="576146"/>
          </a:xfrm>
          <a:prstGeom prst="rect">
            <a:avLst/>
          </a:prstGeom>
        </p:spPr>
      </p:pic>
      <p:pic>
        <p:nvPicPr>
          <p:cNvPr id="1041" name="Picture 104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884" y="5621890"/>
            <a:ext cx="666518" cy="684842"/>
          </a:xfrm>
          <a:prstGeom prst="rect">
            <a:avLst/>
          </a:prstGeom>
        </p:spPr>
      </p:pic>
      <p:pic>
        <p:nvPicPr>
          <p:cNvPr id="1042" name="Picture 104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97819">
            <a:off x="7461335" y="5721409"/>
            <a:ext cx="604692" cy="621315"/>
          </a:xfrm>
          <a:prstGeom prst="rect">
            <a:avLst/>
          </a:prstGeom>
        </p:spPr>
      </p:pic>
      <p:pic>
        <p:nvPicPr>
          <p:cNvPr id="1043" name="Picture 104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9759" y="2259046"/>
            <a:ext cx="5271253" cy="687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39855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09900" y="1524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 Career in Construction </a:t>
            </a:r>
            <a:endParaRPr lang="en-US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458200" cy="6172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Year to Date Performance: 2013, 2014, and ABC’s 2015 Forecast Non-Residential </a:t>
            </a:r>
          </a:p>
          <a:p>
            <a:pPr marL="0" indent="0">
              <a:buNone/>
            </a:pPr>
            <a:endParaRPr lang="en-US" sz="2800" b="1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en-US" sz="24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en-US" sz="24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" y="1512954"/>
          <a:ext cx="8458200" cy="52551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1640"/>
                <a:gridCol w="1691640"/>
                <a:gridCol w="1691640"/>
                <a:gridCol w="1691640"/>
                <a:gridCol w="1691640"/>
              </a:tblGrid>
              <a:tr h="4987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Indicator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Times New Roman"/>
                        </a:rPr>
                        <a:t>2013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2014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Times New Roman"/>
                        </a:rPr>
                        <a:t>2015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% Change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2014-2015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75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Construction Spending 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Times New Roman"/>
                        </a:rPr>
                        <a:t>Millions seasonally adjusted Annual Rate Source: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Source: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U.S. Census Bureau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4274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Lodging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$13,585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$16,180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$18,963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17.2%</a:t>
                      </a:r>
                    </a:p>
                  </a:txBody>
                  <a:tcPr marL="68580" marR="68580" marT="0" marB="0"/>
                </a:tc>
              </a:tr>
              <a:tr h="4274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Office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$37,620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$44,489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$51,474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15.7%</a:t>
                      </a:r>
                    </a:p>
                  </a:txBody>
                  <a:tcPr marL="68580" marR="68580" marT="0" marB="0"/>
                </a:tc>
              </a:tr>
              <a:tr h="4274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Commercial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$50,992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$55,920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$61,568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10.1%</a:t>
                      </a:r>
                    </a:p>
                  </a:txBody>
                  <a:tcPr marL="68580" marR="68580" marT="0" marB="0"/>
                </a:tc>
              </a:tr>
              <a:tr h="4274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Health Care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$41,484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$38,681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$39,532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2.2%</a:t>
                      </a:r>
                    </a:p>
                  </a:txBody>
                  <a:tcPr marL="68580" marR="68580" marT="0" marB="0"/>
                </a:tc>
              </a:tr>
              <a:tr h="4274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Educational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$77,996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$77,197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$76,965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-0.3%</a:t>
                      </a:r>
                    </a:p>
                  </a:txBody>
                  <a:tcPr marL="68580" marR="68580" marT="0" marB="0"/>
                </a:tc>
              </a:tr>
              <a:tr h="4274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Power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$90,639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$109,605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$134,705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22.9%</a:t>
                      </a:r>
                    </a:p>
                  </a:txBody>
                  <a:tcPr marL="68580" marR="68580" marT="0" marB="0"/>
                </a:tc>
              </a:tr>
              <a:tr h="4274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Manufacturing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$47,945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$53,234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$60,101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12.9%</a:t>
                      </a:r>
                    </a:p>
                  </a:txBody>
                  <a:tcPr marL="68580" marR="68580" marT="0" marB="0"/>
                </a:tc>
              </a:tr>
              <a:tr h="4274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Total All Industries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$568,561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$606,102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$650,954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7.4% 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220697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609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Percentage of projected employment change, by selected construction occupation. Wage and Salary Employees 2004-2014</a:t>
            </a:r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09900" y="152400"/>
            <a:ext cx="312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Employment Change</a:t>
            </a:r>
            <a:endParaRPr lang="en-US" sz="20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459847664"/>
              </p:ext>
            </p:extLst>
          </p:nvPr>
        </p:nvGraphicFramePr>
        <p:xfrm>
          <a:off x="685800" y="1600200"/>
          <a:ext cx="7620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3743613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09900" y="1524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 Career in Construction </a:t>
            </a:r>
            <a:endParaRPr lang="en-US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676400" y="1295400"/>
            <a:ext cx="6286500" cy="43434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51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can we do? </a:t>
            </a:r>
          </a:p>
          <a:p>
            <a:pPr marL="0" indent="0">
              <a:buNone/>
            </a:pPr>
            <a:endParaRPr lang="en-US" sz="2800" b="1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Font typeface="Wingdings" pitchFamily="2" charset="2"/>
              <a:buChar char="§"/>
            </a:pP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Change the image of skilled careers in the mechanical trade both with parents and with secondary education institutions. </a:t>
            </a:r>
          </a:p>
          <a:p>
            <a:pPr marL="0" indent="0">
              <a:buNone/>
            </a:pP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 marL="0" indent="0">
              <a:buFont typeface="Wingdings" pitchFamily="2" charset="2"/>
              <a:buChar char="§"/>
            </a:pP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Educational community needs to embrace the construction industry as a career and promote it (guidance counselors). </a:t>
            </a:r>
          </a:p>
          <a:p>
            <a:pPr marL="0" indent="0">
              <a:buNone/>
            </a:pPr>
            <a:endParaRPr lang="en-US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Font typeface="Wingdings" pitchFamily="2" charset="2"/>
              <a:buChar char="§"/>
            </a:pP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Offer Cooperative Programs in High Schools and at the College Level.  </a:t>
            </a:r>
          </a:p>
          <a:p>
            <a:pPr marL="0" indent="0">
              <a:buFont typeface="Wingdings" pitchFamily="2" charset="2"/>
              <a:buChar char="§"/>
            </a:pPr>
            <a:endParaRPr lang="en-US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Font typeface="Wingdings" pitchFamily="2" charset="2"/>
              <a:buChar char="§"/>
            </a:pP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There are 87 high schools in NH and only 27 have the  </a:t>
            </a:r>
          </a:p>
          <a:p>
            <a:pPr marL="0" indent="0">
              <a:buNone/>
            </a:pP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Career Technical Education programs. </a:t>
            </a:r>
          </a:p>
        </p:txBody>
      </p:sp>
    </p:spTree>
    <p:extLst>
      <p:ext uri="{BB962C8B-B14F-4D97-AF65-F5344CB8AC3E}">
        <p14:creationId xmlns:p14="http://schemas.microsoft.com/office/powerpoint/2010/main" val="304220697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09900" y="1524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 Career in Construction </a:t>
            </a:r>
            <a:endParaRPr lang="en-US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676400" y="1295400"/>
            <a:ext cx="6286500" cy="4419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3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are we doing? </a:t>
            </a:r>
          </a:p>
          <a:p>
            <a:pPr marL="0" indent="0">
              <a:buNone/>
            </a:pPr>
            <a:endParaRPr lang="en-US" sz="2800" b="1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Font typeface="Wingdings" pitchFamily="2" charset="2"/>
              <a:buChar char="§"/>
            </a:pPr>
            <a:r>
              <a:rPr lang="en-US" sz="19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New Hampshire Construction Career Days. More than 5,000 high school students have participated since the program started in 2009.   </a:t>
            </a:r>
          </a:p>
          <a:p>
            <a:pPr marL="0" indent="0">
              <a:buNone/>
            </a:pPr>
            <a:r>
              <a:rPr lang="en-US" sz="19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 marL="0" indent="0">
              <a:buFont typeface="Wingdings" pitchFamily="2" charset="2"/>
              <a:buChar char="§"/>
            </a:pPr>
            <a:r>
              <a:rPr lang="en-US" sz="19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Developing Young Professional Group within Associated Builders and Contractors (ABC NH/VT) Chapter.</a:t>
            </a:r>
          </a:p>
          <a:p>
            <a:pPr marL="0" indent="0">
              <a:buNone/>
            </a:pPr>
            <a:endParaRPr lang="en-US" sz="19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Font typeface="Wingdings" pitchFamily="2" charset="2"/>
              <a:buChar char="§"/>
            </a:pPr>
            <a:r>
              <a:rPr lang="en-US" sz="19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MSI Mechanical Systems Inc. specifically is offering School-to-Career Program in Massachusetts. </a:t>
            </a:r>
          </a:p>
          <a:p>
            <a:pPr marL="0" indent="0">
              <a:buNone/>
            </a:pPr>
            <a:endParaRPr lang="en-US" sz="19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Font typeface="Wingdings" pitchFamily="2" charset="2"/>
              <a:buChar char="§"/>
            </a:pPr>
            <a:r>
              <a:rPr lang="en-US" sz="19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Why not in NH? We need more CTE Programs in NH Schools.</a:t>
            </a:r>
          </a:p>
        </p:txBody>
      </p:sp>
    </p:spTree>
    <p:extLst>
      <p:ext uri="{BB962C8B-B14F-4D97-AF65-F5344CB8AC3E}">
        <p14:creationId xmlns:p14="http://schemas.microsoft.com/office/powerpoint/2010/main" val="304220697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556</TotalTime>
  <Words>538</Words>
  <Application>Microsoft Office PowerPoint</Application>
  <PresentationFormat>On-screen Show (4:3)</PresentationFormat>
  <Paragraphs>132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Adobe Caslon Pro Bold</vt:lpstr>
      <vt:lpstr>Arial</vt:lpstr>
      <vt:lpstr>Calibri</vt:lpstr>
      <vt:lpstr>Hand Of Sean</vt:lpstr>
      <vt:lpstr>Open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</dc:creator>
  <cp:lastModifiedBy>Kathleen Gleason</cp:lastModifiedBy>
  <cp:revision>84</cp:revision>
  <dcterms:created xsi:type="dcterms:W3CDTF">2014-01-20T14:34:51Z</dcterms:created>
  <dcterms:modified xsi:type="dcterms:W3CDTF">2014-12-10T14:18:05Z</dcterms:modified>
</cp:coreProperties>
</file>