
<file path=[Content_Types].xml><?xml version="1.0" encoding="utf-8"?>
<Types xmlns="http://schemas.openxmlformats.org/package/2006/content-types">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1.xml" ContentType="application/vnd.openxmlformats-officedocument.presentationml.tags+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13" r:id="rId2"/>
    <p:sldId id="348" r:id="rId3"/>
    <p:sldId id="349" r:id="rId4"/>
    <p:sldId id="350" r:id="rId5"/>
    <p:sldId id="351" r:id="rId6"/>
    <p:sldId id="352" r:id="rId7"/>
    <p:sldId id="315" r:id="rId8"/>
    <p:sldId id="346" r:id="rId9"/>
    <p:sldId id="316" r:id="rId10"/>
    <p:sldId id="331" r:id="rId11"/>
    <p:sldId id="347" r:id="rId12"/>
    <p:sldId id="343" r:id="rId13"/>
    <p:sldId id="341" r:id="rId14"/>
    <p:sldId id="340" r:id="rId15"/>
    <p:sldId id="342" r:id="rId16"/>
    <p:sldId id="358" r:id="rId17"/>
    <p:sldId id="356" r:id="rId18"/>
    <p:sldId id="357" r:id="rId19"/>
    <p:sldId id="269" r:id="rId20"/>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00"/>
    <a:srgbClr val="FB4747"/>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81" d="100"/>
          <a:sy n="81" d="100"/>
        </p:scale>
        <p:origin x="-1044" y="-19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defTabSz="931863" eaLnBrk="1" hangingPunct="1">
              <a:defRPr sz="1200"/>
            </a:lvl1pPr>
          </a:lstStyle>
          <a:p>
            <a:pPr>
              <a:defRPr/>
            </a:pPr>
            <a:endParaRPr lang="en-US" altLang="en-US" dirty="0"/>
          </a:p>
        </p:txBody>
      </p:sp>
      <p:sp>
        <p:nvSpPr>
          <p:cNvPr id="48131" name="Rectangle 3"/>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1" hangingPunct="1">
              <a:defRPr sz="1200"/>
            </a:lvl1pPr>
          </a:lstStyle>
          <a:p>
            <a:pPr>
              <a:defRPr/>
            </a:pPr>
            <a:endParaRPr lang="en-US" altLang="en-US" dirty="0"/>
          </a:p>
        </p:txBody>
      </p:sp>
      <p:sp>
        <p:nvSpPr>
          <p:cNvPr id="205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3" name="Rectangle 5"/>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48134" name="Rectangle 6"/>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defTabSz="931863" eaLnBrk="1" hangingPunct="1">
              <a:defRPr sz="1200"/>
            </a:lvl1pPr>
          </a:lstStyle>
          <a:p>
            <a:pPr>
              <a:defRPr/>
            </a:pPr>
            <a:endParaRPr lang="en-US" altLang="en-US" dirty="0"/>
          </a:p>
        </p:txBody>
      </p:sp>
      <p:sp>
        <p:nvSpPr>
          <p:cNvPr id="48135" name="Rectangle 7"/>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1" hangingPunct="1">
              <a:defRPr sz="1200"/>
            </a:lvl1pPr>
          </a:lstStyle>
          <a:p>
            <a:pPr>
              <a:defRPr/>
            </a:pPr>
            <a:fld id="{2608537A-E88F-4DEE-A75C-3983014BCC7B}" type="slidenum">
              <a:rPr lang="en-US" altLang="en-US"/>
              <a:pPr>
                <a:defRPr/>
              </a:pPr>
              <a:t>‹#›</a:t>
            </a:fld>
            <a:endParaRPr lang="en-US" altLang="en-US" dirty="0"/>
          </a:p>
        </p:txBody>
      </p:sp>
    </p:spTree>
    <p:extLst>
      <p:ext uri="{BB962C8B-B14F-4D97-AF65-F5344CB8AC3E}">
        <p14:creationId xmlns:p14="http://schemas.microsoft.com/office/powerpoint/2010/main" val="1174861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en-US" dirty="0"/>
              <a:t>Not for Dissemination:  Confidential</a:t>
            </a:r>
          </a:p>
        </p:txBody>
      </p:sp>
      <p:sp>
        <p:nvSpPr>
          <p:cNvPr id="7" name="Rectangle 7"/>
          <p:cNvSpPr>
            <a:spLocks noGrp="1" noChangeArrowheads="1"/>
          </p:cNvSpPr>
          <p:nvPr>
            <p:ph type="sldNum" sz="quarter" idx="5"/>
          </p:nvPr>
        </p:nvSpPr>
        <p:spPr>
          <a:ln/>
        </p:spPr>
        <p:txBody>
          <a:bodyPr/>
          <a:lstStyle/>
          <a:p>
            <a:fld id="{E1F57BBD-49E0-421E-B681-15D1BEC06F1F}" type="slidenum">
              <a:rPr lang="en-US" altLang="en-US"/>
              <a:pPr/>
              <a:t>1</a:t>
            </a:fld>
            <a:endParaRPr lang="en-US" altLang="en-US" dirty="0"/>
          </a:p>
        </p:txBody>
      </p:sp>
      <p:sp>
        <p:nvSpPr>
          <p:cNvPr id="55298" name="Rectangle 2"/>
          <p:cNvSpPr>
            <a:spLocks noGrp="1" noRot="1" noChangeAspect="1" noChangeArrowheads="1" noTextEdit="1"/>
          </p:cNvSpPr>
          <p:nvPr>
            <p:ph type="sldImg"/>
          </p:nvPr>
        </p:nvSpPr>
        <p:spPr>
          <a:xfrm>
            <a:off x="1262063" y="722313"/>
            <a:ext cx="4791075" cy="3594100"/>
          </a:xfrm>
          <a:ln w="12700" cap="flat"/>
        </p:spPr>
      </p:sp>
      <p:sp>
        <p:nvSpPr>
          <p:cNvPr id="55299" name="Rectangle 3"/>
          <p:cNvSpPr>
            <a:spLocks noGrp="1" noChangeArrowheads="1"/>
          </p:cNvSpPr>
          <p:nvPr>
            <p:ph type="body" idx="1"/>
          </p:nvPr>
        </p:nvSpPr>
        <p:spPr>
          <a:xfrm>
            <a:off x="974725" y="4560888"/>
            <a:ext cx="5365750" cy="4319587"/>
          </a:xfrm>
          <a:noFill/>
          <a:ln/>
        </p:spPr>
        <p:txBody>
          <a:bodyPr lIns="97332" tIns="48667" rIns="97332" bIns="48667"/>
          <a:lstStyle/>
          <a:p>
            <a:pPr>
              <a:buFont typeface="Wingdings" panose="05000000000000000000" pitchFamily="2" charset="2"/>
              <a:buChar char="§"/>
            </a:pPr>
            <a:r>
              <a:rPr lang="en-US" altLang="en-US" sz="1600" dirty="0"/>
              <a:t> For those of you who don’t know who we are.  The Center is a non-partisan “think tank” that looks at New Hampshire specific issues.</a:t>
            </a:r>
          </a:p>
          <a:p>
            <a:pPr>
              <a:buFont typeface="Wingdings" panose="05000000000000000000" pitchFamily="2" charset="2"/>
              <a:buChar char="§"/>
            </a:pPr>
            <a:endParaRPr lang="en-US" altLang="en-US" sz="1600" dirty="0"/>
          </a:p>
          <a:p>
            <a:pPr>
              <a:buFont typeface="Wingdings" panose="05000000000000000000" pitchFamily="2" charset="2"/>
              <a:buChar char="§"/>
            </a:pPr>
            <a:endParaRPr lang="en-US" altLang="en-US" sz="1600" dirty="0"/>
          </a:p>
          <a:p>
            <a:r>
              <a:rPr lang="en-US" altLang="en-US" sz="2800" dirty="0"/>
              <a:t>Hope you </a:t>
            </a:r>
          </a:p>
          <a:p>
            <a:pPr lvl="1"/>
            <a:r>
              <a:rPr lang="en-US" altLang="en-US" sz="2400" dirty="0"/>
              <a:t>walk away curiouser</a:t>
            </a:r>
          </a:p>
          <a:p>
            <a:pPr lvl="1"/>
            <a:r>
              <a:rPr lang="en-US" altLang="en-US" sz="2400" dirty="0"/>
              <a:t>with a better understanding of ‘the Seacoast’</a:t>
            </a:r>
          </a:p>
          <a:p>
            <a:pPr lvl="1"/>
            <a:r>
              <a:rPr lang="en-US" altLang="en-US" sz="2400" dirty="0"/>
              <a:t>Having an understanding of the Seacoast as compared to the rest of the state</a:t>
            </a:r>
          </a:p>
          <a:p>
            <a:pPr lvl="1"/>
            <a:r>
              <a:rPr lang="en-US" altLang="en-US" sz="2400" dirty="0"/>
              <a:t>Grounded in the major policy issues you will be asked to take a leadership role on in the future</a:t>
            </a:r>
          </a:p>
          <a:p>
            <a:pPr lvl="2"/>
            <a:r>
              <a:rPr lang="en-US" altLang="en-US" sz="2000" dirty="0"/>
              <a:t>Justice, Education, Arts and Culture, Economic Development, Environment, Government</a:t>
            </a:r>
            <a:endParaRPr lang="en-US" altLang="en-US" sz="2400" dirty="0"/>
          </a:p>
          <a:p>
            <a:r>
              <a:rPr lang="en-US" altLang="en-US" dirty="0"/>
              <a:t>Oh yeah, did I say ‘More Curiouser?’</a:t>
            </a:r>
          </a:p>
          <a:p>
            <a:pPr>
              <a:buFont typeface="Wingdings" panose="05000000000000000000" pitchFamily="2" charset="2"/>
              <a:buChar char="§"/>
            </a:pPr>
            <a:endParaRPr lang="en-US" altLang="en-US" sz="1600" dirty="0"/>
          </a:p>
          <a:p>
            <a:pPr>
              <a:buFont typeface="Wingdings" panose="05000000000000000000" pitchFamily="2" charset="2"/>
              <a:buChar char="§"/>
            </a:pPr>
            <a:r>
              <a:rPr lang="en-US" altLang="en-US" sz="1600" dirty="0"/>
              <a:t> Supported by half sponsored research and half private donations.  </a:t>
            </a:r>
          </a:p>
          <a:p>
            <a:pPr>
              <a:buFont typeface="Wingdings" panose="05000000000000000000" pitchFamily="2" charset="2"/>
              <a:buChar char="§"/>
            </a:pPr>
            <a:endParaRPr lang="en-US" altLang="en-US" sz="1600" dirty="0"/>
          </a:p>
          <a:p>
            <a:pPr>
              <a:buFont typeface="Wingdings" panose="05000000000000000000" pitchFamily="2" charset="2"/>
              <a:buChar char="§"/>
            </a:pPr>
            <a:r>
              <a:rPr lang="en-US" altLang="en-US" sz="1600" dirty="0"/>
              <a:t>We strive for private donor support to remain unrestricted in the subject matter we study and to retain complete editorial independence. </a:t>
            </a:r>
          </a:p>
          <a:p>
            <a:pPr>
              <a:buFont typeface="Wingdings" panose="05000000000000000000" pitchFamily="2" charset="2"/>
              <a:buChar char="§"/>
            </a:pPr>
            <a:r>
              <a:rPr lang="en-US" altLang="en-US" sz="1600" dirty="0"/>
              <a:t>Especially on issues that can be controversial - like the recent work we’ve done on the State Budget.</a:t>
            </a:r>
          </a:p>
        </p:txBody>
      </p:sp>
    </p:spTree>
    <p:extLst>
      <p:ext uri="{BB962C8B-B14F-4D97-AF65-F5344CB8AC3E}">
        <p14:creationId xmlns:p14="http://schemas.microsoft.com/office/powerpoint/2010/main" val="1962082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cs typeface="Arial" panose="020B0604020202020204" pitchFamily="34" charset="0"/>
              </a:defRPr>
            </a:lvl1pPr>
            <a:lvl2pPr marL="742950" indent="-285750" defTabSz="931863">
              <a:defRPr>
                <a:solidFill>
                  <a:schemeClr val="tx1"/>
                </a:solidFill>
                <a:latin typeface="Arial" panose="020B0604020202020204" pitchFamily="34" charset="0"/>
                <a:cs typeface="Arial" panose="020B0604020202020204" pitchFamily="34" charset="0"/>
              </a:defRPr>
            </a:lvl2pPr>
            <a:lvl3pPr marL="1143000" indent="-228600" defTabSz="931863">
              <a:defRPr>
                <a:solidFill>
                  <a:schemeClr val="tx1"/>
                </a:solidFill>
                <a:latin typeface="Arial" panose="020B0604020202020204" pitchFamily="34" charset="0"/>
                <a:cs typeface="Arial" panose="020B0604020202020204" pitchFamily="34" charset="0"/>
              </a:defRPr>
            </a:lvl3pPr>
            <a:lvl4pPr marL="1600200" indent="-228600" defTabSz="931863">
              <a:defRPr>
                <a:solidFill>
                  <a:schemeClr val="tx1"/>
                </a:solidFill>
                <a:latin typeface="Arial" panose="020B0604020202020204" pitchFamily="34" charset="0"/>
                <a:cs typeface="Arial" panose="020B0604020202020204" pitchFamily="34" charset="0"/>
              </a:defRPr>
            </a:lvl4pPr>
            <a:lvl5pPr marL="2057400" indent="-228600" defTabSz="931863">
              <a:defRPr>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8668AF1-F04A-4EBD-AF03-7E0F56454653}" type="slidenum">
              <a:rPr lang="en-US" altLang="en-US" smtClean="0"/>
              <a:pPr/>
              <a:t>2</a:t>
            </a:fld>
            <a:endParaRPr lang="en-US" altLang="en-US" dirty="0"/>
          </a:p>
        </p:txBody>
      </p:sp>
      <p:sp>
        <p:nvSpPr>
          <p:cNvPr id="10243" name="Rectangle 2"/>
          <p:cNvSpPr>
            <a:spLocks noGrp="1" noRot="1" noChangeAspect="1" noChangeArrowheads="1" noTextEdit="1"/>
          </p:cNvSpPr>
          <p:nvPr>
            <p:ph type="sldImg"/>
          </p:nvPr>
        </p:nvSpPr>
        <p:spPr>
          <a:xfrm>
            <a:off x="1185863" y="696913"/>
            <a:ext cx="4646612" cy="3484562"/>
          </a:xfrm>
          <a:ln/>
        </p:spPr>
      </p:sp>
      <p:sp>
        <p:nvSpPr>
          <p:cNvPr id="10244" name="Rectangle 3"/>
          <p:cNvSpPr>
            <a:spLocks noGrp="1" noChangeArrowheads="1"/>
          </p:cNvSpPr>
          <p:nvPr>
            <p:ph type="body" idx="1"/>
          </p:nvPr>
        </p:nvSpPr>
        <p:spPr>
          <a:xfrm>
            <a:off x="935038" y="4416425"/>
            <a:ext cx="5140325" cy="4183063"/>
          </a:xfrm>
          <a:noFill/>
        </p:spPr>
        <p:txBody>
          <a:bodyPr/>
          <a:lstStyle/>
          <a:p>
            <a:pPr eaLnBrk="1" hangingPunct="1"/>
            <a:r>
              <a:rPr lang="en-US" altLang="en-US" dirty="0"/>
              <a:t>In 1997 the New Hampshire Supreme Court issued it’s second decision in the Claremont case.</a:t>
            </a:r>
          </a:p>
          <a:p>
            <a:pPr eaLnBrk="1" hangingPunct="1"/>
            <a:r>
              <a:rPr lang="en-US" altLang="en-US" dirty="0"/>
              <a:t>That decision consists of the Court’s answers to two separate questions. The situation that the State has now found itself in, would not occur if either decision had gone the other way.</a:t>
            </a:r>
          </a:p>
          <a:p>
            <a:pPr eaLnBrk="1" hangingPunct="1"/>
            <a:r>
              <a:rPr lang="en-US" altLang="en-US" dirty="0"/>
              <a:t>The State’s responsibility, and therefore the necessity of a uniform property tax rate is dependent on the definition of “adequate education.” Anything schooling that is above and beyond “adequate” is, under this ruling, not a constitutionally mandated requirement of the State and, therefore, need not be funded with a rate that is uniform among the towns and school districts.</a:t>
            </a:r>
          </a:p>
          <a:p>
            <a:pPr eaLnBrk="1" hangingPunct="1"/>
            <a:r>
              <a:rPr lang="en-US" altLang="en-US" dirty="0"/>
              <a:t>Thus, a critical question is “What constitutes an ‘adequate’ education?” The Court specifically charged the legislature with developing such a definition but has indicated that it will monitor the action in this regard.</a:t>
            </a:r>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3858654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defTabSz="931863">
              <a:defRPr>
                <a:solidFill>
                  <a:schemeClr val="tx1"/>
                </a:solidFill>
                <a:latin typeface="Arial" panose="020B0604020202020204" pitchFamily="34" charset="0"/>
                <a:cs typeface="Arial" panose="020B0604020202020204" pitchFamily="34" charset="0"/>
              </a:defRPr>
            </a:lvl1pPr>
            <a:lvl2pPr marL="742950" indent="-285750" defTabSz="931863">
              <a:defRPr>
                <a:solidFill>
                  <a:schemeClr val="tx1"/>
                </a:solidFill>
                <a:latin typeface="Arial" panose="020B0604020202020204" pitchFamily="34" charset="0"/>
                <a:cs typeface="Arial" panose="020B0604020202020204" pitchFamily="34" charset="0"/>
              </a:defRPr>
            </a:lvl2pPr>
            <a:lvl3pPr marL="1143000" indent="-228600" defTabSz="931863">
              <a:defRPr>
                <a:solidFill>
                  <a:schemeClr val="tx1"/>
                </a:solidFill>
                <a:latin typeface="Arial" panose="020B0604020202020204" pitchFamily="34" charset="0"/>
                <a:cs typeface="Arial" panose="020B0604020202020204" pitchFamily="34" charset="0"/>
              </a:defRPr>
            </a:lvl3pPr>
            <a:lvl4pPr marL="1600200" indent="-228600" defTabSz="931863">
              <a:defRPr>
                <a:solidFill>
                  <a:schemeClr val="tx1"/>
                </a:solidFill>
                <a:latin typeface="Arial" panose="020B0604020202020204" pitchFamily="34" charset="0"/>
                <a:cs typeface="Arial" panose="020B0604020202020204" pitchFamily="34" charset="0"/>
              </a:defRPr>
            </a:lvl4pPr>
            <a:lvl5pPr marL="2057400" indent="-228600" defTabSz="931863">
              <a:defRPr>
                <a:solidFill>
                  <a:schemeClr val="tx1"/>
                </a:solidFill>
                <a:latin typeface="Arial" panose="020B0604020202020204" pitchFamily="34" charset="0"/>
                <a:cs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A8F4D69-7F02-453C-BFE2-F30FDB12DEDC}" type="slidenum">
              <a:rPr lang="en-US" altLang="en-US" smtClean="0"/>
              <a:pPr/>
              <a:t>4</a:t>
            </a:fld>
            <a:endParaRPr lang="en-US" altLang="en-US" dirty="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xfrm>
            <a:off x="935038" y="4414838"/>
            <a:ext cx="5140325" cy="4184650"/>
          </a:xfrm>
          <a:noFill/>
        </p:spPr>
        <p:txBody>
          <a:bodyPr/>
          <a:lstStyle/>
          <a:p>
            <a:pPr eaLnBrk="1" hangingPunct="1"/>
            <a:r>
              <a:rPr lang="en-US" altLang="en-US" dirty="0"/>
              <a:t>Used the input criteria of the Minimum Standards to create a “Universal Cost”</a:t>
            </a:r>
          </a:p>
          <a:p>
            <a:pPr eaLnBrk="1" hangingPunct="1"/>
            <a:r>
              <a:rPr lang="en-US" altLang="en-US" dirty="0"/>
              <a:t>However, not every standard is included in the definition of adequacy or in the cost</a:t>
            </a:r>
          </a:p>
          <a:p>
            <a:pPr lvl="1" eaLnBrk="1" hangingPunct="1"/>
            <a:r>
              <a:rPr lang="en-US" altLang="en-US" dirty="0"/>
              <a:t>Nurses, teachers aides, central administration NOT included</a:t>
            </a:r>
          </a:p>
          <a:p>
            <a:pPr lvl="1" eaLnBrk="1" hangingPunct="1"/>
            <a:r>
              <a:rPr lang="en-US" altLang="en-US" dirty="0"/>
              <a:t>Custodial services, maintenance, and transportation included</a:t>
            </a:r>
          </a:p>
          <a:p>
            <a:pPr eaLnBrk="1" hangingPunct="1"/>
            <a:r>
              <a:rPr lang="en-US" altLang="en-US" dirty="0"/>
              <a:t>Which really are essential?</a:t>
            </a:r>
          </a:p>
          <a:p>
            <a:pPr eaLnBrk="1" hangingPunct="1"/>
            <a:endParaRPr lang="en-US" altLang="en-US" dirty="0"/>
          </a:p>
          <a:p>
            <a:pPr eaLnBrk="1" hangingPunct="1">
              <a:buClr>
                <a:schemeClr val="tx1"/>
              </a:buClr>
              <a:buFont typeface="Wingdings" panose="05000000000000000000" pitchFamily="2" charset="2"/>
              <a:buNone/>
            </a:pPr>
            <a:r>
              <a:rPr lang="en-US" altLang="en-US" dirty="0"/>
              <a:t>Student-Teacher ratios were based on NH’s approval standards (ED 306)</a:t>
            </a:r>
          </a:p>
          <a:p>
            <a:pPr eaLnBrk="1" hangingPunct="1">
              <a:buClr>
                <a:schemeClr val="tx1"/>
              </a:buClr>
              <a:buFont typeface="Wingdings" panose="05000000000000000000" pitchFamily="2" charset="2"/>
              <a:buNone/>
            </a:pPr>
            <a:r>
              <a:rPr lang="en-US" altLang="en-US" dirty="0"/>
              <a:t>Instructional staff salaries based on state average for BA level with 3-years experience</a:t>
            </a:r>
          </a:p>
          <a:p>
            <a:pPr eaLnBrk="1" hangingPunct="1">
              <a:buClr>
                <a:schemeClr val="tx1"/>
              </a:buClr>
              <a:buFont typeface="Wingdings" panose="05000000000000000000" pitchFamily="2" charset="2"/>
              <a:buNone/>
            </a:pPr>
            <a:r>
              <a:rPr lang="en-US" altLang="en-US" dirty="0"/>
              <a:t>Administrative staff based on average of bottom quartile of salaries.</a:t>
            </a:r>
          </a:p>
          <a:p>
            <a:pPr eaLnBrk="1" hangingPunct="1">
              <a:buClr>
                <a:schemeClr val="tx1"/>
              </a:buClr>
              <a:buFont typeface="Wingdings" panose="05000000000000000000" pitchFamily="2" charset="2"/>
              <a:buNone/>
            </a:pPr>
            <a:r>
              <a:rPr lang="en-US" altLang="en-US" dirty="0"/>
              <a:t>Formula also provides for technology, professional development, facilities operations, and transportation.</a:t>
            </a:r>
          </a:p>
          <a:p>
            <a:pPr eaLnBrk="1" hangingPunct="1">
              <a:buClr>
                <a:schemeClr val="tx1"/>
              </a:buClr>
              <a:buFont typeface="Wingdings" panose="05000000000000000000" pitchFamily="2" charset="2"/>
              <a:buNone/>
            </a:pPr>
            <a:r>
              <a:rPr lang="en-US" altLang="en-US" dirty="0"/>
              <a:t>Formula does NOT provide for school nurses, district administration, teacher aids, or food services</a:t>
            </a:r>
          </a:p>
          <a:p>
            <a:pPr eaLnBrk="1" hangingPunct="1"/>
            <a:endParaRPr lang="en-US" altLang="en-US" dirty="0"/>
          </a:p>
        </p:txBody>
      </p:sp>
    </p:spTree>
    <p:extLst>
      <p:ext uri="{BB962C8B-B14F-4D97-AF65-F5344CB8AC3E}">
        <p14:creationId xmlns:p14="http://schemas.microsoft.com/office/powerpoint/2010/main" val="7965744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xfrm>
            <a:off x="1195388" y="692150"/>
            <a:ext cx="4619625" cy="3465513"/>
          </a:xfrm>
          <a:ln/>
        </p:spPr>
      </p:sp>
      <p:sp>
        <p:nvSpPr>
          <p:cNvPr id="184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CABEC9C-E041-4467-9196-E35E294928FB}" type="slidenum">
              <a:rPr lang="en-US" altLang="en-US"/>
              <a:pPr/>
              <a:t>10</a:t>
            </a:fld>
            <a:endParaRPr lang="en-US" altLang="en-US" dirty="0"/>
          </a:p>
        </p:txBody>
      </p:sp>
    </p:spTree>
    <p:extLst>
      <p:ext uri="{BB962C8B-B14F-4D97-AF65-F5344CB8AC3E}">
        <p14:creationId xmlns:p14="http://schemas.microsoft.com/office/powerpoint/2010/main" val="880531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xfrm>
            <a:off x="1195388" y="692150"/>
            <a:ext cx="4619625" cy="3465513"/>
          </a:xfrm>
          <a:ln/>
        </p:spPr>
      </p:sp>
      <p:sp>
        <p:nvSpPr>
          <p:cNvPr id="1843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843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CABEC9C-E041-4467-9196-E35E294928FB}" type="slidenum">
              <a:rPr lang="en-US" altLang="en-US"/>
              <a:pPr/>
              <a:t>16</a:t>
            </a:fld>
            <a:endParaRPr lang="en-US" altLang="en-US" dirty="0"/>
          </a:p>
        </p:txBody>
      </p:sp>
    </p:spTree>
    <p:extLst>
      <p:ext uri="{BB962C8B-B14F-4D97-AF65-F5344CB8AC3E}">
        <p14:creationId xmlns:p14="http://schemas.microsoft.com/office/powerpoint/2010/main" val="86826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8"/>
          <p:cNvSpPr>
            <a:spLocks noGrp="1" noChangeArrowheads="1"/>
          </p:cNvSpPr>
          <p:nvPr>
            <p:ph type="sldNum" sz="quarter" idx="12"/>
          </p:nvPr>
        </p:nvSpPr>
        <p:spPr>
          <a:ln/>
        </p:spPr>
        <p:txBody>
          <a:bodyPr/>
          <a:lstStyle>
            <a:lvl1pPr>
              <a:defRPr/>
            </a:lvl1pPr>
          </a:lstStyle>
          <a:p>
            <a:pPr>
              <a:defRPr/>
            </a:pPr>
            <a:fld id="{E06D34E3-E320-4301-9761-BF815FD6696D}" type="slidenum">
              <a:rPr lang="en-US" altLang="en-US"/>
              <a:pPr>
                <a:defRPr/>
              </a:pPr>
              <a:t>‹#›</a:t>
            </a:fld>
            <a:endParaRPr lang="en-US" altLang="en-US" dirty="0"/>
          </a:p>
        </p:txBody>
      </p:sp>
    </p:spTree>
    <p:extLst>
      <p:ext uri="{BB962C8B-B14F-4D97-AF65-F5344CB8AC3E}">
        <p14:creationId xmlns:p14="http://schemas.microsoft.com/office/powerpoint/2010/main" val="493664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8"/>
          <p:cNvSpPr>
            <a:spLocks noGrp="1" noChangeArrowheads="1"/>
          </p:cNvSpPr>
          <p:nvPr>
            <p:ph type="sldNum" sz="quarter" idx="12"/>
          </p:nvPr>
        </p:nvSpPr>
        <p:spPr>
          <a:ln/>
        </p:spPr>
        <p:txBody>
          <a:bodyPr/>
          <a:lstStyle>
            <a:lvl1pPr>
              <a:defRPr/>
            </a:lvl1pPr>
          </a:lstStyle>
          <a:p>
            <a:pPr>
              <a:defRPr/>
            </a:pPr>
            <a:fld id="{14DD5EFF-B066-40C6-8003-07060B7A005B}" type="slidenum">
              <a:rPr lang="en-US" altLang="en-US"/>
              <a:pPr>
                <a:defRPr/>
              </a:pPr>
              <a:t>‹#›</a:t>
            </a:fld>
            <a:endParaRPr lang="en-US" altLang="en-US" dirty="0"/>
          </a:p>
        </p:txBody>
      </p:sp>
    </p:spTree>
    <p:extLst>
      <p:ext uri="{BB962C8B-B14F-4D97-AF65-F5344CB8AC3E}">
        <p14:creationId xmlns:p14="http://schemas.microsoft.com/office/powerpoint/2010/main" val="2484850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8"/>
          <p:cNvSpPr>
            <a:spLocks noGrp="1" noChangeArrowheads="1"/>
          </p:cNvSpPr>
          <p:nvPr>
            <p:ph type="sldNum" sz="quarter" idx="12"/>
          </p:nvPr>
        </p:nvSpPr>
        <p:spPr>
          <a:ln/>
        </p:spPr>
        <p:txBody>
          <a:bodyPr/>
          <a:lstStyle>
            <a:lvl1pPr>
              <a:defRPr/>
            </a:lvl1pPr>
          </a:lstStyle>
          <a:p>
            <a:pPr>
              <a:defRPr/>
            </a:pPr>
            <a:fld id="{BAE5FFE9-A0B8-4FA7-B115-59C82A2E4BDA}" type="slidenum">
              <a:rPr lang="en-US" altLang="en-US"/>
              <a:pPr>
                <a:defRPr/>
              </a:pPr>
              <a:t>‹#›</a:t>
            </a:fld>
            <a:endParaRPr lang="en-US" altLang="en-US" dirty="0"/>
          </a:p>
        </p:txBody>
      </p:sp>
    </p:spTree>
    <p:extLst>
      <p:ext uri="{BB962C8B-B14F-4D97-AF65-F5344CB8AC3E}">
        <p14:creationId xmlns:p14="http://schemas.microsoft.com/office/powerpoint/2010/main" val="10833301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8"/>
          <p:cNvSpPr>
            <a:spLocks noGrp="1" noChangeArrowheads="1"/>
          </p:cNvSpPr>
          <p:nvPr>
            <p:ph type="sldNum" sz="quarter" idx="12"/>
          </p:nvPr>
        </p:nvSpPr>
        <p:spPr>
          <a:ln/>
        </p:spPr>
        <p:txBody>
          <a:bodyPr/>
          <a:lstStyle>
            <a:lvl1pPr>
              <a:defRPr/>
            </a:lvl1pPr>
          </a:lstStyle>
          <a:p>
            <a:pPr>
              <a:defRPr/>
            </a:pPr>
            <a:fld id="{387C4EBE-0203-4648-9EEC-3C0F7AB36A78}" type="slidenum">
              <a:rPr lang="en-US" altLang="en-US"/>
              <a:pPr>
                <a:defRPr/>
              </a:pPr>
              <a:t>‹#›</a:t>
            </a:fld>
            <a:endParaRPr lang="en-US" altLang="en-US" dirty="0"/>
          </a:p>
        </p:txBody>
      </p:sp>
    </p:spTree>
    <p:extLst>
      <p:ext uri="{BB962C8B-B14F-4D97-AF65-F5344CB8AC3E}">
        <p14:creationId xmlns:p14="http://schemas.microsoft.com/office/powerpoint/2010/main" val="550304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8"/>
          <p:cNvSpPr>
            <a:spLocks noGrp="1" noChangeArrowheads="1"/>
          </p:cNvSpPr>
          <p:nvPr>
            <p:ph type="sldNum" sz="quarter" idx="12"/>
          </p:nvPr>
        </p:nvSpPr>
        <p:spPr>
          <a:ln/>
        </p:spPr>
        <p:txBody>
          <a:bodyPr/>
          <a:lstStyle>
            <a:lvl1pPr>
              <a:defRPr/>
            </a:lvl1pPr>
          </a:lstStyle>
          <a:p>
            <a:pPr>
              <a:defRPr/>
            </a:pPr>
            <a:fld id="{460B33A3-E19E-4997-8B62-E0D11C674EF3}" type="slidenum">
              <a:rPr lang="en-US" altLang="en-US"/>
              <a:pPr>
                <a:defRPr/>
              </a:pPr>
              <a:t>‹#›</a:t>
            </a:fld>
            <a:endParaRPr lang="en-US" altLang="en-US" dirty="0"/>
          </a:p>
        </p:txBody>
      </p:sp>
    </p:spTree>
    <p:extLst>
      <p:ext uri="{BB962C8B-B14F-4D97-AF65-F5344CB8AC3E}">
        <p14:creationId xmlns:p14="http://schemas.microsoft.com/office/powerpoint/2010/main" val="1942210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8"/>
          <p:cNvSpPr>
            <a:spLocks noGrp="1" noChangeArrowheads="1"/>
          </p:cNvSpPr>
          <p:nvPr>
            <p:ph type="sldNum" sz="quarter" idx="12"/>
          </p:nvPr>
        </p:nvSpPr>
        <p:spPr>
          <a:ln/>
        </p:spPr>
        <p:txBody>
          <a:bodyPr/>
          <a:lstStyle>
            <a:lvl1pPr>
              <a:defRPr/>
            </a:lvl1pPr>
          </a:lstStyle>
          <a:p>
            <a:pPr>
              <a:defRPr/>
            </a:pPr>
            <a:fld id="{55302C78-9D8F-4960-AE53-0F45412A40CB}" type="slidenum">
              <a:rPr lang="en-US" altLang="en-US"/>
              <a:pPr>
                <a:defRPr/>
              </a:pPr>
              <a:t>‹#›</a:t>
            </a:fld>
            <a:endParaRPr lang="en-US" altLang="en-US" dirty="0"/>
          </a:p>
        </p:txBody>
      </p:sp>
    </p:spTree>
    <p:extLst>
      <p:ext uri="{BB962C8B-B14F-4D97-AF65-F5344CB8AC3E}">
        <p14:creationId xmlns:p14="http://schemas.microsoft.com/office/powerpoint/2010/main" val="845587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8"/>
          <p:cNvSpPr>
            <a:spLocks noGrp="1" noChangeArrowheads="1"/>
          </p:cNvSpPr>
          <p:nvPr>
            <p:ph type="sldNum" sz="quarter" idx="12"/>
          </p:nvPr>
        </p:nvSpPr>
        <p:spPr>
          <a:ln/>
        </p:spPr>
        <p:txBody>
          <a:bodyPr/>
          <a:lstStyle>
            <a:lvl1pPr>
              <a:defRPr/>
            </a:lvl1pPr>
          </a:lstStyle>
          <a:p>
            <a:pPr>
              <a:defRPr/>
            </a:pPr>
            <a:fld id="{9B7E112F-CBCB-47AE-9C64-6FCFFE6A7FC4}" type="slidenum">
              <a:rPr lang="en-US" altLang="en-US"/>
              <a:pPr>
                <a:defRPr/>
              </a:pPr>
              <a:t>‹#›</a:t>
            </a:fld>
            <a:endParaRPr lang="en-US" altLang="en-US" dirty="0"/>
          </a:p>
        </p:txBody>
      </p:sp>
    </p:spTree>
    <p:extLst>
      <p:ext uri="{BB962C8B-B14F-4D97-AF65-F5344CB8AC3E}">
        <p14:creationId xmlns:p14="http://schemas.microsoft.com/office/powerpoint/2010/main" val="1690236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8"/>
          <p:cNvSpPr>
            <a:spLocks noGrp="1" noChangeArrowheads="1"/>
          </p:cNvSpPr>
          <p:nvPr>
            <p:ph type="sldNum" sz="quarter" idx="12"/>
          </p:nvPr>
        </p:nvSpPr>
        <p:spPr>
          <a:ln/>
        </p:spPr>
        <p:txBody>
          <a:bodyPr/>
          <a:lstStyle>
            <a:lvl1pPr>
              <a:defRPr/>
            </a:lvl1pPr>
          </a:lstStyle>
          <a:p>
            <a:pPr>
              <a:defRPr/>
            </a:pPr>
            <a:fld id="{28D750E6-6052-4EA1-90FA-A837BC229989}" type="slidenum">
              <a:rPr lang="en-US" altLang="en-US"/>
              <a:pPr>
                <a:defRPr/>
              </a:pPr>
              <a:t>‹#›</a:t>
            </a:fld>
            <a:endParaRPr lang="en-US" altLang="en-US" dirty="0"/>
          </a:p>
        </p:txBody>
      </p:sp>
    </p:spTree>
    <p:extLst>
      <p:ext uri="{BB962C8B-B14F-4D97-AF65-F5344CB8AC3E}">
        <p14:creationId xmlns:p14="http://schemas.microsoft.com/office/powerpoint/2010/main" val="1834511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8"/>
          <p:cNvSpPr>
            <a:spLocks noGrp="1" noChangeArrowheads="1"/>
          </p:cNvSpPr>
          <p:nvPr>
            <p:ph type="sldNum" sz="quarter" idx="12"/>
          </p:nvPr>
        </p:nvSpPr>
        <p:spPr>
          <a:ln/>
        </p:spPr>
        <p:txBody>
          <a:bodyPr/>
          <a:lstStyle>
            <a:lvl1pPr>
              <a:defRPr/>
            </a:lvl1pPr>
          </a:lstStyle>
          <a:p>
            <a:pPr>
              <a:defRPr/>
            </a:pPr>
            <a:fld id="{CC6EAB0B-4E27-4C73-8343-ACC8E1462D3B}" type="slidenum">
              <a:rPr lang="en-US" altLang="en-US"/>
              <a:pPr>
                <a:defRPr/>
              </a:pPr>
              <a:t>‹#›</a:t>
            </a:fld>
            <a:endParaRPr lang="en-US" altLang="en-US" dirty="0"/>
          </a:p>
        </p:txBody>
      </p:sp>
    </p:spTree>
    <p:extLst>
      <p:ext uri="{BB962C8B-B14F-4D97-AF65-F5344CB8AC3E}">
        <p14:creationId xmlns:p14="http://schemas.microsoft.com/office/powerpoint/2010/main" val="1548564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8"/>
          <p:cNvSpPr>
            <a:spLocks noGrp="1" noChangeArrowheads="1"/>
          </p:cNvSpPr>
          <p:nvPr>
            <p:ph type="sldNum" sz="quarter" idx="12"/>
          </p:nvPr>
        </p:nvSpPr>
        <p:spPr>
          <a:ln/>
        </p:spPr>
        <p:txBody>
          <a:bodyPr/>
          <a:lstStyle>
            <a:lvl1pPr>
              <a:defRPr/>
            </a:lvl1pPr>
          </a:lstStyle>
          <a:p>
            <a:pPr>
              <a:defRPr/>
            </a:pPr>
            <a:fld id="{D5B0E960-A993-40CE-913C-AEA6554BAEAF}" type="slidenum">
              <a:rPr lang="en-US" altLang="en-US"/>
              <a:pPr>
                <a:defRPr/>
              </a:pPr>
              <a:t>‹#›</a:t>
            </a:fld>
            <a:endParaRPr lang="en-US" altLang="en-US" dirty="0"/>
          </a:p>
        </p:txBody>
      </p:sp>
    </p:spTree>
    <p:extLst>
      <p:ext uri="{BB962C8B-B14F-4D97-AF65-F5344CB8AC3E}">
        <p14:creationId xmlns:p14="http://schemas.microsoft.com/office/powerpoint/2010/main" val="3319307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8"/>
          <p:cNvSpPr>
            <a:spLocks noGrp="1" noChangeArrowheads="1"/>
          </p:cNvSpPr>
          <p:nvPr>
            <p:ph type="sldNum" sz="quarter" idx="12"/>
          </p:nvPr>
        </p:nvSpPr>
        <p:spPr>
          <a:ln/>
        </p:spPr>
        <p:txBody>
          <a:bodyPr/>
          <a:lstStyle>
            <a:lvl1pPr>
              <a:defRPr/>
            </a:lvl1pPr>
          </a:lstStyle>
          <a:p>
            <a:pPr>
              <a:defRPr/>
            </a:pPr>
            <a:fld id="{09975944-FC21-4C7E-861A-A2C78B06EFA9}" type="slidenum">
              <a:rPr lang="en-US" altLang="en-US"/>
              <a:pPr>
                <a:defRPr/>
              </a:pPr>
              <a:t>‹#›</a:t>
            </a:fld>
            <a:endParaRPr lang="en-US" altLang="en-US" dirty="0"/>
          </a:p>
        </p:txBody>
      </p:sp>
    </p:spTree>
    <p:extLst>
      <p:ext uri="{BB962C8B-B14F-4D97-AF65-F5344CB8AC3E}">
        <p14:creationId xmlns:p14="http://schemas.microsoft.com/office/powerpoint/2010/main" val="4150496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8"/>
          <p:cNvSpPr>
            <a:spLocks noGrp="1" noChangeArrowheads="1"/>
          </p:cNvSpPr>
          <p:nvPr>
            <p:ph type="sldNum" sz="quarter" idx="12"/>
          </p:nvPr>
        </p:nvSpPr>
        <p:spPr>
          <a:ln/>
        </p:spPr>
        <p:txBody>
          <a:bodyPr/>
          <a:lstStyle>
            <a:lvl1pPr>
              <a:defRPr/>
            </a:lvl1pPr>
          </a:lstStyle>
          <a:p>
            <a:pPr>
              <a:defRPr/>
            </a:pPr>
            <a:fld id="{E0E620C5-D611-43DE-BB1E-C36EEC9F4E3B}" type="slidenum">
              <a:rPr lang="en-US" altLang="en-US"/>
              <a:pPr>
                <a:defRPr/>
              </a:pPr>
              <a:t>‹#›</a:t>
            </a:fld>
            <a:endParaRPr lang="en-US" altLang="en-US" dirty="0"/>
          </a:p>
        </p:txBody>
      </p:sp>
    </p:spTree>
    <p:extLst>
      <p:ext uri="{BB962C8B-B14F-4D97-AF65-F5344CB8AC3E}">
        <p14:creationId xmlns:p14="http://schemas.microsoft.com/office/powerpoint/2010/main" val="19914073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286000" y="274638"/>
            <a:ext cx="6400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en-US" dirty="0"/>
          </a:p>
        </p:txBody>
      </p:sp>
      <p:pic>
        <p:nvPicPr>
          <p:cNvPr id="1030" name="Picture 7" descr="Logo for slides"/>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228600" y="152400"/>
            <a:ext cx="1981200" cy="137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8"/>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A441EB35-7194-4B5D-A661-5F3EA0077BA7}"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12"/>
          </p:nvPr>
        </p:nvSpPr>
        <p:spPr/>
        <p:txBody>
          <a:bodyPr/>
          <a:lstStyle/>
          <a:p>
            <a:fld id="{E23913A7-D147-438B-9DC9-C937DCFC0D6C}" type="slidenum">
              <a:rPr lang="en-US" altLang="en-US"/>
              <a:pPr/>
              <a:t>1</a:t>
            </a:fld>
            <a:endParaRPr lang="en-US" altLang="en-US" dirty="0"/>
          </a:p>
        </p:txBody>
      </p:sp>
      <p:sp>
        <p:nvSpPr>
          <p:cNvPr id="54276" name="Rectangle 4"/>
          <p:cNvSpPr>
            <a:spLocks noChangeArrowheads="1"/>
          </p:cNvSpPr>
          <p:nvPr/>
        </p:nvSpPr>
        <p:spPr bwMode="auto">
          <a:xfrm>
            <a:off x="2514600" y="5867400"/>
            <a:ext cx="60198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spAutoFit/>
          </a:bodyPr>
          <a:lstStyle/>
          <a:p>
            <a:pPr algn="l" eaLnBrk="0" hangingPunct="0">
              <a:spcBef>
                <a:spcPct val="50000"/>
              </a:spcBef>
            </a:pPr>
            <a:r>
              <a:rPr lang="en-US" altLang="en-US" sz="1400" b="1" i="1" dirty="0">
                <a:latin typeface="Book Antiqua" panose="02040602050305030304" pitchFamily="18" charset="0"/>
              </a:rPr>
              <a:t>“…to raise new ideas and improve policy debates through quality information and analysis on issues shaping New Hampshire’s future.”</a:t>
            </a:r>
          </a:p>
        </p:txBody>
      </p:sp>
      <p:sp>
        <p:nvSpPr>
          <p:cNvPr id="54278" name="Rectangle 6"/>
          <p:cNvSpPr>
            <a:spLocks noGrp="1" noChangeArrowheads="1"/>
          </p:cNvSpPr>
          <p:nvPr>
            <p:ph type="title"/>
          </p:nvPr>
        </p:nvSpPr>
        <p:spPr>
          <a:xfrm>
            <a:off x="2286000" y="2590800"/>
            <a:ext cx="6477000" cy="1143000"/>
          </a:xfrm>
        </p:spPr>
        <p:txBody>
          <a:bodyPr/>
          <a:lstStyle/>
          <a:p>
            <a:r>
              <a:rPr lang="en-US" altLang="en-US" sz="3200" dirty="0"/>
              <a:t/>
            </a:r>
            <a:br>
              <a:rPr lang="en-US" altLang="en-US" sz="3200" dirty="0"/>
            </a:br>
            <a:endParaRPr lang="en-US" altLang="en-US" sz="3200" dirty="0"/>
          </a:p>
        </p:txBody>
      </p:sp>
      <p:sp>
        <p:nvSpPr>
          <p:cNvPr id="54281" name="Text Box 9"/>
          <p:cNvSpPr txBox="1">
            <a:spLocks noChangeArrowheads="1"/>
          </p:cNvSpPr>
          <p:nvPr/>
        </p:nvSpPr>
        <p:spPr bwMode="auto">
          <a:xfrm>
            <a:off x="2668588" y="765175"/>
            <a:ext cx="5715000"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r>
              <a:rPr lang="en-US" altLang="en-US" sz="8800" b="1" dirty="0">
                <a:latin typeface="Times New Roman" panose="02020603050405020304" pitchFamily="18" charset="0"/>
              </a:rPr>
              <a:t/>
            </a:r>
            <a:br>
              <a:rPr lang="en-US" altLang="en-US" sz="8800" b="1" dirty="0">
                <a:latin typeface="Times New Roman" panose="02020603050405020304" pitchFamily="18" charset="0"/>
              </a:rPr>
            </a:br>
            <a:r>
              <a:rPr lang="en-US" altLang="en-US" sz="3600" b="1" dirty="0">
                <a:latin typeface="Times New Roman" panose="02020603050405020304" pitchFamily="18" charset="0"/>
              </a:rPr>
              <a:t>Education Funding and Policy in NH</a:t>
            </a:r>
            <a:r>
              <a:rPr lang="en-US" altLang="en-US" sz="2000" b="1" dirty="0">
                <a:latin typeface="Times New Roman" panose="02020603050405020304" pitchFamily="18" charset="0"/>
              </a:rPr>
              <a:t/>
            </a:r>
            <a:br>
              <a:rPr lang="en-US" altLang="en-US" sz="2000" b="1" dirty="0">
                <a:latin typeface="Times New Roman" panose="02020603050405020304" pitchFamily="18" charset="0"/>
              </a:rPr>
            </a:br>
            <a:r>
              <a:rPr lang="en-US" altLang="en-US" sz="2000" b="1" dirty="0">
                <a:latin typeface="Times New Roman" panose="02020603050405020304" pitchFamily="18" charset="0"/>
              </a:rPr>
              <a:t/>
            </a:r>
            <a:br>
              <a:rPr lang="en-US" altLang="en-US" sz="2000" b="1" dirty="0">
                <a:latin typeface="Times New Roman" panose="02020603050405020304" pitchFamily="18" charset="0"/>
              </a:rPr>
            </a:br>
            <a:r>
              <a:rPr lang="en-US" altLang="en-US" sz="2000" b="1" dirty="0"/>
              <a:t/>
            </a:r>
            <a:br>
              <a:rPr lang="en-US" altLang="en-US" sz="2000" b="1" dirty="0"/>
            </a:br>
            <a:r>
              <a:rPr lang="en-US" altLang="en-US" sz="2000" b="1" dirty="0"/>
              <a:t>New Hampshire Center </a:t>
            </a:r>
            <a:br>
              <a:rPr lang="en-US" altLang="en-US" sz="2000" b="1" dirty="0"/>
            </a:br>
            <a:r>
              <a:rPr lang="en-US" altLang="en-US" sz="2000" b="1" dirty="0"/>
              <a:t>for Public Policy Studies</a:t>
            </a:r>
            <a:endParaRPr lang="en-US" altLang="en-US" sz="2000" dirty="0">
              <a:solidFill>
                <a:srgbClr val="006600"/>
              </a:solidFill>
            </a:endParaRPr>
          </a:p>
        </p:txBody>
      </p:sp>
      <p:sp>
        <p:nvSpPr>
          <p:cNvPr id="9" name="Rectangle 12"/>
          <p:cNvSpPr>
            <a:spLocks/>
          </p:cNvSpPr>
          <p:nvPr/>
        </p:nvSpPr>
        <p:spPr bwMode="auto">
          <a:xfrm>
            <a:off x="304800" y="1854200"/>
            <a:ext cx="2516188"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96" tIns="50798" rIns="88896" bIns="50798"/>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ts val="700"/>
              </a:spcBef>
              <a:buFontTx/>
              <a:buNone/>
            </a:pPr>
            <a:r>
              <a:rPr lang="en-US" altLang="en-US" sz="1200" b="1" u="sng" dirty="0">
                <a:solidFill>
                  <a:srgbClr val="006600"/>
                </a:solidFill>
                <a:latin typeface="Helvetica" panose="020B0604020202020204" pitchFamily="34" charset="0"/>
                <a:sym typeface="Helvetica" panose="020B0604020202020204" pitchFamily="34" charset="0"/>
              </a:rPr>
              <a:t>Board of Directors</a:t>
            </a:r>
          </a:p>
          <a:p>
            <a:pPr>
              <a:spcBef>
                <a:spcPts val="425"/>
              </a:spcBef>
              <a:buNone/>
            </a:pPr>
            <a:r>
              <a:rPr lang="en-US" altLang="en-US" sz="1200" b="1" dirty="0">
                <a:solidFill>
                  <a:srgbClr val="000000"/>
                </a:solidFill>
                <a:latin typeface="Helvetica" panose="020B0604020202020204" pitchFamily="34" charset="0"/>
                <a:sym typeface="Helvetica" panose="020B0604020202020204" pitchFamily="34" charset="0"/>
              </a:rPr>
              <a:t>Eric Herr, Chair</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David Alukonis</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John Garvey</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Katherine M. Hanna</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John Herney</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David Hess</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Donnalee Lozeau</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Dianne Mercier</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Catherine A. Provencher</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James Putnam</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Todd I. Selig</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Michael Whitney</a:t>
            </a:r>
          </a:p>
          <a:p>
            <a:pPr>
              <a:spcBef>
                <a:spcPts val="425"/>
              </a:spcBef>
              <a:buFontTx/>
              <a:buNone/>
            </a:pPr>
            <a:r>
              <a:rPr lang="en-US" altLang="en-US" sz="1200" b="1" i="1" dirty="0">
                <a:solidFill>
                  <a:srgbClr val="000000"/>
                </a:solidFill>
                <a:latin typeface="Helvetica" panose="020B0604020202020204" pitchFamily="34" charset="0"/>
                <a:sym typeface="Helvetica" panose="020B0604020202020204" pitchFamily="34" charset="0"/>
              </a:rPr>
              <a:t>Directors Emeritus</a:t>
            </a:r>
            <a:r>
              <a:rPr lang="en-US" altLang="en-US" sz="1200" dirty="0">
                <a:sym typeface="Helvetica" panose="020B0604020202020204" pitchFamily="34" charset="0"/>
              </a:rPr>
              <a:t> </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William H. Dunlap </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Sheila T. Francoeur</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Donna Sytek</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Brian F. Walsh</a:t>
            </a:r>
          </a:p>
        </p:txBody>
      </p:sp>
    </p:spTree>
    <p:extLst>
      <p:ext uri="{BB962C8B-B14F-4D97-AF65-F5344CB8AC3E}">
        <p14:creationId xmlns:p14="http://schemas.microsoft.com/office/powerpoint/2010/main" val="1023074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altLang="en-US" sz="2700" dirty="0"/>
              <a:t>Simulating the impact - a fuller picture of education funding changes</a:t>
            </a:r>
          </a:p>
        </p:txBody>
      </p:sp>
      <p:sp>
        <p:nvSpPr>
          <p:cNvPr id="17411" name="Slide Number Placeholder 3"/>
          <p:cNvSpPr>
            <a:spLocks noGrp="1"/>
          </p:cNvSpPr>
          <p:nvPr>
            <p:ph type="sldNum" sz="quarter" idx="12"/>
          </p:nvPr>
        </p:nvSpPr>
        <p:spPr>
          <a:xfrm>
            <a:off x="6858000" y="6324600"/>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557213" indent="-214313">
              <a:defRPr>
                <a:solidFill>
                  <a:schemeClr val="tx1"/>
                </a:solidFill>
                <a:latin typeface="Arial" panose="020B0604020202020204" pitchFamily="34" charset="0"/>
                <a:cs typeface="Arial" panose="020B0604020202020204" pitchFamily="34" charset="0"/>
              </a:defRPr>
            </a:lvl2pPr>
            <a:lvl3pPr marL="857250" indent="-171450">
              <a:defRPr>
                <a:solidFill>
                  <a:schemeClr val="tx1"/>
                </a:solidFill>
                <a:latin typeface="Arial" panose="020B0604020202020204" pitchFamily="34" charset="0"/>
                <a:cs typeface="Arial" panose="020B0604020202020204" pitchFamily="34" charset="0"/>
              </a:defRPr>
            </a:lvl3pPr>
            <a:lvl4pPr marL="1200150" indent="-171450">
              <a:defRPr>
                <a:solidFill>
                  <a:schemeClr val="tx1"/>
                </a:solidFill>
                <a:latin typeface="Arial" panose="020B0604020202020204" pitchFamily="34" charset="0"/>
                <a:cs typeface="Arial" panose="020B0604020202020204" pitchFamily="34" charset="0"/>
              </a:defRPr>
            </a:lvl4pPr>
            <a:lvl5pPr marL="1543050" indent="-171450">
              <a:defRPr>
                <a:solidFill>
                  <a:schemeClr val="tx1"/>
                </a:solidFill>
                <a:latin typeface="Arial" panose="020B0604020202020204" pitchFamily="34" charset="0"/>
                <a:cs typeface="Arial" panose="020B0604020202020204" pitchFamily="34" charset="0"/>
              </a:defRPr>
            </a:lvl5pPr>
            <a:lvl6pPr marL="1885950" indent="-1714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228850" indent="-1714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2571750" indent="-1714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2914650" indent="-1714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0C7DDF1-147F-4871-B107-0F5934B636E7}" type="slidenum">
              <a:rPr lang="en-US" altLang="en-US"/>
              <a:pPr/>
              <a:t>10</a:t>
            </a:fld>
            <a:endParaRPr lang="en-US" altLang="en-US" dirty="0"/>
          </a:p>
        </p:txBody>
      </p:sp>
      <p:sp>
        <p:nvSpPr>
          <p:cNvPr id="4" name="Rectangle 3" hidden="1"/>
          <p:cNvSpPr/>
          <p:nvPr>
            <p:custDataLst>
              <p:tags r:id="rId1"/>
            </p:custDataLst>
          </p:nvPr>
        </p:nvSpPr>
        <p:spPr bwMode="auto">
          <a:xfrm>
            <a:off x="0" y="857250"/>
            <a:ext cx="119063" cy="119063"/>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1050" dirty="0">
              <a:latin typeface="Arial" panose="020B0604020202020204" pitchFamily="34" charset="0"/>
              <a:sym typeface="+mn-lt"/>
            </a:endParaRPr>
          </a:p>
        </p:txBody>
      </p:sp>
      <p:sp>
        <p:nvSpPr>
          <p:cNvPr id="6" name="Title 1"/>
          <p:cNvSpPr txBox="1">
            <a:spLocks/>
          </p:cNvSpPr>
          <p:nvPr/>
        </p:nvSpPr>
        <p:spPr bwMode="auto">
          <a:xfrm>
            <a:off x="457200" y="2639521"/>
            <a:ext cx="274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en-US" sz="3200" dirty="0"/>
              <a:t>Per Pupil</a:t>
            </a:r>
          </a:p>
          <a:p>
            <a:r>
              <a:rPr lang="en-US" sz="3200" dirty="0"/>
              <a:t>Universal Cost</a:t>
            </a:r>
          </a:p>
        </p:txBody>
      </p:sp>
      <p:sp>
        <p:nvSpPr>
          <p:cNvPr id="7" name="TextBox 6"/>
          <p:cNvSpPr txBox="1"/>
          <p:nvPr/>
        </p:nvSpPr>
        <p:spPr>
          <a:xfrm>
            <a:off x="2743200" y="1478918"/>
            <a:ext cx="4038600" cy="923330"/>
          </a:xfrm>
          <a:prstGeom prst="rect">
            <a:avLst/>
          </a:prstGeom>
          <a:noFill/>
        </p:spPr>
        <p:txBody>
          <a:bodyPr wrap="square" rtlCol="0">
            <a:spAutoFit/>
          </a:bodyPr>
          <a:lstStyle/>
          <a:p>
            <a:pPr algn="ctr"/>
            <a:r>
              <a:rPr lang="en-US" dirty="0"/>
              <a:t>Adjusted for inflation, every other year</a:t>
            </a:r>
          </a:p>
          <a:p>
            <a:pPr algn="ctr"/>
            <a:r>
              <a:rPr lang="en-US" dirty="0"/>
              <a:t>using an inflation factor excluding healthcare</a:t>
            </a:r>
          </a:p>
        </p:txBody>
      </p:sp>
      <p:sp>
        <p:nvSpPr>
          <p:cNvPr id="8" name="Plus Sign 7"/>
          <p:cNvSpPr/>
          <p:nvPr/>
        </p:nvSpPr>
        <p:spPr>
          <a:xfrm>
            <a:off x="2971800" y="2487121"/>
            <a:ext cx="914400" cy="9906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1"/>
          <p:cNvSpPr txBox="1">
            <a:spLocks/>
          </p:cNvSpPr>
          <p:nvPr/>
        </p:nvSpPr>
        <p:spPr bwMode="auto">
          <a:xfrm>
            <a:off x="3886200" y="2576778"/>
            <a:ext cx="1752600" cy="811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en-US" sz="2000" dirty="0"/>
              <a:t>Differentiated</a:t>
            </a:r>
          </a:p>
          <a:p>
            <a:r>
              <a:rPr lang="en-US" sz="2000" dirty="0"/>
              <a:t> Aid</a:t>
            </a:r>
          </a:p>
        </p:txBody>
      </p:sp>
      <p:sp>
        <p:nvSpPr>
          <p:cNvPr id="10" name="Plus Sign 9"/>
          <p:cNvSpPr/>
          <p:nvPr/>
        </p:nvSpPr>
        <p:spPr>
          <a:xfrm>
            <a:off x="5688435" y="2460206"/>
            <a:ext cx="914400" cy="9906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p:cNvSpPr txBox="1">
            <a:spLocks/>
          </p:cNvSpPr>
          <p:nvPr/>
        </p:nvSpPr>
        <p:spPr bwMode="auto">
          <a:xfrm>
            <a:off x="6652470" y="2549863"/>
            <a:ext cx="1752600" cy="8112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a:lstStyle>
          <a:p>
            <a:r>
              <a:rPr lang="en-US" sz="2000" dirty="0"/>
              <a:t>Stabilization Aid</a:t>
            </a:r>
          </a:p>
        </p:txBody>
      </p:sp>
      <p:sp>
        <p:nvSpPr>
          <p:cNvPr id="2" name="Rectangle 1"/>
          <p:cNvSpPr/>
          <p:nvPr/>
        </p:nvSpPr>
        <p:spPr>
          <a:xfrm>
            <a:off x="2971800" y="3906020"/>
            <a:ext cx="3962400" cy="2862322"/>
          </a:xfrm>
          <a:prstGeom prst="rect">
            <a:avLst/>
          </a:prstGeom>
        </p:spPr>
        <p:txBody>
          <a:bodyPr wrap="square">
            <a:spAutoFit/>
          </a:bodyPr>
          <a:lstStyle/>
          <a:p>
            <a:pPr eaLnBrk="1" hangingPunct="1"/>
            <a:r>
              <a:rPr lang="en-US" altLang="en-US" dirty="0"/>
              <a:t>Economically disadvantaged</a:t>
            </a:r>
          </a:p>
          <a:p>
            <a:pPr lvl="1" eaLnBrk="1" hangingPunct="1">
              <a:buFont typeface="Wingdings" panose="05000000000000000000" pitchFamily="2" charset="2"/>
              <a:buChar char="§"/>
            </a:pPr>
            <a:r>
              <a:rPr lang="en-US" altLang="en-US" dirty="0"/>
              <a:t>$1,750 per low-income student</a:t>
            </a:r>
          </a:p>
          <a:p>
            <a:pPr eaLnBrk="1" hangingPunct="1"/>
            <a:r>
              <a:rPr lang="en-US" altLang="en-US" dirty="0"/>
              <a:t>English language learners</a:t>
            </a:r>
          </a:p>
          <a:p>
            <a:pPr lvl="1" eaLnBrk="1" hangingPunct="1">
              <a:buFont typeface="Wingdings" panose="05000000000000000000" pitchFamily="2" charset="2"/>
              <a:buChar char="§"/>
            </a:pPr>
            <a:r>
              <a:rPr lang="en-US" altLang="en-US" dirty="0"/>
              <a:t>$685 per student</a:t>
            </a:r>
          </a:p>
          <a:p>
            <a:pPr eaLnBrk="1" hangingPunct="1"/>
            <a:r>
              <a:rPr lang="en-US" altLang="en-US" dirty="0"/>
              <a:t>Special education students</a:t>
            </a:r>
          </a:p>
          <a:p>
            <a:pPr lvl="1" eaLnBrk="1" hangingPunct="1">
              <a:buFont typeface="Wingdings" panose="05000000000000000000" pitchFamily="2" charset="2"/>
              <a:buChar char="§"/>
            </a:pPr>
            <a:r>
              <a:rPr lang="en-US" altLang="en-US" dirty="0"/>
              <a:t>$1,882 per student</a:t>
            </a:r>
          </a:p>
          <a:p>
            <a:pPr eaLnBrk="1" hangingPunct="1">
              <a:buFont typeface="Wingdings" panose="05000000000000000000" pitchFamily="2" charset="2"/>
              <a:buChar char="§"/>
            </a:pPr>
            <a:r>
              <a:rPr lang="en-US" altLang="en-US" dirty="0"/>
              <a:t>Poor performers</a:t>
            </a:r>
          </a:p>
          <a:p>
            <a:pPr lvl="1" eaLnBrk="1" hangingPunct="1">
              <a:buFont typeface="Wingdings" panose="05000000000000000000" pitchFamily="2" charset="2"/>
              <a:buChar char="§"/>
            </a:pPr>
            <a:r>
              <a:rPr lang="en-US" altLang="en-US" dirty="0"/>
              <a:t>$685 for each 3</a:t>
            </a:r>
            <a:r>
              <a:rPr lang="en-US" altLang="en-US" baseline="30000" dirty="0"/>
              <a:t>rd</a:t>
            </a:r>
            <a:r>
              <a:rPr lang="en-US" altLang="en-US" dirty="0"/>
              <a:t> grader who tests below grade level in reading</a:t>
            </a:r>
          </a:p>
        </p:txBody>
      </p:sp>
      <p:sp>
        <p:nvSpPr>
          <p:cNvPr id="3" name="Arrow: Down 2"/>
          <p:cNvSpPr/>
          <p:nvPr/>
        </p:nvSpPr>
        <p:spPr>
          <a:xfrm>
            <a:off x="4495800" y="3388063"/>
            <a:ext cx="304800" cy="5179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7086600" y="3895112"/>
            <a:ext cx="1467389" cy="646331"/>
          </a:xfrm>
          <a:prstGeom prst="rect">
            <a:avLst/>
          </a:prstGeom>
          <a:noFill/>
        </p:spPr>
        <p:txBody>
          <a:bodyPr wrap="none" rtlCol="0">
            <a:spAutoFit/>
          </a:bodyPr>
          <a:lstStyle/>
          <a:p>
            <a:r>
              <a:rPr lang="en-US" dirty="0"/>
              <a:t>Decline at</a:t>
            </a:r>
          </a:p>
          <a:p>
            <a:r>
              <a:rPr lang="en-US" dirty="0"/>
              <a:t>4% Per Year</a:t>
            </a:r>
          </a:p>
        </p:txBody>
      </p:sp>
      <p:sp>
        <p:nvSpPr>
          <p:cNvPr id="12" name="Arrow: Down 11"/>
          <p:cNvSpPr/>
          <p:nvPr/>
        </p:nvSpPr>
        <p:spPr>
          <a:xfrm>
            <a:off x="7467600" y="3310418"/>
            <a:ext cx="304800" cy="5257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6124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381000"/>
            <a:ext cx="6400800" cy="1143000"/>
          </a:xfrm>
        </p:spPr>
        <p:txBody>
          <a:bodyPr/>
          <a:lstStyle/>
          <a:p>
            <a:r>
              <a:rPr lang="en-US" dirty="0"/>
              <a:t>Projecting Total State Aid</a:t>
            </a:r>
          </a:p>
        </p:txBody>
      </p:sp>
      <p:pic>
        <p:nvPicPr>
          <p:cNvPr id="4" name="Content Placeholder 3"/>
          <p:cNvPicPr>
            <a:picLocks noGrp="1" noChangeAspect="1"/>
          </p:cNvPicPr>
          <p:nvPr>
            <p:ph idx="1"/>
          </p:nvPr>
        </p:nvPicPr>
        <p:blipFill>
          <a:blip r:embed="rId2"/>
          <a:stretch>
            <a:fillRect/>
          </a:stretch>
        </p:blipFill>
        <p:spPr>
          <a:xfrm>
            <a:off x="1219200" y="1905000"/>
            <a:ext cx="6232095" cy="4525963"/>
          </a:xfrm>
          <a:prstGeom prst="rect">
            <a:avLst/>
          </a:prstGeom>
        </p:spPr>
      </p:pic>
    </p:spTree>
    <p:extLst>
      <p:ext uri="{BB962C8B-B14F-4D97-AF65-F5344CB8AC3E}">
        <p14:creationId xmlns:p14="http://schemas.microsoft.com/office/powerpoint/2010/main" val="1615540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Potential Impact of Stabilization Grant Changes</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43000" y="1828800"/>
            <a:ext cx="2864520" cy="4918477"/>
          </a:xfrm>
        </p:spPr>
      </p:pic>
      <p:sp>
        <p:nvSpPr>
          <p:cNvPr id="7" name="Rectangle 6"/>
          <p:cNvSpPr/>
          <p:nvPr/>
        </p:nvSpPr>
        <p:spPr>
          <a:xfrm>
            <a:off x="4206758" y="3260724"/>
            <a:ext cx="457200" cy="381000"/>
          </a:xfrm>
          <a:prstGeom prst="rect">
            <a:avLst/>
          </a:prstGeom>
          <a:solidFill>
            <a:srgbClr val="008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4177397" y="1981200"/>
            <a:ext cx="457200" cy="381000"/>
          </a:xfrm>
          <a:prstGeom prst="rect">
            <a:avLst/>
          </a:prstGeom>
          <a:solidFill>
            <a:srgbClr val="FB474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4203962" y="2620962"/>
            <a:ext cx="457200" cy="381000"/>
          </a:xfrm>
          <a:prstGeom prst="rect">
            <a:avLst/>
          </a:prstGeom>
          <a:solidFill>
            <a:srgbClr val="CCCC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4923638" y="3260724"/>
            <a:ext cx="1236236" cy="369332"/>
          </a:xfrm>
          <a:prstGeom prst="rect">
            <a:avLst/>
          </a:prstGeom>
          <a:noFill/>
        </p:spPr>
        <p:txBody>
          <a:bodyPr wrap="none" rtlCol="0">
            <a:spAutoFit/>
          </a:bodyPr>
          <a:lstStyle/>
          <a:p>
            <a:r>
              <a:rPr lang="en-US" dirty="0"/>
              <a:t>No Impact</a:t>
            </a:r>
          </a:p>
        </p:txBody>
      </p:sp>
      <p:sp>
        <p:nvSpPr>
          <p:cNvPr id="11" name="TextBox 10"/>
          <p:cNvSpPr txBox="1"/>
          <p:nvPr/>
        </p:nvSpPr>
        <p:spPr>
          <a:xfrm>
            <a:off x="4876800" y="1981200"/>
            <a:ext cx="4147354" cy="369332"/>
          </a:xfrm>
          <a:prstGeom prst="rect">
            <a:avLst/>
          </a:prstGeom>
          <a:noFill/>
        </p:spPr>
        <p:txBody>
          <a:bodyPr wrap="none" rtlCol="0">
            <a:spAutoFit/>
          </a:bodyPr>
          <a:lstStyle/>
          <a:p>
            <a:r>
              <a:rPr lang="en-US" dirty="0"/>
              <a:t>Stabilization Accounts for 10% or more</a:t>
            </a:r>
          </a:p>
        </p:txBody>
      </p:sp>
      <p:sp>
        <p:nvSpPr>
          <p:cNvPr id="13" name="TextBox 12"/>
          <p:cNvSpPr txBox="1"/>
          <p:nvPr/>
        </p:nvSpPr>
        <p:spPr>
          <a:xfrm>
            <a:off x="4947407" y="2611715"/>
            <a:ext cx="3672865" cy="369332"/>
          </a:xfrm>
          <a:prstGeom prst="rect">
            <a:avLst/>
          </a:prstGeom>
          <a:noFill/>
        </p:spPr>
        <p:txBody>
          <a:bodyPr wrap="none" rtlCol="0">
            <a:spAutoFit/>
          </a:bodyPr>
          <a:lstStyle/>
          <a:p>
            <a:r>
              <a:rPr lang="en-US" dirty="0"/>
              <a:t>Stabilization Accounts for 0 – 10%</a:t>
            </a:r>
          </a:p>
        </p:txBody>
      </p:sp>
      <p:sp>
        <p:nvSpPr>
          <p:cNvPr id="14" name="TextBox 13"/>
          <p:cNvSpPr txBox="1"/>
          <p:nvPr/>
        </p:nvSpPr>
        <p:spPr>
          <a:xfrm>
            <a:off x="4495800" y="4639467"/>
            <a:ext cx="3698448" cy="369332"/>
          </a:xfrm>
          <a:prstGeom prst="rect">
            <a:avLst/>
          </a:prstGeom>
          <a:noFill/>
        </p:spPr>
        <p:txBody>
          <a:bodyPr wrap="none" rtlCol="0">
            <a:spAutoFit/>
          </a:bodyPr>
          <a:lstStyle/>
          <a:p>
            <a:r>
              <a:rPr lang="en-US" dirty="0"/>
              <a:t>Headed for a rural education crisis</a:t>
            </a:r>
          </a:p>
        </p:txBody>
      </p:sp>
    </p:spTree>
    <p:extLst>
      <p:ext uri="{BB962C8B-B14F-4D97-AF65-F5344CB8AC3E}">
        <p14:creationId xmlns:p14="http://schemas.microsoft.com/office/powerpoint/2010/main" val="1674689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Winners and Losers</a:t>
            </a:r>
          </a:p>
        </p:txBody>
      </p:sp>
      <p:pic>
        <p:nvPicPr>
          <p:cNvPr id="4" name="Content Placeholder 3"/>
          <p:cNvPicPr>
            <a:picLocks noGrp="1" noChangeAspect="1"/>
          </p:cNvPicPr>
          <p:nvPr>
            <p:ph idx="1"/>
          </p:nvPr>
        </p:nvPicPr>
        <p:blipFill>
          <a:blip r:embed="rId2"/>
          <a:stretch>
            <a:fillRect/>
          </a:stretch>
        </p:blipFill>
        <p:spPr>
          <a:xfrm>
            <a:off x="1268073" y="1600200"/>
            <a:ext cx="6607853" cy="4525963"/>
          </a:xfrm>
          <a:prstGeom prst="rect">
            <a:avLst/>
          </a:prstGeom>
        </p:spPr>
      </p:pic>
    </p:spTree>
    <p:extLst>
      <p:ext uri="{BB962C8B-B14F-4D97-AF65-F5344CB8AC3E}">
        <p14:creationId xmlns:p14="http://schemas.microsoft.com/office/powerpoint/2010/main" val="3182000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Net reduction in state resources devoted to K-12 financing</a:t>
            </a:r>
          </a:p>
        </p:txBody>
      </p:sp>
      <p:pic>
        <p:nvPicPr>
          <p:cNvPr id="6" name="Picture 5"/>
          <p:cNvPicPr>
            <a:picLocks noChangeAspect="1"/>
          </p:cNvPicPr>
          <p:nvPr/>
        </p:nvPicPr>
        <p:blipFill>
          <a:blip r:embed="rId2"/>
          <a:stretch>
            <a:fillRect/>
          </a:stretch>
        </p:blipFill>
        <p:spPr>
          <a:xfrm>
            <a:off x="457200" y="1600200"/>
            <a:ext cx="8229600" cy="4953000"/>
          </a:xfrm>
          <a:prstGeom prst="rect">
            <a:avLst/>
          </a:prstGeom>
        </p:spPr>
      </p:pic>
    </p:spTree>
    <p:extLst>
      <p:ext uri="{BB962C8B-B14F-4D97-AF65-F5344CB8AC3E}">
        <p14:creationId xmlns:p14="http://schemas.microsoft.com/office/powerpoint/2010/main" val="1518446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Characteristics of ‘Winners’ versus Losers</a:t>
            </a:r>
          </a:p>
        </p:txBody>
      </p:sp>
      <p:pic>
        <p:nvPicPr>
          <p:cNvPr id="4" name="Content Placeholder 3"/>
          <p:cNvPicPr>
            <a:picLocks noGrp="1" noChangeAspect="1"/>
          </p:cNvPicPr>
          <p:nvPr>
            <p:ph idx="1"/>
          </p:nvPr>
        </p:nvPicPr>
        <p:blipFill>
          <a:blip r:embed="rId2"/>
          <a:stretch>
            <a:fillRect/>
          </a:stretch>
        </p:blipFill>
        <p:spPr>
          <a:xfrm>
            <a:off x="457200" y="2805073"/>
            <a:ext cx="8229600" cy="2116216"/>
          </a:xfrm>
          <a:prstGeom prst="rect">
            <a:avLst/>
          </a:prstGeom>
        </p:spPr>
      </p:pic>
    </p:spTree>
    <p:extLst>
      <p:ext uri="{BB962C8B-B14F-4D97-AF65-F5344CB8AC3E}">
        <p14:creationId xmlns:p14="http://schemas.microsoft.com/office/powerpoint/2010/main" val="14985750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altLang="en-US" sz="2550" dirty="0"/>
              <a:t>New Catalyst for Litigation? Communities coalesce to stave off “unconstitutional” cuts to state education funding</a:t>
            </a:r>
          </a:p>
        </p:txBody>
      </p:sp>
      <p:sp>
        <p:nvSpPr>
          <p:cNvPr id="1741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557213" indent="-214313">
              <a:defRPr>
                <a:solidFill>
                  <a:schemeClr val="tx1"/>
                </a:solidFill>
                <a:latin typeface="Arial" panose="020B0604020202020204" pitchFamily="34" charset="0"/>
                <a:cs typeface="Arial" panose="020B0604020202020204" pitchFamily="34" charset="0"/>
              </a:defRPr>
            </a:lvl2pPr>
            <a:lvl3pPr marL="857250" indent="-171450">
              <a:defRPr>
                <a:solidFill>
                  <a:schemeClr val="tx1"/>
                </a:solidFill>
                <a:latin typeface="Arial" panose="020B0604020202020204" pitchFamily="34" charset="0"/>
                <a:cs typeface="Arial" panose="020B0604020202020204" pitchFamily="34" charset="0"/>
              </a:defRPr>
            </a:lvl3pPr>
            <a:lvl4pPr marL="1200150" indent="-171450">
              <a:defRPr>
                <a:solidFill>
                  <a:schemeClr val="tx1"/>
                </a:solidFill>
                <a:latin typeface="Arial" panose="020B0604020202020204" pitchFamily="34" charset="0"/>
                <a:cs typeface="Arial" panose="020B0604020202020204" pitchFamily="34" charset="0"/>
              </a:defRPr>
            </a:lvl4pPr>
            <a:lvl5pPr marL="1543050" indent="-171450">
              <a:defRPr>
                <a:solidFill>
                  <a:schemeClr val="tx1"/>
                </a:solidFill>
                <a:latin typeface="Arial" panose="020B0604020202020204" pitchFamily="34" charset="0"/>
                <a:cs typeface="Arial" panose="020B0604020202020204" pitchFamily="34" charset="0"/>
              </a:defRPr>
            </a:lvl5pPr>
            <a:lvl6pPr marL="1885950" indent="-171450"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2228850" indent="-171450"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2571750" indent="-171450"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2914650" indent="-171450"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0C7DDF1-147F-4871-B107-0F5934B636E7}" type="slidenum">
              <a:rPr lang="en-US" altLang="en-US"/>
              <a:pPr/>
              <a:t>16</a:t>
            </a:fld>
            <a:endParaRPr lang="en-US" altLang="en-US" dirty="0"/>
          </a:p>
        </p:txBody>
      </p:sp>
      <p:sp>
        <p:nvSpPr>
          <p:cNvPr id="4" name="Rectangle 3" hidden="1"/>
          <p:cNvSpPr/>
          <p:nvPr>
            <p:custDataLst>
              <p:tags r:id="rId1"/>
            </p:custDataLst>
          </p:nvPr>
        </p:nvSpPr>
        <p:spPr bwMode="auto">
          <a:xfrm>
            <a:off x="0" y="857250"/>
            <a:ext cx="119063" cy="119063"/>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endParaRPr lang="en-US" sz="1050" dirty="0">
              <a:latin typeface="Arial" panose="020B0604020202020204" pitchFamily="34" charset="0"/>
              <a:sym typeface="+mn-lt"/>
            </a:endParaRPr>
          </a:p>
        </p:txBody>
      </p:sp>
      <p:sp>
        <p:nvSpPr>
          <p:cNvPr id="2" name="Content Placeholder 1"/>
          <p:cNvSpPr>
            <a:spLocks noGrp="1"/>
          </p:cNvSpPr>
          <p:nvPr>
            <p:ph idx="1"/>
          </p:nvPr>
        </p:nvSpPr>
        <p:spPr>
          <a:xfrm>
            <a:off x="457200" y="2057401"/>
            <a:ext cx="8229600" cy="3483768"/>
          </a:xfrm>
        </p:spPr>
        <p:txBody>
          <a:bodyPr/>
          <a:lstStyle/>
          <a:p>
            <a:pPr algn="ctr"/>
            <a:r>
              <a:rPr lang="en-US" sz="1950" dirty="0"/>
              <a:t>Berlin, Charlestown, Claremont, Derry, Franklin, Northfield, Pittsfield</a:t>
            </a:r>
          </a:p>
          <a:p>
            <a:pPr algn="ctr"/>
            <a:endParaRPr lang="en-US" sz="1950" dirty="0"/>
          </a:p>
          <a:p>
            <a:pPr algn="ctr"/>
            <a:r>
              <a:rPr lang="en-US" sz="1950" dirty="0"/>
              <a:t>Their ask: To rescind the gradual elimination of “stabilization grants”, a component of state aid for K-12 education ($151 million in FY17)</a:t>
            </a:r>
          </a:p>
          <a:p>
            <a:pPr algn="ctr"/>
            <a:endParaRPr lang="en-US" sz="1950" dirty="0"/>
          </a:p>
          <a:p>
            <a:pPr algn="ctr"/>
            <a:r>
              <a:rPr lang="en-US" sz="1950" dirty="0"/>
              <a:t>Why? Loss of dollars = “horrific consequences”</a:t>
            </a:r>
          </a:p>
          <a:p>
            <a:pPr algn="ctr"/>
            <a:endParaRPr lang="en-US" sz="1950" dirty="0"/>
          </a:p>
          <a:p>
            <a:pPr algn="ctr"/>
            <a:r>
              <a:rPr lang="en-US" sz="1950" dirty="0"/>
              <a:t>Media coverage: NHPR, Concord Monitor, Eagle Times</a:t>
            </a:r>
          </a:p>
          <a:p>
            <a:pPr algn="ctr"/>
            <a:endParaRPr lang="en-US" sz="1950" dirty="0"/>
          </a:p>
          <a:p>
            <a:pPr algn="ctr"/>
            <a:r>
              <a:rPr lang="en-US" sz="1950" dirty="0"/>
              <a:t>HB525: House Education has “retained”, meaning no vote this year</a:t>
            </a:r>
          </a:p>
        </p:txBody>
      </p:sp>
    </p:spTree>
    <p:extLst>
      <p:ext uri="{BB962C8B-B14F-4D97-AF65-F5344CB8AC3E}">
        <p14:creationId xmlns:p14="http://schemas.microsoft.com/office/powerpoint/2010/main" val="21946639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txBox="1">
            <a:spLocks noChangeArrowheads="1"/>
          </p:cNvSpPr>
          <p:nvPr/>
        </p:nvSpPr>
        <p:spPr bwMode="auto">
          <a:xfrm>
            <a:off x="2286000" y="457200"/>
            <a:ext cx="6400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buFontTx/>
              <a:buNone/>
            </a:pPr>
            <a:endParaRPr lang="en-US" altLang="en-US" sz="4000" dirty="0"/>
          </a:p>
        </p:txBody>
      </p:sp>
      <p:sp>
        <p:nvSpPr>
          <p:cNvPr id="3" name="Title 2"/>
          <p:cNvSpPr>
            <a:spLocks noGrp="1"/>
          </p:cNvSpPr>
          <p:nvPr>
            <p:ph type="title"/>
          </p:nvPr>
        </p:nvSpPr>
        <p:spPr>
          <a:xfrm>
            <a:off x="2514600" y="450574"/>
            <a:ext cx="6400800" cy="1143000"/>
          </a:xfrm>
        </p:spPr>
        <p:txBody>
          <a:bodyPr/>
          <a:lstStyle/>
          <a:p>
            <a:r>
              <a:rPr lang="en-US" altLang="en-US" sz="3200" dirty="0"/>
              <a:t>Impact on Primary Goals of Claremont Case? No Impact on Tax Equity</a:t>
            </a:r>
            <a:endParaRPr lang="en-US" sz="3200" dirty="0"/>
          </a:p>
        </p:txBody>
      </p:sp>
      <p:pic>
        <p:nvPicPr>
          <p:cNvPr id="5" name="Content Placeholder 4"/>
          <p:cNvPicPr>
            <a:picLocks noGrp="1" noChangeAspect="1"/>
          </p:cNvPicPr>
          <p:nvPr>
            <p:ph idx="1"/>
          </p:nvPr>
        </p:nvPicPr>
        <p:blipFill>
          <a:blip r:embed="rId2"/>
          <a:stretch>
            <a:fillRect/>
          </a:stretch>
        </p:blipFill>
        <p:spPr>
          <a:xfrm>
            <a:off x="990600" y="1752600"/>
            <a:ext cx="7019078" cy="4269039"/>
          </a:xfrm>
          <a:prstGeom prst="rect">
            <a:avLst/>
          </a:prstGeom>
        </p:spPr>
      </p:pic>
    </p:spTree>
    <p:extLst>
      <p:ext uri="{BB962C8B-B14F-4D97-AF65-F5344CB8AC3E}">
        <p14:creationId xmlns:p14="http://schemas.microsoft.com/office/powerpoint/2010/main" val="10534578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 Impact on Expenditure Equity</a:t>
            </a:r>
          </a:p>
        </p:txBody>
      </p:sp>
      <p:pic>
        <p:nvPicPr>
          <p:cNvPr id="6" name="Content Placeholder 5"/>
          <p:cNvPicPr>
            <a:picLocks noGrp="1" noChangeAspect="1"/>
          </p:cNvPicPr>
          <p:nvPr>
            <p:ph idx="1"/>
          </p:nvPr>
        </p:nvPicPr>
        <p:blipFill>
          <a:blip r:embed="rId2"/>
          <a:stretch>
            <a:fillRect/>
          </a:stretch>
        </p:blipFill>
        <p:spPr>
          <a:xfrm>
            <a:off x="1524000" y="1828800"/>
            <a:ext cx="6261433" cy="4540342"/>
          </a:xfrm>
          <a:prstGeom prst="rect">
            <a:avLst/>
          </a:prstGeom>
        </p:spPr>
      </p:pic>
    </p:spTree>
    <p:extLst>
      <p:ext uri="{BB962C8B-B14F-4D97-AF65-F5344CB8AC3E}">
        <p14:creationId xmlns:p14="http://schemas.microsoft.com/office/powerpoint/2010/main" val="797142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p:cNvSpPr>
          <p:nvPr/>
        </p:nvSpPr>
        <p:spPr bwMode="auto">
          <a:xfrm>
            <a:off x="2286000" y="381000"/>
            <a:ext cx="6400800" cy="1312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8896" tIns="50798" rIns="88896" bIns="50798"/>
          <a:lstStyle>
            <a:lvl1pPr>
              <a:defRPr>
                <a:solidFill>
                  <a:schemeClr val="tx1"/>
                </a:solidFill>
                <a:latin typeface="Arial" panose="020B0604020202020204" pitchFamily="34" charset="0"/>
                <a:cs typeface="Arial" panose="020B0604020202020204" pitchFamily="34" charset="0"/>
              </a:defRPr>
            </a:lvl1pPr>
            <a:lvl2pPr marL="241300">
              <a:defRPr>
                <a:solidFill>
                  <a:schemeClr val="tx1"/>
                </a:solidFill>
                <a:latin typeface="Arial" panose="020B0604020202020204" pitchFamily="34" charset="0"/>
                <a:cs typeface="Arial" panose="020B0604020202020204" pitchFamily="34" charset="0"/>
              </a:defRPr>
            </a:lvl2pPr>
            <a:lvl3pPr marL="482600">
              <a:defRPr>
                <a:solidFill>
                  <a:schemeClr val="tx1"/>
                </a:solidFill>
                <a:latin typeface="Arial" panose="020B0604020202020204" pitchFamily="34" charset="0"/>
                <a:cs typeface="Arial" panose="020B0604020202020204" pitchFamily="34" charset="0"/>
              </a:defRPr>
            </a:lvl3pPr>
            <a:lvl4pPr marL="723900">
              <a:defRPr>
                <a:solidFill>
                  <a:schemeClr val="tx1"/>
                </a:solidFill>
                <a:latin typeface="Arial" panose="020B0604020202020204" pitchFamily="34" charset="0"/>
                <a:cs typeface="Arial" panose="020B0604020202020204" pitchFamily="34" charset="0"/>
              </a:defRPr>
            </a:lvl4pPr>
            <a:lvl5pPr marL="963613">
              <a:defRPr>
                <a:solidFill>
                  <a:schemeClr val="tx1"/>
                </a:solidFill>
                <a:latin typeface="Arial" panose="020B0604020202020204" pitchFamily="34" charset="0"/>
                <a:cs typeface="Arial" panose="020B0604020202020204" pitchFamily="34" charset="0"/>
              </a:defRPr>
            </a:lvl5pPr>
            <a:lvl6pPr marL="1420813" fontAlgn="base">
              <a:spcBef>
                <a:spcPct val="0"/>
              </a:spcBef>
              <a:spcAft>
                <a:spcPct val="0"/>
              </a:spcAft>
              <a:defRPr>
                <a:solidFill>
                  <a:schemeClr val="tx1"/>
                </a:solidFill>
                <a:latin typeface="Arial" panose="020B0604020202020204" pitchFamily="34" charset="0"/>
                <a:cs typeface="Arial" panose="020B0604020202020204" pitchFamily="34" charset="0"/>
              </a:defRPr>
            </a:lvl6pPr>
            <a:lvl7pPr marL="1878013" fontAlgn="base">
              <a:spcBef>
                <a:spcPct val="0"/>
              </a:spcBef>
              <a:spcAft>
                <a:spcPct val="0"/>
              </a:spcAft>
              <a:defRPr>
                <a:solidFill>
                  <a:schemeClr val="tx1"/>
                </a:solidFill>
                <a:latin typeface="Arial" panose="020B0604020202020204" pitchFamily="34" charset="0"/>
                <a:cs typeface="Arial" panose="020B0604020202020204" pitchFamily="34" charset="0"/>
              </a:defRPr>
            </a:lvl7pPr>
            <a:lvl8pPr marL="2335213" fontAlgn="base">
              <a:spcBef>
                <a:spcPct val="0"/>
              </a:spcBef>
              <a:spcAft>
                <a:spcPct val="0"/>
              </a:spcAft>
              <a:defRPr>
                <a:solidFill>
                  <a:schemeClr val="tx1"/>
                </a:solidFill>
                <a:latin typeface="Arial" panose="020B0604020202020204" pitchFamily="34" charset="0"/>
                <a:cs typeface="Arial" panose="020B0604020202020204" pitchFamily="34" charset="0"/>
              </a:defRPr>
            </a:lvl8pPr>
            <a:lvl9pPr marL="2792413" fontAlgn="base">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a:spcBef>
                <a:spcPts val="700"/>
              </a:spcBef>
              <a:defRPr/>
            </a:pPr>
            <a:r>
              <a:rPr lang="en-US" altLang="en-US" sz="3900" b="1" dirty="0">
                <a:solidFill>
                  <a:srgbClr val="008000"/>
                </a:solidFill>
                <a:effectLst>
                  <a:outerShdw blurRad="38100" dist="38100" dir="2700000" algn="tl">
                    <a:srgbClr val="C0C0C0"/>
                  </a:outerShdw>
                </a:effectLst>
                <a:sym typeface="Arial" panose="020B0604020202020204" pitchFamily="34" charset="0"/>
              </a:rPr>
              <a:t>New Hampshire Center for Public Policy Studies</a:t>
            </a:r>
            <a:endParaRPr lang="en-US" altLang="en-US" sz="2500" dirty="0">
              <a:solidFill>
                <a:srgbClr val="008000"/>
              </a:solidFill>
              <a:latin typeface="Helvetica Light"/>
              <a:sym typeface="Helvetica Light"/>
            </a:endParaRPr>
          </a:p>
        </p:txBody>
      </p:sp>
      <p:sp>
        <p:nvSpPr>
          <p:cNvPr id="39939" name="Rectangle 5"/>
          <p:cNvSpPr>
            <a:spLocks/>
          </p:cNvSpPr>
          <p:nvPr/>
        </p:nvSpPr>
        <p:spPr bwMode="auto">
          <a:xfrm>
            <a:off x="2590800" y="2347913"/>
            <a:ext cx="6096000" cy="32146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8896" tIns="50798" rIns="88896" bIns="50798"/>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a:spcBef>
                <a:spcPts val="275"/>
              </a:spcBef>
              <a:buFontTx/>
              <a:buNone/>
            </a:pPr>
            <a:r>
              <a:rPr lang="en-US" altLang="en-US" b="1" dirty="0">
                <a:solidFill>
                  <a:srgbClr val="000000"/>
                </a:solidFill>
                <a:sym typeface="Arial" panose="020B0604020202020204" pitchFamily="34" charset="0"/>
              </a:rPr>
              <a:t>Want to learn more?</a:t>
            </a:r>
          </a:p>
          <a:p>
            <a:pPr eaLnBrk="1">
              <a:spcBef>
                <a:spcPts val="275"/>
              </a:spcBef>
              <a:buFontTx/>
              <a:buNone/>
            </a:pPr>
            <a:r>
              <a:rPr lang="en-US" altLang="en-US" b="1" dirty="0">
                <a:solidFill>
                  <a:srgbClr val="000000"/>
                </a:solidFill>
                <a:sym typeface="Arial" panose="020B0604020202020204" pitchFamily="34" charset="0"/>
              </a:rPr>
              <a:t>• </a:t>
            </a:r>
            <a:r>
              <a:rPr lang="en-US" altLang="en-US" sz="2700" b="1" dirty="0">
                <a:solidFill>
                  <a:srgbClr val="000000"/>
                </a:solidFill>
                <a:sym typeface="Arial" panose="020B0604020202020204" pitchFamily="34" charset="0"/>
              </a:rPr>
              <a:t>Online: nhpolicy.org</a:t>
            </a:r>
          </a:p>
          <a:p>
            <a:pPr eaLnBrk="1">
              <a:spcBef>
                <a:spcPts val="275"/>
              </a:spcBef>
              <a:buFontTx/>
              <a:buNone/>
            </a:pPr>
            <a:r>
              <a:rPr lang="en-US" altLang="en-US" sz="2700" b="1" dirty="0">
                <a:solidFill>
                  <a:srgbClr val="000000"/>
                </a:solidFill>
                <a:sym typeface="Arial" panose="020B0604020202020204" pitchFamily="34" charset="0"/>
              </a:rPr>
              <a:t>• Facebook: facebook.com/nhpolicy</a:t>
            </a:r>
          </a:p>
          <a:p>
            <a:pPr eaLnBrk="1">
              <a:spcBef>
                <a:spcPts val="275"/>
              </a:spcBef>
              <a:buFontTx/>
              <a:buNone/>
            </a:pPr>
            <a:r>
              <a:rPr lang="en-US" altLang="en-US" sz="2700" b="1" dirty="0">
                <a:solidFill>
                  <a:srgbClr val="000000"/>
                </a:solidFill>
                <a:sym typeface="Arial" panose="020B0604020202020204" pitchFamily="34" charset="0"/>
              </a:rPr>
              <a:t>• Twitter: @nhpublicpolicy</a:t>
            </a:r>
          </a:p>
          <a:p>
            <a:pPr eaLnBrk="1">
              <a:spcBef>
                <a:spcPts val="275"/>
              </a:spcBef>
              <a:buFontTx/>
              <a:buNone/>
            </a:pPr>
            <a:r>
              <a:rPr lang="en-US" altLang="en-US" sz="2700" b="1" dirty="0">
                <a:solidFill>
                  <a:srgbClr val="000000"/>
                </a:solidFill>
                <a:sym typeface="Arial" panose="020B0604020202020204" pitchFamily="34" charset="0"/>
              </a:rPr>
              <a:t>• Our blog: policyblognh.org</a:t>
            </a:r>
          </a:p>
          <a:p>
            <a:pPr eaLnBrk="1">
              <a:spcBef>
                <a:spcPts val="275"/>
              </a:spcBef>
              <a:buFontTx/>
              <a:buNone/>
            </a:pPr>
            <a:r>
              <a:rPr lang="en-US" altLang="en-US" sz="2700" b="1" dirty="0">
                <a:solidFill>
                  <a:srgbClr val="000000"/>
                </a:solidFill>
                <a:sym typeface="Arial" panose="020B0604020202020204" pitchFamily="34" charset="0"/>
              </a:rPr>
              <a:t>• (603) 226-2500</a:t>
            </a:r>
            <a:endParaRPr lang="en-US" altLang="en-US" sz="2500" dirty="0">
              <a:solidFill>
                <a:srgbClr val="000000"/>
              </a:solidFill>
              <a:latin typeface="Helvetica Light"/>
              <a:sym typeface="Helvetica Light"/>
            </a:endParaRPr>
          </a:p>
        </p:txBody>
      </p:sp>
      <p:sp>
        <p:nvSpPr>
          <p:cNvPr id="39941" name="Rectangle 9"/>
          <p:cNvSpPr>
            <a:spLocks/>
          </p:cNvSpPr>
          <p:nvPr/>
        </p:nvSpPr>
        <p:spPr bwMode="auto">
          <a:xfrm>
            <a:off x="2513013" y="5867400"/>
            <a:ext cx="6019800" cy="752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8896" tIns="50798" rIns="88896" bIns="50798"/>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a:spcBef>
                <a:spcPts val="700"/>
              </a:spcBef>
              <a:buFontTx/>
              <a:buNone/>
            </a:pPr>
            <a:r>
              <a:rPr lang="en-US" altLang="en-US" sz="1300" b="1" i="1" dirty="0">
                <a:solidFill>
                  <a:srgbClr val="000000"/>
                </a:solidFill>
                <a:latin typeface="Helvetica" panose="020B0604020202020204" pitchFamily="34" charset="0"/>
                <a:sym typeface="Helvetica" panose="020B0604020202020204" pitchFamily="34" charset="0"/>
              </a:rPr>
              <a:t>“…to raise new ideas and improve policy debates through quality information and analysis on issues shaping New Hampshire’s future.”</a:t>
            </a:r>
            <a:endParaRPr lang="en-US" altLang="en-US" sz="2500" dirty="0">
              <a:solidFill>
                <a:srgbClr val="000000"/>
              </a:solidFill>
              <a:latin typeface="Helvetica Light"/>
              <a:sym typeface="Helvetica Light"/>
            </a:endParaRPr>
          </a:p>
        </p:txBody>
      </p:sp>
      <p:sp>
        <p:nvSpPr>
          <p:cNvPr id="6" name="Rectangle 12"/>
          <p:cNvSpPr>
            <a:spLocks/>
          </p:cNvSpPr>
          <p:nvPr/>
        </p:nvSpPr>
        <p:spPr bwMode="auto">
          <a:xfrm>
            <a:off x="304800" y="1828800"/>
            <a:ext cx="2516188"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8896" tIns="50798" rIns="88896" bIns="50798"/>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ts val="700"/>
              </a:spcBef>
              <a:buFontTx/>
              <a:buNone/>
            </a:pPr>
            <a:r>
              <a:rPr lang="en-US" altLang="en-US" sz="1200" b="1" u="sng" dirty="0">
                <a:solidFill>
                  <a:srgbClr val="006600"/>
                </a:solidFill>
                <a:latin typeface="Helvetica" panose="020B0604020202020204" pitchFamily="34" charset="0"/>
                <a:sym typeface="Helvetica" panose="020B0604020202020204" pitchFamily="34" charset="0"/>
              </a:rPr>
              <a:t>Board of Directors</a:t>
            </a:r>
          </a:p>
          <a:p>
            <a:pPr>
              <a:spcBef>
                <a:spcPts val="425"/>
              </a:spcBef>
              <a:buNone/>
            </a:pPr>
            <a:r>
              <a:rPr lang="en-US" altLang="en-US" sz="1200" b="1" dirty="0">
                <a:solidFill>
                  <a:srgbClr val="000000"/>
                </a:solidFill>
                <a:latin typeface="Helvetica" panose="020B0604020202020204" pitchFamily="34" charset="0"/>
                <a:sym typeface="Helvetica" panose="020B0604020202020204" pitchFamily="34" charset="0"/>
              </a:rPr>
              <a:t>Eric Herr, Chair</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David Alukonis</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John Garvey</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Katherine M. Hanna</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John Herney</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David Hess</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Donnalee Lozeau</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Dianne Mercier</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Catherine A. Provencher</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James Putnam</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Todd I. Selig</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Michael Whitney</a:t>
            </a:r>
          </a:p>
          <a:p>
            <a:pPr>
              <a:spcBef>
                <a:spcPts val="425"/>
              </a:spcBef>
              <a:buFontTx/>
              <a:buNone/>
            </a:pPr>
            <a:r>
              <a:rPr lang="en-US" altLang="en-US" sz="1200" b="1" i="1" dirty="0">
                <a:solidFill>
                  <a:srgbClr val="000000"/>
                </a:solidFill>
                <a:latin typeface="Helvetica" panose="020B0604020202020204" pitchFamily="34" charset="0"/>
                <a:sym typeface="Helvetica" panose="020B0604020202020204" pitchFamily="34" charset="0"/>
              </a:rPr>
              <a:t>Directors Emeritus</a:t>
            </a:r>
            <a:r>
              <a:rPr lang="en-US" altLang="en-US" sz="1200" dirty="0">
                <a:sym typeface="Helvetica" panose="020B0604020202020204" pitchFamily="34" charset="0"/>
              </a:rPr>
              <a:t> </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William H. Dunlap </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Sheila T. Francoeur</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Donna Sytek</a:t>
            </a:r>
          </a:p>
          <a:p>
            <a:pPr>
              <a:spcBef>
                <a:spcPts val="425"/>
              </a:spcBef>
              <a:buFontTx/>
              <a:buNone/>
            </a:pPr>
            <a:r>
              <a:rPr lang="en-US" altLang="en-US" sz="1200" b="1" dirty="0">
                <a:solidFill>
                  <a:srgbClr val="000000"/>
                </a:solidFill>
                <a:latin typeface="Helvetica" panose="020B0604020202020204" pitchFamily="34" charset="0"/>
                <a:sym typeface="Helvetica" panose="020B0604020202020204" pitchFamily="34" charset="0"/>
              </a:rPr>
              <a:t>Brian F. Walsh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F01DDA01-EE1C-414E-BD35-4C98E814A0DF}" type="slidenum">
              <a:rPr lang="en-US" altLang="en-US" sz="1400" smtClean="0"/>
              <a:pPr>
                <a:spcBef>
                  <a:spcPct val="0"/>
                </a:spcBef>
                <a:buFontTx/>
                <a:buNone/>
              </a:pPr>
              <a:t>2</a:t>
            </a:fld>
            <a:endParaRPr lang="en-US" altLang="en-US" sz="1400" dirty="0"/>
          </a:p>
        </p:txBody>
      </p:sp>
      <p:sp>
        <p:nvSpPr>
          <p:cNvPr id="9219" name="Rectangle 2"/>
          <p:cNvSpPr>
            <a:spLocks noGrp="1" noChangeArrowheads="1"/>
          </p:cNvSpPr>
          <p:nvPr>
            <p:ph type="body" idx="1"/>
          </p:nvPr>
        </p:nvSpPr>
        <p:spPr>
          <a:xfrm>
            <a:off x="609600" y="1828800"/>
            <a:ext cx="7950200" cy="4648200"/>
          </a:xfrm>
        </p:spPr>
        <p:txBody>
          <a:bodyPr/>
          <a:lstStyle/>
          <a:p>
            <a:pPr eaLnBrk="1" hangingPunct="1">
              <a:lnSpc>
                <a:spcPct val="90000"/>
              </a:lnSpc>
            </a:pPr>
            <a:r>
              <a:rPr lang="en-US" altLang="en-US" sz="2600" dirty="0"/>
              <a:t>The education decision </a:t>
            </a:r>
            <a:r>
              <a:rPr lang="en-US" altLang="en-US" sz="2600" dirty="0">
                <a:sym typeface="Wingdings" panose="05000000000000000000" pitchFamily="2" charset="2"/>
              </a:rPr>
              <a:t> </a:t>
            </a:r>
            <a:r>
              <a:rPr lang="en-US" altLang="en-US" sz="2600" dirty="0"/>
              <a:t>“The responsibility for ensuring the provision of an </a:t>
            </a:r>
            <a:r>
              <a:rPr lang="en-US" altLang="en-US" sz="2600" b="1" dirty="0"/>
              <a:t>adequate public education</a:t>
            </a:r>
            <a:r>
              <a:rPr lang="en-US" altLang="en-US" sz="2600" dirty="0"/>
              <a:t> and an </a:t>
            </a:r>
            <a:r>
              <a:rPr lang="en-US" altLang="en-US" sz="2600" b="1" dirty="0"/>
              <a:t>adequate level of resources</a:t>
            </a:r>
            <a:r>
              <a:rPr lang="en-US" altLang="en-US" sz="2600" dirty="0"/>
              <a:t> for all students in New Hampshire lies with the </a:t>
            </a:r>
            <a:r>
              <a:rPr lang="en-US" altLang="en-US" sz="2600" b="1" dirty="0"/>
              <a:t>State</a:t>
            </a:r>
            <a:r>
              <a:rPr lang="en-US" altLang="en-US" sz="2600" dirty="0"/>
              <a:t>.”</a:t>
            </a:r>
          </a:p>
          <a:p>
            <a:pPr eaLnBrk="1" hangingPunct="1">
              <a:lnSpc>
                <a:spcPct val="90000"/>
              </a:lnSpc>
            </a:pPr>
            <a:r>
              <a:rPr lang="en-US" altLang="en-US" sz="2600" dirty="0"/>
              <a:t>The tax decision </a:t>
            </a:r>
            <a:r>
              <a:rPr lang="en-US" altLang="en-US" sz="2600" dirty="0">
                <a:sym typeface="Wingdings" panose="05000000000000000000" pitchFamily="2" charset="2"/>
              </a:rPr>
              <a:t> </a:t>
            </a:r>
            <a:r>
              <a:rPr lang="en-US" altLang="en-US" sz="2600" dirty="0"/>
              <a:t>“To the extent that the property tax is used in the future to fund the provision of an adequate education, the tax must be administered in a manner that is </a:t>
            </a:r>
            <a:r>
              <a:rPr lang="en-US" altLang="en-US" sz="2600" b="1" dirty="0"/>
              <a:t>equal in valuation</a:t>
            </a:r>
            <a:r>
              <a:rPr lang="en-US" altLang="en-US" sz="2600" dirty="0"/>
              <a:t> and </a:t>
            </a:r>
            <a:r>
              <a:rPr lang="en-US" altLang="en-US" sz="2600" b="1" dirty="0"/>
              <a:t>uniform in rate </a:t>
            </a:r>
            <a:r>
              <a:rPr lang="en-US" altLang="en-US" sz="2600" dirty="0"/>
              <a:t>throughout the State.”</a:t>
            </a:r>
          </a:p>
          <a:p>
            <a:pPr eaLnBrk="1" hangingPunct="1">
              <a:lnSpc>
                <a:spcPct val="90000"/>
              </a:lnSpc>
            </a:pPr>
            <a:r>
              <a:rPr lang="en-US" altLang="en-US" sz="2600" dirty="0"/>
              <a:t>General goals of reducing variability in tax rates and per pupil expenditures</a:t>
            </a:r>
          </a:p>
          <a:p>
            <a:pPr eaLnBrk="1" hangingPunct="1">
              <a:lnSpc>
                <a:spcPct val="90000"/>
              </a:lnSpc>
            </a:pPr>
            <a:endParaRPr lang="en-US" altLang="en-US" sz="2800" dirty="0"/>
          </a:p>
        </p:txBody>
      </p:sp>
      <p:sp>
        <p:nvSpPr>
          <p:cNvPr id="9220" name="Text Box 3"/>
          <p:cNvSpPr txBox="1">
            <a:spLocks noChangeArrowheads="1"/>
          </p:cNvSpPr>
          <p:nvPr/>
        </p:nvSpPr>
        <p:spPr bwMode="auto">
          <a:xfrm>
            <a:off x="2362200" y="228600"/>
            <a:ext cx="6248400" cy="1433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a:buClr>
                <a:srgbClr val="006600"/>
              </a:buClr>
              <a:buFont typeface="Wingdings 2" panose="05020102010507070707" pitchFamily="18" charset="2"/>
              <a:buNone/>
            </a:pPr>
            <a:r>
              <a:rPr lang="en-US" altLang="en-US" sz="4000" dirty="0">
                <a:solidFill>
                  <a:schemeClr val="tx2"/>
                </a:solidFill>
              </a:rPr>
              <a:t>Claremont II Decision:</a:t>
            </a:r>
          </a:p>
          <a:p>
            <a:pPr algn="ctr">
              <a:buClr>
                <a:srgbClr val="006600"/>
              </a:buClr>
              <a:buFont typeface="Wingdings 2" panose="05020102010507070707" pitchFamily="18" charset="2"/>
              <a:buNone/>
            </a:pPr>
            <a:r>
              <a:rPr lang="en-US" altLang="en-US" sz="4000" dirty="0">
                <a:solidFill>
                  <a:schemeClr val="tx2"/>
                </a:solidFill>
              </a:rPr>
              <a:t>1997</a:t>
            </a:r>
          </a:p>
        </p:txBody>
      </p:sp>
    </p:spTree>
    <p:extLst>
      <p:ext uri="{BB962C8B-B14F-4D97-AF65-F5344CB8AC3E}">
        <p14:creationId xmlns:p14="http://schemas.microsoft.com/office/powerpoint/2010/main" val="33811146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dirty="0"/>
              <a:t>Creating a benchmark</a:t>
            </a:r>
          </a:p>
        </p:txBody>
      </p:sp>
      <p:sp>
        <p:nvSpPr>
          <p:cNvPr id="21507" name="Rectangle 3"/>
          <p:cNvSpPr>
            <a:spLocks noGrp="1" noChangeArrowheads="1"/>
          </p:cNvSpPr>
          <p:nvPr>
            <p:ph type="body" idx="1"/>
          </p:nvPr>
        </p:nvSpPr>
        <p:spPr/>
        <p:txBody>
          <a:bodyPr/>
          <a:lstStyle/>
          <a:p>
            <a:pPr eaLnBrk="1" hangingPunct="1"/>
            <a:endParaRPr lang="en-US" altLang="en-US" dirty="0"/>
          </a:p>
          <a:p>
            <a:pPr eaLnBrk="1" hangingPunct="1"/>
            <a:r>
              <a:rPr lang="en-US" altLang="en-US" dirty="0"/>
              <a:t>2006 NH Supreme Court case determined that “adequate education” was never sufficiently defined by Legislature.</a:t>
            </a:r>
          </a:p>
          <a:p>
            <a:pPr eaLnBrk="1" hangingPunct="1"/>
            <a:r>
              <a:rPr lang="en-US" altLang="en-US" dirty="0"/>
              <a:t>New definition is for “opportunity” for an adequate education</a:t>
            </a:r>
          </a:p>
          <a:p>
            <a:pPr lvl="1" eaLnBrk="1" hangingPunct="1"/>
            <a:r>
              <a:rPr lang="en-US" altLang="en-US" dirty="0"/>
              <a:t>“Inputs” – course offerings, staffing, funding, etc.</a:t>
            </a:r>
          </a:p>
          <a:p>
            <a:pPr eaLnBrk="1" hangingPunct="1">
              <a:buFontTx/>
              <a:buNone/>
            </a:pPr>
            <a:endParaRPr lang="en-US" altLang="en-US" dirty="0"/>
          </a:p>
        </p:txBody>
      </p:sp>
    </p:spTree>
    <p:extLst>
      <p:ext uri="{BB962C8B-B14F-4D97-AF65-F5344CB8AC3E}">
        <p14:creationId xmlns:p14="http://schemas.microsoft.com/office/powerpoint/2010/main" val="111657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l="15488" r="15337" b="2000"/>
          <a:stretch>
            <a:fillRect/>
          </a:stretch>
        </p:blipFill>
        <p:spPr bwMode="auto">
          <a:xfrm>
            <a:off x="2362200" y="228600"/>
            <a:ext cx="4340225" cy="647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77837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2400" dirty="0"/>
              <a:t>The development of Stabilization Aid</a:t>
            </a:r>
            <a:endParaRPr lang="en-US" sz="2400" dirty="0"/>
          </a:p>
        </p:txBody>
      </p:sp>
      <p:sp>
        <p:nvSpPr>
          <p:cNvPr id="3" name="Content Placeholder 2"/>
          <p:cNvSpPr>
            <a:spLocks noGrp="1"/>
          </p:cNvSpPr>
          <p:nvPr>
            <p:ph sz="half" idx="1"/>
          </p:nvPr>
        </p:nvSpPr>
        <p:spPr>
          <a:xfrm>
            <a:off x="990600" y="1981200"/>
            <a:ext cx="7409151" cy="4343399"/>
          </a:xfrm>
        </p:spPr>
        <p:txBody>
          <a:bodyPr/>
          <a:lstStyle/>
          <a:p>
            <a:r>
              <a:rPr lang="en-US" sz="1800" dirty="0"/>
              <a:t>HB337 (2011 session): Legislature changes state education aid. </a:t>
            </a:r>
          </a:p>
          <a:p>
            <a:pPr lvl="1"/>
            <a:r>
              <a:rPr lang="en-US" sz="1400" dirty="0"/>
              <a:t>Eliminated Fiscal Capacity Disparity Aid</a:t>
            </a:r>
          </a:p>
          <a:p>
            <a:pPr lvl="1"/>
            <a:r>
              <a:rPr lang="en-US" sz="1400" dirty="0"/>
              <a:t>Graduated to Flat Free and Reduced Lunch</a:t>
            </a:r>
            <a:endParaRPr lang="en-US" sz="1800" dirty="0"/>
          </a:p>
          <a:p>
            <a:endParaRPr lang="en-US" sz="1800" dirty="0"/>
          </a:p>
          <a:p>
            <a:r>
              <a:rPr lang="en-US" sz="1800" dirty="0"/>
              <a:t>Stabilization Aid created via HB 337 </a:t>
            </a:r>
            <a:r>
              <a:rPr lang="en-US" sz="1800" dirty="0">
                <a:sym typeface="Wingdings" panose="05000000000000000000" pitchFamily="2" charset="2"/>
              </a:rPr>
              <a:t> </a:t>
            </a:r>
            <a:r>
              <a:rPr lang="en-US" sz="1800" dirty="0" err="1">
                <a:sym typeface="Wingdings" panose="05000000000000000000" pitchFamily="2" charset="2"/>
              </a:rPr>
              <a:t>A</a:t>
            </a:r>
            <a:r>
              <a:rPr lang="en-US" sz="1800" dirty="0" err="1"/>
              <a:t>f</a:t>
            </a:r>
            <a:r>
              <a:rPr lang="en-US" sz="1800" dirty="0"/>
              <a:t> a city/town was to receive less $ in FY12, the state made up the difference through a new funding vehicle (stabilization grants).</a:t>
            </a:r>
          </a:p>
          <a:p>
            <a:pPr>
              <a:spcBef>
                <a:spcPts val="0"/>
              </a:spcBef>
            </a:pPr>
            <a:endParaRPr lang="en-US" sz="1800" dirty="0"/>
          </a:p>
          <a:p>
            <a:pPr>
              <a:spcBef>
                <a:spcPts val="0"/>
              </a:spcBef>
            </a:pPr>
            <a:r>
              <a:rPr lang="en-US" sz="1800" dirty="0"/>
              <a:t>HB337: FY13 and every fiscal year thereafter, the dollar amount of a municipality’s stabilization grant to remain unchanged. </a:t>
            </a:r>
          </a:p>
          <a:p>
            <a:pPr lvl="1"/>
            <a:r>
              <a:rPr lang="en-US" sz="1350" i="1" dirty="0"/>
              <a:t>This provision was amended in the 2015 session (HB2). Starting in FY17, reduced by 4% of original amount. Gradual phase out over 25 years (FY41).</a:t>
            </a:r>
          </a:p>
          <a:p>
            <a:pPr marL="342900" lvl="1" indent="0" algn="ctr">
              <a:buNone/>
            </a:pPr>
            <a:endParaRPr lang="en-US" sz="1500" dirty="0"/>
          </a:p>
        </p:txBody>
      </p:sp>
      <p:sp>
        <p:nvSpPr>
          <p:cNvPr id="5" name="Slide Number Placeholder 4"/>
          <p:cNvSpPr>
            <a:spLocks noGrp="1"/>
          </p:cNvSpPr>
          <p:nvPr>
            <p:ph type="sldNum" sz="quarter" idx="12"/>
          </p:nvPr>
        </p:nvSpPr>
        <p:spPr/>
        <p:txBody>
          <a:bodyPr/>
          <a:lstStyle/>
          <a:p>
            <a:fld id="{D376C749-0948-4B94-9308-3D3EA4BBFDA3}" type="slidenum">
              <a:rPr lang="en-US" altLang="en-US" smtClean="0"/>
              <a:pPr/>
              <a:t>5</a:t>
            </a:fld>
            <a:endParaRPr lang="en-US" altLang="en-US" dirty="0"/>
          </a:p>
        </p:txBody>
      </p:sp>
    </p:spTree>
    <p:extLst>
      <p:ext uri="{BB962C8B-B14F-4D97-AF65-F5344CB8AC3E}">
        <p14:creationId xmlns:p14="http://schemas.microsoft.com/office/powerpoint/2010/main" val="3955466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Current Status</a:t>
            </a:r>
          </a:p>
        </p:txBody>
      </p:sp>
      <p:sp>
        <p:nvSpPr>
          <p:cNvPr id="2" name="Content Placeholder 1"/>
          <p:cNvSpPr>
            <a:spLocks noGrp="1"/>
          </p:cNvSpPr>
          <p:nvPr>
            <p:ph idx="1"/>
          </p:nvPr>
        </p:nvSpPr>
        <p:spPr>
          <a:xfrm>
            <a:off x="413158" y="1676400"/>
            <a:ext cx="8305800" cy="3233738"/>
          </a:xfrm>
        </p:spPr>
        <p:txBody>
          <a:bodyPr/>
          <a:lstStyle/>
          <a:p>
            <a:pPr marL="0" indent="0">
              <a:spcBef>
                <a:spcPts val="0"/>
              </a:spcBef>
              <a:buNone/>
            </a:pPr>
            <a:r>
              <a:rPr lang="en-US" sz="2400" dirty="0"/>
              <a:t>Along with advocating for the reversal of cuts, many of the communities that have united believe the whole system of funding public education is broken and must be revisited.</a:t>
            </a:r>
          </a:p>
          <a:p>
            <a:pPr marL="0" indent="0" algn="ctr">
              <a:spcBef>
                <a:spcPts val="0"/>
              </a:spcBef>
              <a:buNone/>
            </a:pPr>
            <a:endParaRPr lang="en-US" sz="2400" dirty="0"/>
          </a:p>
          <a:p>
            <a:pPr marL="0" indent="0">
              <a:spcBef>
                <a:spcPts val="0"/>
              </a:spcBef>
              <a:buNone/>
            </a:pPr>
            <a:r>
              <a:rPr lang="en-US" sz="2400" b="1" dirty="0"/>
              <a:t>HB356</a:t>
            </a:r>
            <a:r>
              <a:rPr lang="en-US" sz="2400" dirty="0"/>
              <a:t> (establishing a committee to study education funding and the cost of an opportunity for an adequate education) </a:t>
            </a:r>
          </a:p>
          <a:p>
            <a:pPr marL="0" indent="0">
              <a:spcBef>
                <a:spcPts val="0"/>
              </a:spcBef>
              <a:buNone/>
            </a:pPr>
            <a:endParaRPr lang="en-US" sz="2400" dirty="0"/>
          </a:p>
          <a:p>
            <a:pPr marL="0" indent="0">
              <a:spcBef>
                <a:spcPts val="0"/>
              </a:spcBef>
              <a:buNone/>
            </a:pPr>
            <a:r>
              <a:rPr lang="en-US" sz="2400" dirty="0"/>
              <a:t>Budget includes $125,000 for Franklin.  </a:t>
            </a:r>
          </a:p>
          <a:p>
            <a:pPr marL="0" indent="0" algn="ctr">
              <a:buNone/>
            </a:pPr>
            <a:endParaRPr lang="en-US" dirty="0">
              <a:solidFill>
                <a:schemeClr val="accent6">
                  <a:lumMod val="75000"/>
                </a:schemeClr>
              </a:solidFill>
            </a:endParaRPr>
          </a:p>
        </p:txBody>
      </p:sp>
      <p:sp>
        <p:nvSpPr>
          <p:cNvPr id="3" name="Slide Number Placeholder 2"/>
          <p:cNvSpPr>
            <a:spLocks noGrp="1"/>
          </p:cNvSpPr>
          <p:nvPr>
            <p:ph type="sldNum" sz="quarter" idx="12"/>
          </p:nvPr>
        </p:nvSpPr>
        <p:spPr/>
        <p:txBody>
          <a:bodyPr/>
          <a:lstStyle/>
          <a:p>
            <a:fld id="{CD8872D0-9408-4054-8D85-00238526E033}" type="slidenum">
              <a:rPr lang="en-US" altLang="en-US" smtClean="0"/>
              <a:pPr/>
              <a:t>6</a:t>
            </a:fld>
            <a:endParaRPr lang="en-US" altLang="en-US" dirty="0"/>
          </a:p>
        </p:txBody>
      </p:sp>
      <p:sp>
        <p:nvSpPr>
          <p:cNvPr id="5" name="Rectangle 4"/>
          <p:cNvSpPr/>
          <p:nvPr/>
        </p:nvSpPr>
        <p:spPr>
          <a:xfrm>
            <a:off x="413158" y="5410201"/>
            <a:ext cx="8121242" cy="830997"/>
          </a:xfrm>
          <a:prstGeom prst="rect">
            <a:avLst/>
          </a:prstGeom>
        </p:spPr>
        <p:txBody>
          <a:bodyPr wrap="square">
            <a:spAutoFit/>
          </a:bodyPr>
          <a:lstStyle/>
          <a:p>
            <a:r>
              <a:rPr lang="en-US" sz="2400" dirty="0">
                <a:latin typeface="+mn-lt"/>
                <a:cs typeface="+mn-cs"/>
              </a:rPr>
              <a:t>HB525: House Education has “retained”, meaning no vote this year</a:t>
            </a:r>
          </a:p>
        </p:txBody>
      </p:sp>
    </p:spTree>
    <p:extLst>
      <p:ext uri="{BB962C8B-B14F-4D97-AF65-F5344CB8AC3E}">
        <p14:creationId xmlns:p14="http://schemas.microsoft.com/office/powerpoint/2010/main" val="1648149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600" y="76200"/>
            <a:ext cx="5432425" cy="670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8915" name="Rectangle 8"/>
          <p:cNvSpPr>
            <a:spLocks noChangeArrowheads="1"/>
          </p:cNvSpPr>
          <p:nvPr/>
        </p:nvSpPr>
        <p:spPr bwMode="auto">
          <a:xfrm>
            <a:off x="152400" y="1905000"/>
            <a:ext cx="41910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kumimoji="1" lang="en-US" altLang="en-US" sz="2800" b="1" dirty="0">
                <a:solidFill>
                  <a:schemeClr val="tx2"/>
                </a:solidFill>
              </a:rPr>
              <a:t>Demographics are changing with declines in students</a:t>
            </a:r>
          </a:p>
        </p:txBody>
      </p:sp>
      <p:sp>
        <p:nvSpPr>
          <p:cNvPr id="38916" name="Text Box 24"/>
          <p:cNvSpPr txBox="1">
            <a:spLocks noChangeArrowheads="1"/>
          </p:cNvSpPr>
          <p:nvPr/>
        </p:nvSpPr>
        <p:spPr bwMode="auto">
          <a:xfrm>
            <a:off x="457200" y="4648200"/>
            <a:ext cx="3313113" cy="146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pPr>
            <a:r>
              <a:rPr kumimoji="1" lang="en-US" altLang="en-US" sz="2400" b="1" dirty="0">
                <a:solidFill>
                  <a:schemeClr val="tx2"/>
                </a:solidFill>
              </a:rPr>
              <a:t>73 high schools</a:t>
            </a:r>
          </a:p>
          <a:p>
            <a:pPr eaLnBrk="1" hangingPunct="1">
              <a:spcBef>
                <a:spcPct val="0"/>
              </a:spcBef>
            </a:pPr>
            <a:r>
              <a:rPr kumimoji="1" lang="en-US" altLang="en-US" sz="2400" b="1" dirty="0">
                <a:solidFill>
                  <a:schemeClr val="tx2"/>
                </a:solidFill>
              </a:rPr>
              <a:t>100 SAUs</a:t>
            </a:r>
          </a:p>
          <a:p>
            <a:pPr eaLnBrk="1" hangingPunct="1">
              <a:spcBef>
                <a:spcPct val="0"/>
              </a:spcBef>
            </a:pPr>
            <a:r>
              <a:rPr kumimoji="1" lang="en-US" altLang="en-US" sz="2400" b="1" dirty="0">
                <a:solidFill>
                  <a:schemeClr val="tx2"/>
                </a:solidFill>
              </a:rPr>
              <a:t>160+ school districts</a:t>
            </a:r>
          </a:p>
          <a:p>
            <a:pPr eaLnBrk="1" hangingPunct="1">
              <a:spcBef>
                <a:spcPct val="0"/>
              </a:spcBef>
              <a:buFontTx/>
              <a:buNone/>
            </a:pPr>
            <a:endParaRPr lang="en-US" altLang="en-US" sz="1800" dirty="0"/>
          </a:p>
        </p:txBody>
      </p:sp>
    </p:spTree>
    <p:extLst>
      <p:ext uri="{BB962C8B-B14F-4D97-AF65-F5344CB8AC3E}">
        <p14:creationId xmlns:p14="http://schemas.microsoft.com/office/powerpoint/2010/main" val="615428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2" descr="map_projections_nocap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685800"/>
            <a:ext cx="2895600" cy="5611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8" name="TextBox 2"/>
          <p:cNvSpPr txBox="1">
            <a:spLocks noChangeArrowheads="1"/>
          </p:cNvSpPr>
          <p:nvPr/>
        </p:nvSpPr>
        <p:spPr bwMode="auto">
          <a:xfrm>
            <a:off x="304800" y="2133600"/>
            <a:ext cx="41148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r>
              <a:rPr lang="en-US" altLang="en-US" sz="2800" dirty="0"/>
              <a:t>Decline in </a:t>
            </a:r>
            <a:br>
              <a:rPr lang="en-US" altLang="en-US" sz="2800" dirty="0"/>
            </a:br>
            <a:r>
              <a:rPr lang="en-US" altLang="en-US" sz="2800" dirty="0"/>
              <a:t>5-19 year-old population, </a:t>
            </a:r>
            <a:br>
              <a:rPr lang="en-US" altLang="en-US" sz="2800" dirty="0"/>
            </a:br>
            <a:r>
              <a:rPr lang="en-US" altLang="en-US" sz="2800" dirty="0"/>
              <a:t>13% statewide </a:t>
            </a:r>
            <a:br>
              <a:rPr lang="en-US" altLang="en-US" sz="2800" dirty="0"/>
            </a:br>
            <a:r>
              <a:rPr lang="en-US" altLang="en-US" sz="2800" dirty="0"/>
              <a:t>(2010-2025)</a:t>
            </a:r>
          </a:p>
        </p:txBody>
      </p:sp>
    </p:spTree>
    <p:extLst>
      <p:ext uri="{BB962C8B-B14F-4D97-AF65-F5344CB8AC3E}">
        <p14:creationId xmlns:p14="http://schemas.microsoft.com/office/powerpoint/2010/main" val="936657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Adequacy:  Population projections anticipate further reductions -&gt; Less $</a:t>
            </a:r>
          </a:p>
        </p:txBody>
      </p:sp>
      <p:pic>
        <p:nvPicPr>
          <p:cNvPr id="4" name="Content Placeholder 3"/>
          <p:cNvPicPr>
            <a:picLocks noGrp="1" noChangeAspect="1"/>
          </p:cNvPicPr>
          <p:nvPr>
            <p:ph idx="1"/>
          </p:nvPr>
        </p:nvPicPr>
        <p:blipFill>
          <a:blip r:embed="rId2"/>
          <a:stretch>
            <a:fillRect/>
          </a:stretch>
        </p:blipFill>
        <p:spPr>
          <a:xfrm>
            <a:off x="1066800" y="1905000"/>
            <a:ext cx="7385656" cy="4448969"/>
          </a:xfrm>
          <a:prstGeom prst="rect">
            <a:avLst/>
          </a:prstGeom>
        </p:spPr>
      </p:pic>
    </p:spTree>
    <p:extLst>
      <p:ext uri="{BB962C8B-B14F-4D97-AF65-F5344CB8AC3E}">
        <p14:creationId xmlns:p14="http://schemas.microsoft.com/office/powerpoint/2010/main" val="10935975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nu2F.bbfRKGwB2m.Z8zVb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nu2F.bbfRKGwB2m.Z8zVbA"/>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3725</TotalTime>
  <Words>1219</Words>
  <Application>Microsoft Office PowerPoint</Application>
  <PresentationFormat>On-screen Show (4:3)</PresentationFormat>
  <Paragraphs>160</Paragraphs>
  <Slides>19</Slides>
  <Notes>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Default Design</vt:lpstr>
      <vt:lpstr> </vt:lpstr>
      <vt:lpstr>PowerPoint Presentation</vt:lpstr>
      <vt:lpstr>Creating a benchmark</vt:lpstr>
      <vt:lpstr>PowerPoint Presentation</vt:lpstr>
      <vt:lpstr>The development of Stabilization Aid</vt:lpstr>
      <vt:lpstr>Current Status</vt:lpstr>
      <vt:lpstr>PowerPoint Presentation</vt:lpstr>
      <vt:lpstr>PowerPoint Presentation</vt:lpstr>
      <vt:lpstr>Adequacy:  Population projections anticipate further reductions -&gt; Less $</vt:lpstr>
      <vt:lpstr>Simulating the impact - a fuller picture of education funding changes</vt:lpstr>
      <vt:lpstr>Projecting Total State Aid</vt:lpstr>
      <vt:lpstr>Potential Impact of Stabilization Grant Changes</vt:lpstr>
      <vt:lpstr>Winners and Losers</vt:lpstr>
      <vt:lpstr>Net reduction in state resources devoted to K-12 financing</vt:lpstr>
      <vt:lpstr>Characteristics of ‘Winners’ versus Losers</vt:lpstr>
      <vt:lpstr>New Catalyst for Litigation? Communities coalesce to stave off “unconstitutional” cuts to state education funding</vt:lpstr>
      <vt:lpstr>Impact on Primary Goals of Claremont Case? No Impact on Tax Equity</vt:lpstr>
      <vt:lpstr>No Impact on Expenditure Equity</vt:lpstr>
      <vt:lpstr>PowerPoint Presentation</vt:lpstr>
    </vt:vector>
  </TitlesOfParts>
  <Company>NHCPPS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 in  New Hampshire</dc:title>
  <dc:creator>dbarrick</dc:creator>
  <cp:lastModifiedBy>Spark NH</cp:lastModifiedBy>
  <cp:revision>59</cp:revision>
  <dcterms:created xsi:type="dcterms:W3CDTF">2013-09-04T15:57:35Z</dcterms:created>
  <dcterms:modified xsi:type="dcterms:W3CDTF">2017-06-30T14:03:28Z</dcterms:modified>
</cp:coreProperties>
</file>