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Objects="1">
      <p:cViewPr>
        <p:scale>
          <a:sx n="150" d="100"/>
          <a:sy n="150" d="100"/>
        </p:scale>
        <p:origin x="-80" y="2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printerSettings" Target="printerSettings/printerSettings1.bin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ecm%20design:1.Jobs:ECM%20Client%20JOBS:F:Francese,%20Peter:Francese,%20Peter%202018:NHPBS%207.19.18%20webinar%20slides%20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>
      <c:layout>
        <c:manualLayout>
          <c:layoutTarget val="inner"/>
          <c:xMode val="edge"/>
          <c:yMode val="edge"/>
          <c:x val="0.0847496111224994"/>
          <c:y val="0.123777559055118"/>
          <c:w val="0.892279485355295"/>
          <c:h val="0.840111329833771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rgbClr val="E46C0A"/>
            </a:solidFill>
          </c:spPr>
          <c:invertIfNegative val="0"/>
          <c:dLbls>
            <c:dLbl>
              <c:idx val="0"/>
              <c:layout>
                <c:manualLayout>
                  <c:x val="-0.00156739811912226"/>
                  <c:y val="0.016997167138810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0.00156739811912226"/>
                  <c:y val="0.22946197943387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0.0"/>
                  <c:y val="0.014164305949008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0.00156739811912237"/>
                  <c:y val="0.11048180946220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0.0"/>
                  <c:y val="0.0113314447592068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'PKF PP slides'!$E$4:$E$9</c:f>
              <c:strCache>
                <c:ptCount val="6"/>
                <c:pt idx="0">
                  <c:v>All Ages</c:v>
                </c:pt>
                <c:pt idx="1">
                  <c:v>&lt;  18</c:v>
                </c:pt>
                <c:pt idx="2">
                  <c:v>18-24</c:v>
                </c:pt>
                <c:pt idx="3">
                  <c:v>25-44</c:v>
                </c:pt>
                <c:pt idx="4">
                  <c:v>45-64</c:v>
                </c:pt>
                <c:pt idx="5">
                  <c:v>65+</c:v>
                </c:pt>
              </c:strCache>
            </c:strRef>
          </c:cat>
          <c:val>
            <c:numRef>
              <c:f>'PKF PP slides'!$F$4:$F$9</c:f>
              <c:numCache>
                <c:formatCode>0.0%</c:formatCode>
                <c:ptCount val="6"/>
                <c:pt idx="0">
                  <c:v>0.0199966577286228</c:v>
                </c:pt>
                <c:pt idx="1">
                  <c:v>-0.0990864591239198</c:v>
                </c:pt>
                <c:pt idx="2">
                  <c:v>0.0320434719040889</c:v>
                </c:pt>
                <c:pt idx="3">
                  <c:v>-0.0253329213656728</c:v>
                </c:pt>
                <c:pt idx="4">
                  <c:v>0.00284757201808987</c:v>
                </c:pt>
                <c:pt idx="5">
                  <c:v>0.324730181524446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-25"/>
        <c:axId val="2131772696"/>
        <c:axId val="2131775672"/>
      </c:barChart>
      <c:catAx>
        <c:axId val="2131772696"/>
        <c:scaling>
          <c:orientation val="minMax"/>
        </c:scaling>
        <c:delete val="0"/>
        <c:axPos val="b"/>
        <c:majorTickMark val="none"/>
        <c:minorTickMark val="none"/>
        <c:tickLblPos val="nextTo"/>
        <c:crossAx val="2131775672"/>
        <c:crosses val="autoZero"/>
        <c:auto val="1"/>
        <c:lblAlgn val="ctr"/>
        <c:lblOffset val="1000"/>
        <c:noMultiLvlLbl val="0"/>
      </c:catAx>
      <c:valAx>
        <c:axId val="2131775672"/>
        <c:scaling>
          <c:orientation val="minMax"/>
        </c:scaling>
        <c:delete val="0"/>
        <c:axPos val="l"/>
        <c:majorGridlines/>
        <c:numFmt formatCode="0.0%" sourceLinked="1"/>
        <c:majorTickMark val="none"/>
        <c:minorTickMark val="none"/>
        <c:tickLblPos val="nextTo"/>
        <c:spPr>
          <a:ln w="9525">
            <a:noFill/>
          </a:ln>
        </c:spPr>
        <c:crossAx val="213177269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200" b="1" i="0">
          <a:latin typeface="Arial"/>
        </a:defRPr>
      </a:pPr>
      <a:endParaRPr lang="en-US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CAC50-C56C-A346-9A19-45307DA07C2E}" type="datetimeFigureOut">
              <a:rPr lang="en-US" smtClean="0"/>
              <a:pPr/>
              <a:t>7/19/18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1D4A3-6E21-304C-82F8-D3D55ED388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CAC50-C56C-A346-9A19-45307DA07C2E}" type="datetimeFigureOut">
              <a:rPr lang="en-US" smtClean="0"/>
              <a:pPr/>
              <a:t>7/19/18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1D4A3-6E21-304C-82F8-D3D55ED388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CAC50-C56C-A346-9A19-45307DA07C2E}" type="datetimeFigureOut">
              <a:rPr lang="en-US" smtClean="0"/>
              <a:pPr/>
              <a:t>7/19/18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1D4A3-6E21-304C-82F8-D3D55ED388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CAC50-C56C-A346-9A19-45307DA07C2E}" type="datetimeFigureOut">
              <a:rPr lang="en-US" smtClean="0"/>
              <a:pPr/>
              <a:t>7/19/18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1D4A3-6E21-304C-82F8-D3D55ED388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CAC50-C56C-A346-9A19-45307DA07C2E}" type="datetimeFigureOut">
              <a:rPr lang="en-US" smtClean="0"/>
              <a:pPr/>
              <a:t>7/19/18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1D4A3-6E21-304C-82F8-D3D55ED388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CAC50-C56C-A346-9A19-45307DA07C2E}" type="datetimeFigureOut">
              <a:rPr lang="en-US" smtClean="0"/>
              <a:pPr/>
              <a:t>7/19/18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1D4A3-6E21-304C-82F8-D3D55ED388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CAC50-C56C-A346-9A19-45307DA07C2E}" type="datetimeFigureOut">
              <a:rPr lang="en-US" smtClean="0"/>
              <a:pPr/>
              <a:t>7/19/18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1D4A3-6E21-304C-82F8-D3D55ED388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CAC50-C56C-A346-9A19-45307DA07C2E}" type="datetimeFigureOut">
              <a:rPr lang="en-US" smtClean="0"/>
              <a:pPr/>
              <a:t>7/19/18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1D4A3-6E21-304C-82F8-D3D55ED388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CAC50-C56C-A346-9A19-45307DA07C2E}" type="datetimeFigureOut">
              <a:rPr lang="en-US" smtClean="0"/>
              <a:pPr/>
              <a:t>7/19/18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1D4A3-6E21-304C-82F8-D3D55ED388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CAC50-C56C-A346-9A19-45307DA07C2E}" type="datetimeFigureOut">
              <a:rPr lang="en-US" smtClean="0"/>
              <a:pPr/>
              <a:t>7/19/18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1D4A3-6E21-304C-82F8-D3D55ED388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CAC50-C56C-A346-9A19-45307DA07C2E}" type="datetimeFigureOut">
              <a:rPr lang="en-US" smtClean="0"/>
              <a:pPr/>
              <a:t>7/19/18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1D4A3-6E21-304C-82F8-D3D55ED388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4CAC50-C56C-A346-9A19-45307DA07C2E}" type="datetimeFigureOut">
              <a:rPr lang="en-US" smtClean="0"/>
              <a:pPr/>
              <a:t>7/19/18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11D4A3-6E21-304C-82F8-D3D55ED3885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1.xml"/><Relationship Id="rId3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81000" y="381000"/>
            <a:ext cx="8382000" cy="61722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2">
            <a:alphaModFix amt="10000"/>
          </a:blip>
          <a:srcRect/>
          <a:stretch>
            <a:fillRect/>
          </a:stretch>
        </p:blipFill>
        <p:spPr bwMode="auto">
          <a:xfrm>
            <a:off x="2125570" y="762001"/>
            <a:ext cx="4803390" cy="5369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1" name="TextBox 10"/>
          <p:cNvSpPr txBox="1"/>
          <p:nvPr/>
        </p:nvSpPr>
        <p:spPr>
          <a:xfrm>
            <a:off x="609600" y="4191000"/>
            <a:ext cx="7924800" cy="13311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i="0" dirty="0" smtClean="0">
                <a:solidFill>
                  <a:srgbClr val="000000"/>
                </a:solidFill>
                <a:latin typeface="Arial"/>
                <a:ea typeface="Arial"/>
                <a:cs typeface="Arial"/>
              </a:rPr>
              <a:t> </a:t>
            </a:r>
            <a:r>
              <a:rPr lang="en-US" sz="1400" i="0" dirty="0" smtClean="0">
                <a:solidFill>
                  <a:srgbClr val="000000"/>
                </a:solidFill>
                <a:latin typeface="Arial"/>
                <a:ea typeface="Arial"/>
                <a:cs typeface="Arial"/>
              </a:rPr>
              <a:t>Jay Childs  </a:t>
            </a:r>
            <a:r>
              <a:rPr lang="en-US" sz="1400" i="0" dirty="0" smtClean="0">
                <a:solidFill>
                  <a:srgbClr val="E46C0A"/>
                </a:solidFill>
                <a:latin typeface="Arial"/>
                <a:ea typeface="Arial"/>
                <a:cs typeface="Arial"/>
              </a:rPr>
              <a:t>|</a:t>
            </a:r>
            <a:r>
              <a:rPr lang="en-US" sz="1400" i="0" dirty="0" smtClean="0">
                <a:solidFill>
                  <a:srgbClr val="000000"/>
                </a:solidFill>
                <a:latin typeface="Arial"/>
                <a:ea typeface="Arial"/>
                <a:cs typeface="Arial"/>
              </a:rPr>
              <a:t> Peter Francese </a:t>
            </a:r>
            <a:r>
              <a:rPr lang="en-US" sz="1400" i="0" dirty="0" smtClean="0">
                <a:solidFill>
                  <a:srgbClr val="E46C0A"/>
                </a:solidFill>
                <a:latin typeface="Arial"/>
                <a:ea typeface="Arial"/>
                <a:cs typeface="Arial"/>
              </a:rPr>
              <a:t>|</a:t>
            </a:r>
            <a:r>
              <a:rPr lang="en-US" sz="1400" i="0" dirty="0" smtClean="0">
                <a:solidFill>
                  <a:srgbClr val="000000"/>
                </a:solidFill>
                <a:latin typeface="Arial"/>
                <a:ea typeface="Arial"/>
                <a:cs typeface="Arial"/>
              </a:rPr>
              <a:t> Lorraine Stuart Merrill </a:t>
            </a:r>
            <a:r>
              <a:rPr lang="en-US" sz="1400" i="0" dirty="0" smtClean="0">
                <a:solidFill>
                  <a:srgbClr val="E46C0A"/>
                </a:solidFill>
                <a:latin typeface="Arial"/>
                <a:ea typeface="Arial"/>
                <a:cs typeface="Arial"/>
              </a:rPr>
              <a:t>|</a:t>
            </a:r>
            <a:r>
              <a:rPr lang="en-US" sz="1400" i="0" dirty="0" smtClean="0">
                <a:solidFill>
                  <a:srgbClr val="000000"/>
                </a:solidFill>
                <a:latin typeface="Arial"/>
                <a:ea typeface="Arial"/>
                <a:cs typeface="Arial"/>
              </a:rPr>
              <a:t> Caroline Amport Piper</a:t>
            </a:r>
          </a:p>
          <a:p>
            <a:pPr algn="ctr"/>
            <a:endParaRPr lang="en-US" sz="1400" dirty="0" smtClean="0">
              <a:solidFill>
                <a:srgbClr val="000000"/>
              </a:solidFill>
              <a:latin typeface="Arial"/>
              <a:ea typeface="Arial"/>
              <a:cs typeface="Arial"/>
            </a:endParaRPr>
          </a:p>
          <a:p>
            <a:pPr algn="ctr"/>
            <a:r>
              <a:rPr lang="en-US" sz="1400" b="0" i="0" dirty="0" smtClean="0">
                <a:solidFill>
                  <a:srgbClr val="000000"/>
                </a:solidFill>
                <a:latin typeface="Arial"/>
                <a:ea typeface="Arial"/>
                <a:cs typeface="Arial"/>
              </a:rPr>
              <a:t> </a:t>
            </a:r>
            <a:r>
              <a:rPr lang="en-US" sz="1200" b="0" i="0" dirty="0" smtClean="0">
                <a:solidFill>
                  <a:srgbClr val="000000"/>
                </a:solidFill>
                <a:latin typeface="Arial"/>
                <a:ea typeface="Arial"/>
                <a:cs typeface="Arial"/>
              </a:rPr>
              <a:t>A documentary film &amp; public forums about a rapidly aging New Hampshire, </a:t>
            </a:r>
            <a:br>
              <a:rPr lang="en-US" sz="1200" b="0" i="0" dirty="0" smtClean="0">
                <a:solidFill>
                  <a:srgbClr val="000000"/>
                </a:solidFill>
                <a:latin typeface="Arial"/>
                <a:ea typeface="Arial"/>
                <a:cs typeface="Arial"/>
              </a:rPr>
            </a:br>
            <a:r>
              <a:rPr lang="en-US" sz="1200" b="0" i="0" dirty="0" smtClean="0">
                <a:solidFill>
                  <a:srgbClr val="000000"/>
                </a:solidFill>
                <a:latin typeface="Arial"/>
                <a:ea typeface="Arial"/>
                <a:cs typeface="Arial"/>
              </a:rPr>
              <a:t>with ideas about rebalancing </a:t>
            </a:r>
            <a:r>
              <a:rPr lang="en-US" sz="1200" dirty="0" smtClean="0">
                <a:solidFill>
                  <a:srgbClr val="000000"/>
                </a:solidFill>
                <a:latin typeface="Arial"/>
                <a:ea typeface="Arial"/>
                <a:cs typeface="Arial"/>
              </a:rPr>
              <a:t>our state</a:t>
            </a:r>
            <a:r>
              <a:rPr lang="en-US" sz="1200" b="0" i="0" dirty="0" smtClean="0">
                <a:solidFill>
                  <a:srgbClr val="000000"/>
                </a:solidFill>
                <a:latin typeface="Arial"/>
                <a:ea typeface="Arial"/>
                <a:cs typeface="Arial"/>
              </a:rPr>
              <a:t>.</a:t>
            </a:r>
          </a:p>
          <a:p>
            <a:pPr algn="ctr"/>
            <a:endParaRPr lang="en-US" sz="1200" dirty="0" smtClean="0">
              <a:solidFill>
                <a:srgbClr val="000000"/>
              </a:solidFill>
              <a:latin typeface="Arial"/>
              <a:ea typeface="Arial"/>
              <a:cs typeface="Arial"/>
            </a:endParaRPr>
          </a:p>
          <a:p>
            <a:pPr algn="ctr"/>
            <a:r>
              <a:rPr lang="en-US" sz="1050" b="0" i="0" dirty="0" smtClean="0">
                <a:solidFill>
                  <a:srgbClr val="000000"/>
                </a:solidFill>
                <a:latin typeface="Arial"/>
                <a:ea typeface="Arial"/>
                <a:cs typeface="Arial"/>
              </a:rPr>
              <a:t>Sponsored in part by New Hampshire Housing Finance Authority. Produced in cooperation with NHPBS</a:t>
            </a:r>
            <a:endParaRPr lang="en-US" sz="1050" dirty="0"/>
          </a:p>
        </p:txBody>
      </p:sp>
      <p:sp>
        <p:nvSpPr>
          <p:cNvPr id="12" name="TextBox 11"/>
          <p:cNvSpPr txBox="1"/>
          <p:nvPr/>
        </p:nvSpPr>
        <p:spPr>
          <a:xfrm>
            <a:off x="381000" y="3009900"/>
            <a:ext cx="8382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>
                <a:solidFill>
                  <a:schemeClr val="accent6">
                    <a:lumMod val="75000"/>
                  </a:schemeClr>
                </a:solidFill>
                <a:latin typeface="Arial"/>
                <a:ea typeface="Arial"/>
                <a:cs typeface="Arial"/>
              </a:rPr>
              <a:t>Communities &amp; Consequences II:</a:t>
            </a:r>
          </a:p>
          <a:p>
            <a:pPr algn="ctr"/>
            <a:r>
              <a:rPr lang="en-US" sz="2400" i="1" dirty="0" smtClean="0">
                <a:solidFill>
                  <a:schemeClr val="accent6">
                    <a:lumMod val="75000"/>
                  </a:schemeClr>
                </a:solidFill>
                <a:latin typeface="Arial"/>
                <a:ea typeface="Arial"/>
                <a:cs typeface="Arial"/>
              </a:rPr>
              <a:t>Rebalancing New Hampshire's Human Ecology</a:t>
            </a:r>
            <a:endParaRPr lang="en-US" sz="2400" dirty="0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3">
            <a:alphaModFix amt="50000"/>
          </a:blip>
          <a:srcRect/>
          <a:stretch>
            <a:fillRect/>
          </a:stretch>
        </p:blipFill>
        <p:spPr bwMode="auto">
          <a:xfrm>
            <a:off x="1614725" y="2171700"/>
            <a:ext cx="5914549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81000" y="381000"/>
            <a:ext cx="8382000" cy="61722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381000" y="6093023"/>
            <a:ext cx="83820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>
                <a:solidFill>
                  <a:srgbClr val="000000"/>
                </a:solidFill>
                <a:latin typeface="Arial"/>
                <a:ea typeface="Arial"/>
                <a:cs typeface="Arial"/>
              </a:rPr>
              <a:t>Communities &amp; Consequences II: </a:t>
            </a:r>
            <a:r>
              <a:rPr lang="en-US" sz="1100" i="1" dirty="0" smtClean="0">
                <a:solidFill>
                  <a:srgbClr val="000000"/>
                </a:solidFill>
                <a:latin typeface="Arial"/>
                <a:ea typeface="Arial"/>
                <a:cs typeface="Arial"/>
              </a:rPr>
              <a:t>Rebalancing New Hampshire's Human Ecology</a:t>
            </a:r>
            <a:endParaRPr lang="en-US" sz="1100" dirty="0"/>
          </a:p>
        </p:txBody>
      </p:sp>
      <p:sp>
        <p:nvSpPr>
          <p:cNvPr id="6" name="TextBox 5"/>
          <p:cNvSpPr txBox="1"/>
          <p:nvPr/>
        </p:nvSpPr>
        <p:spPr>
          <a:xfrm>
            <a:off x="1447800" y="646252"/>
            <a:ext cx="6910657" cy="7181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380"/>
              </a:lnSpc>
            </a:pPr>
            <a:r>
              <a:rPr lang="en-US" sz="2400" b="1" i="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ea typeface="Arial"/>
                <a:cs typeface="Arial"/>
              </a:rPr>
              <a:t>New Hampshire age shifts from 2010 to 2017 </a:t>
            </a:r>
            <a:r>
              <a:rPr lang="en-US" sz="1600" b="1" i="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ea typeface="Arial"/>
                <a:cs typeface="Arial"/>
              </a:rPr>
              <a:t>(% change 2010-2017)</a:t>
            </a:r>
            <a:endParaRPr lang="en-US" sz="16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738457" y="1524000"/>
            <a:ext cx="7620000" cy="3810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2" name="Straight Connector 11"/>
          <p:cNvCxnSpPr/>
          <p:nvPr/>
        </p:nvCxnSpPr>
        <p:spPr>
          <a:xfrm rot="5400000">
            <a:off x="1013321" y="1005326"/>
            <a:ext cx="718145" cy="1588"/>
          </a:xfrm>
          <a:prstGeom prst="line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768393" y="693003"/>
            <a:ext cx="52700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7200" b="1" i="0" baseline="3000" dirty="0" smtClean="0">
                <a:solidFill>
                  <a:schemeClr val="bg1"/>
                </a:solidFill>
                <a:latin typeface="AdvFIM"/>
                <a:ea typeface="Arial"/>
                <a:cs typeface="AdvFIM"/>
              </a:rPr>
              <a:t>1</a:t>
            </a:r>
            <a:endParaRPr lang="en-US" sz="7200" b="1" dirty="0">
              <a:solidFill>
                <a:schemeClr val="bg1"/>
              </a:solidFill>
              <a:latin typeface="AdvFIM"/>
              <a:cs typeface="AdvFIM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609600" y="646252"/>
            <a:ext cx="761999" cy="3180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200" i="0" baseline="15000" dirty="0" smtClean="0">
                <a:solidFill>
                  <a:schemeClr val="bg1"/>
                </a:solidFill>
                <a:latin typeface="Arial"/>
                <a:ea typeface="Arial"/>
                <a:cs typeface="Arial"/>
              </a:rPr>
              <a:t>Chart</a:t>
            </a:r>
            <a:endParaRPr lang="en-US" sz="2200" dirty="0">
              <a:solidFill>
                <a:schemeClr val="bg1"/>
              </a:solidFill>
            </a:endParaRPr>
          </a:p>
        </p:txBody>
      </p:sp>
      <p:graphicFrame>
        <p:nvGraphicFramePr>
          <p:cNvPr id="21" name="Chart 20"/>
          <p:cNvGraphicFramePr>
            <a:graphicFrameLocks/>
          </p:cNvGraphicFramePr>
          <p:nvPr/>
        </p:nvGraphicFramePr>
        <p:xfrm>
          <a:off x="768393" y="1676400"/>
          <a:ext cx="7712528" cy="3505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22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21233" y="5007507"/>
            <a:ext cx="7659688" cy="10855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81000" y="381000"/>
            <a:ext cx="8382000" cy="61722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381000" y="5831413"/>
            <a:ext cx="83820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>
                <a:solidFill>
                  <a:srgbClr val="000000"/>
                </a:solidFill>
                <a:latin typeface="Arial"/>
                <a:ea typeface="Arial"/>
                <a:cs typeface="Arial"/>
              </a:rPr>
              <a:t>Communities &amp; Consequences II: </a:t>
            </a:r>
            <a:r>
              <a:rPr lang="en-US" sz="1100" i="1" dirty="0" smtClean="0">
                <a:solidFill>
                  <a:srgbClr val="000000"/>
                </a:solidFill>
                <a:latin typeface="Arial"/>
                <a:ea typeface="Arial"/>
                <a:cs typeface="Arial"/>
              </a:rPr>
              <a:t>Rebalancing New Hampshire's Human Ecology</a:t>
            </a:r>
            <a:endParaRPr lang="en-US" sz="1100" dirty="0"/>
          </a:p>
        </p:txBody>
      </p:sp>
      <p:sp>
        <p:nvSpPr>
          <p:cNvPr id="6" name="TextBox 5"/>
          <p:cNvSpPr txBox="1"/>
          <p:nvPr/>
        </p:nvSpPr>
        <p:spPr>
          <a:xfrm>
            <a:off x="1676400" y="646252"/>
            <a:ext cx="5372460" cy="82244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780"/>
              </a:lnSpc>
              <a:spcAft>
                <a:spcPts val="6000"/>
              </a:spcAft>
            </a:pPr>
            <a:r>
              <a:rPr lang="en-US" sz="2800" b="1" i="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ea typeface="Arial"/>
                <a:cs typeface="Arial"/>
              </a:rPr>
              <a:t>Median age of New Hampshire</a:t>
            </a:r>
            <a:br>
              <a:rPr lang="en-US" sz="2800" b="1" i="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ea typeface="Arial"/>
                <a:cs typeface="Arial"/>
              </a:rPr>
            </a:br>
            <a:r>
              <a:rPr lang="en-US" sz="2800" b="1" i="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ea typeface="Arial"/>
                <a:cs typeface="Arial"/>
              </a:rPr>
              <a:t>Counties &amp; change since 2010</a:t>
            </a:r>
            <a:endParaRPr lang="en-US" sz="28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1676400" y="1724735"/>
          <a:ext cx="5943600" cy="4040987"/>
        </p:xfrm>
        <a:graphic>
          <a:graphicData uri="http://schemas.openxmlformats.org/drawingml/2006/table">
            <a:tbl>
              <a:tblPr/>
              <a:tblGrid>
                <a:gridCol w="1143000"/>
                <a:gridCol w="2133600"/>
                <a:gridCol w="2196921"/>
                <a:gridCol w="470079"/>
              </a:tblGrid>
              <a:tr h="335638"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County</a:t>
                      </a:r>
                    </a:p>
                  </a:txBody>
                  <a:tcPr marL="12968" marR="12968" marT="1296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 smtClean="0">
                          <a:solidFill>
                            <a:schemeClr val="bg1"/>
                          </a:solidFill>
                          <a:latin typeface="Arial"/>
                        </a:rPr>
                        <a:t>Median age 2017</a:t>
                      </a:r>
                      <a:endParaRPr lang="en-US" sz="1200" b="0" i="0" u="none" strike="noStrike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 marL="12968" marR="12968" marT="1296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 smtClean="0">
                          <a:solidFill>
                            <a:schemeClr val="bg1"/>
                          </a:solidFill>
                          <a:latin typeface="Arial"/>
                        </a:rPr>
                        <a:t>Med Age rise 2010-'17</a:t>
                      </a:r>
                      <a:endParaRPr lang="en-US" sz="1200" b="0" i="0" u="none" strike="noStrike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 marL="12968" marR="12968" marT="1296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200" b="1" i="0" u="sng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12968" marR="12968" marT="1296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/>
                    </a:solidFill>
                  </a:tcPr>
                </a:tc>
              </a:tr>
              <a:tr h="266815">
                <a:tc>
                  <a:txBody>
                    <a:bodyPr/>
                    <a:lstStyle/>
                    <a:p>
                      <a:pPr algn="r" fontAlgn="b">
                        <a:spcAft>
                          <a:spcPts val="1800"/>
                        </a:spcAft>
                      </a:pP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Carroll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12968" marR="12968" marT="1296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spcAft>
                          <a:spcPts val="1800"/>
                        </a:spcAft>
                      </a:pP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52.4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12968" marR="12968" marT="1296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spcAft>
                          <a:spcPts val="1800"/>
                        </a:spcAft>
                      </a:pP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4.1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12968" marR="12968" marT="1296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spcAft>
                          <a:spcPts val="1800"/>
                        </a:spcAft>
                      </a:pPr>
                      <a:endParaRPr lang="en-US" sz="12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12968" marR="12968" marT="129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</a:tr>
              <a:tr h="266815">
                <a:tc>
                  <a:txBody>
                    <a:bodyPr/>
                    <a:lstStyle/>
                    <a:p>
                      <a:pPr algn="r" fontAlgn="b">
                        <a:spcAft>
                          <a:spcPts val="1800"/>
                        </a:spcAft>
                      </a:pP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Coos 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12968" marR="12968" marT="1296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spcAft>
                          <a:spcPts val="1800"/>
                        </a:spcAft>
                      </a:pP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48.5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12968" marR="12968" marT="1296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spcAft>
                          <a:spcPts val="1800"/>
                        </a:spcAft>
                      </a:pP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2.1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12968" marR="12968" marT="1296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spcAft>
                          <a:spcPts val="1800"/>
                        </a:spcAft>
                      </a:pPr>
                      <a:endParaRPr lang="en-US" sz="12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12968" marR="12968" marT="129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66815">
                <a:tc>
                  <a:txBody>
                    <a:bodyPr/>
                    <a:lstStyle/>
                    <a:p>
                      <a:pPr algn="r" fontAlgn="b">
                        <a:spcAft>
                          <a:spcPts val="1800"/>
                        </a:spcAft>
                      </a:pPr>
                      <a:r>
                        <a:rPr lang="en-US" sz="1200" b="0" i="0" u="none" strike="noStrike" smtClean="0">
                          <a:solidFill>
                            <a:srgbClr val="000000"/>
                          </a:solidFill>
                          <a:latin typeface="Arial"/>
                        </a:rPr>
                        <a:t>Belknap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12968" marR="12968" marT="1296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spcAft>
                          <a:spcPts val="1800"/>
                        </a:spcAft>
                      </a:pP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47.3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12968" marR="12968" marT="1296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spcAft>
                          <a:spcPts val="1800"/>
                        </a:spcAft>
                      </a:pPr>
                      <a:r>
                        <a:rPr lang="en-US" sz="1200" b="0" i="0" u="none" strike="noStrike" smtClean="0">
                          <a:solidFill>
                            <a:schemeClr val="tx1"/>
                          </a:solidFill>
                          <a:latin typeface="Arial"/>
                        </a:rPr>
                        <a:t>2.6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12968" marR="12968" marT="1296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spcAft>
                          <a:spcPts val="1800"/>
                        </a:spcAft>
                      </a:pPr>
                      <a:endParaRPr lang="en-US" sz="12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12968" marR="12968" marT="129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</a:tr>
              <a:tr h="266815">
                <a:tc>
                  <a:txBody>
                    <a:bodyPr/>
                    <a:lstStyle/>
                    <a:p>
                      <a:pPr algn="r" fontAlgn="b">
                        <a:spcAft>
                          <a:spcPts val="1800"/>
                        </a:spcAft>
                      </a:pP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Sullivan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12968" marR="12968" marT="1296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spcAft>
                          <a:spcPts val="1800"/>
                        </a:spcAft>
                      </a:pPr>
                      <a:r>
                        <a:rPr lang="en-US" sz="1200" b="0" i="0" u="none" strike="noStrike" dirty="0" smtClean="0">
                          <a:solidFill>
                            <a:schemeClr val="tx1"/>
                          </a:solidFill>
                          <a:latin typeface="Arial"/>
                        </a:rPr>
                        <a:t>46.7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12968" marR="12968" marT="1296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spcAft>
                          <a:spcPts val="1800"/>
                        </a:spcAft>
                      </a:pP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2.8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12968" marR="12968" marT="1296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spcAft>
                          <a:spcPts val="1800"/>
                        </a:spcAft>
                      </a:pPr>
                      <a:endParaRPr lang="en-US" sz="12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12968" marR="12968" marT="129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75721">
                <a:tc>
                  <a:txBody>
                    <a:bodyPr/>
                    <a:lstStyle/>
                    <a:p>
                      <a:pPr algn="r" fontAlgn="b">
                        <a:spcAft>
                          <a:spcPts val="1800"/>
                        </a:spcAft>
                      </a:pP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Rockingham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12968" marR="12968" marT="1296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dirty="0" smtClean="0">
                          <a:solidFill>
                            <a:schemeClr val="tx1"/>
                          </a:solidFill>
                          <a:latin typeface="Arial"/>
                        </a:rPr>
                        <a:t>44.6</a:t>
                      </a:r>
                    </a:p>
                  </a:txBody>
                  <a:tcPr marL="12968" marR="12968" marT="1296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spcAft>
                          <a:spcPts val="1800"/>
                        </a:spcAft>
                      </a:pP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2.4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12968" marR="12968" marT="1296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spcAft>
                          <a:spcPts val="1800"/>
                        </a:spcAft>
                      </a:pPr>
                      <a:endParaRPr lang="en-US" sz="12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12968" marR="12968" marT="129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</a:tr>
              <a:tr h="266815">
                <a:tc>
                  <a:txBody>
                    <a:bodyPr/>
                    <a:lstStyle/>
                    <a:p>
                      <a:pPr algn="r" fontAlgn="b">
                        <a:spcAft>
                          <a:spcPts val="1800"/>
                        </a:spcAft>
                      </a:pP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Cheshire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12968" marR="12968" marT="1296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dirty="0" smtClean="0">
                          <a:solidFill>
                            <a:schemeClr val="tx1"/>
                          </a:solidFill>
                          <a:latin typeface="Arial"/>
                        </a:rPr>
                        <a:t>43.1</a:t>
                      </a:r>
                    </a:p>
                  </a:txBody>
                  <a:tcPr marL="12968" marR="12968" marT="1296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spcAft>
                          <a:spcPts val="1800"/>
                        </a:spcAft>
                      </a:pP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2.4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12968" marR="12968" marT="1296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spcAft>
                          <a:spcPts val="1800"/>
                        </a:spcAft>
                      </a:pPr>
                      <a:endParaRPr lang="en-US" sz="12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12968" marR="12968" marT="129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66815">
                <a:tc>
                  <a:txBody>
                    <a:bodyPr/>
                    <a:lstStyle/>
                    <a:p>
                      <a:pPr algn="r" fontAlgn="b">
                        <a:spcAft>
                          <a:spcPts val="1800"/>
                        </a:spcAft>
                      </a:pP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Merrimack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12968" marR="12968" marT="1296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spcAft>
                          <a:spcPts val="1800"/>
                        </a:spcAft>
                      </a:pPr>
                      <a:r>
                        <a:rPr lang="en-US" sz="1200" b="0" i="0" u="none" strike="noStrike" dirty="0" smtClean="0">
                          <a:solidFill>
                            <a:schemeClr val="tx1"/>
                          </a:solidFill>
                          <a:latin typeface="Arial"/>
                        </a:rPr>
                        <a:t>43.1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12968" marR="12968" marT="1296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1.7</a:t>
                      </a:r>
                    </a:p>
                  </a:txBody>
                  <a:tcPr marL="12968" marR="12968" marT="1296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spcAft>
                          <a:spcPts val="1800"/>
                        </a:spcAft>
                      </a:pPr>
                      <a:endParaRPr lang="en-US" sz="12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12968" marR="12968" marT="129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</a:tr>
              <a:tr h="266815">
                <a:tc>
                  <a:txBody>
                    <a:bodyPr/>
                    <a:lstStyle/>
                    <a:p>
                      <a:pPr algn="r" fontAlgn="b">
                        <a:spcAft>
                          <a:spcPts val="1800"/>
                        </a:spcAft>
                      </a:pP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Grafton 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12968" marR="12968" marT="1296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spcAft>
                          <a:spcPts val="1800"/>
                        </a:spcAft>
                      </a:pPr>
                      <a:r>
                        <a:rPr lang="en-US" sz="1200" b="0" i="0" u="none" strike="noStrike" dirty="0" smtClean="0">
                          <a:solidFill>
                            <a:schemeClr val="tx1"/>
                          </a:solidFill>
                          <a:latin typeface="Arial"/>
                        </a:rPr>
                        <a:t>43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12968" marR="12968" marT="1296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spcAft>
                          <a:spcPts val="1800"/>
                        </a:spcAft>
                      </a:pP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1.8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12968" marR="12968" marT="1296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spcAft>
                          <a:spcPts val="1800"/>
                        </a:spcAft>
                      </a:pPr>
                      <a:endParaRPr lang="en-US" sz="12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12968" marR="12968" marT="129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66815">
                <a:tc>
                  <a:txBody>
                    <a:bodyPr/>
                    <a:lstStyle/>
                    <a:p>
                      <a:pPr algn="r" fontAlgn="b">
                        <a:spcAft>
                          <a:spcPts val="1800"/>
                        </a:spcAft>
                      </a:pP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Hillsborough 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12968" marR="12968" marT="1296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spcAft>
                          <a:spcPts val="1800"/>
                        </a:spcAft>
                      </a:pPr>
                      <a:r>
                        <a:rPr lang="en-US" sz="1200" b="0" i="0" u="none" strike="noStrike" dirty="0" smtClean="0">
                          <a:solidFill>
                            <a:schemeClr val="tx1"/>
                          </a:solidFill>
                          <a:latin typeface="Arial"/>
                        </a:rPr>
                        <a:t>40.9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12968" marR="12968" marT="1296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spcAft>
                          <a:spcPts val="1800"/>
                        </a:spcAft>
                      </a:pP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1.6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12968" marR="12968" marT="1296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spcAft>
                          <a:spcPts val="1800"/>
                        </a:spcAft>
                      </a:pPr>
                      <a:endParaRPr lang="en-US" sz="12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12968" marR="12968" marT="129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</a:tr>
              <a:tr h="266815">
                <a:tc>
                  <a:txBody>
                    <a:bodyPr/>
                    <a:lstStyle/>
                    <a:p>
                      <a:pPr algn="r" fontAlgn="b">
                        <a:spcAft>
                          <a:spcPts val="1800"/>
                        </a:spcAft>
                      </a:pP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Strafford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12968" marR="12968" marT="1296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spcAft>
                          <a:spcPts val="1800"/>
                        </a:spcAft>
                      </a:pPr>
                      <a:r>
                        <a:rPr lang="en-US" sz="1200" b="0" i="0" u="none" strike="noStrike" dirty="0" smtClean="0">
                          <a:solidFill>
                            <a:schemeClr val="tx1"/>
                          </a:solidFill>
                          <a:latin typeface="Arial"/>
                        </a:rPr>
                        <a:t>37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12968" marR="12968" marT="1296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spcAft>
                          <a:spcPts val="1800"/>
                        </a:spcAft>
                      </a:pP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0.1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12968" marR="12968" marT="1296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spcAft>
                          <a:spcPts val="1800"/>
                        </a:spcAft>
                      </a:pPr>
                      <a:endParaRPr lang="en-US" sz="12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12968" marR="12968" marT="129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35516"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12968" marR="12968" marT="1296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12968" marR="12968" marT="1296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5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12968" marR="12968" marT="1296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12968" marR="12968" marT="129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</a:tr>
              <a:tr h="309641"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NH state</a:t>
                      </a:r>
                    </a:p>
                  </a:txBody>
                  <a:tcPr marL="12968" marR="12968" marT="1296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43.1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12968" marR="12968" marT="1296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12968" marR="12968" marT="1296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2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12968" marR="12968" marT="1296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</a:tr>
              <a:tr h="235516"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U.S.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12968" marR="12968" marT="1296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38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12968" marR="12968" marT="1296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0.8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12968" marR="12968" marT="1296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2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12968" marR="12968" marT="1296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35516">
                <a:tc>
                  <a:txBody>
                    <a:bodyPr/>
                    <a:lstStyle/>
                    <a:p>
                      <a:pPr algn="l" fontAlgn="b"/>
                      <a:endParaRPr lang="en-US" sz="15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12968" marR="12968" marT="129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5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12968" marR="12968" marT="129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5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12968" marR="12968" marT="129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12968" marR="12968" marT="129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cxnSp>
        <p:nvCxnSpPr>
          <p:cNvPr id="12" name="Straight Connector 11"/>
          <p:cNvCxnSpPr/>
          <p:nvPr/>
        </p:nvCxnSpPr>
        <p:spPr>
          <a:xfrm rot="5400000">
            <a:off x="1241921" y="1005326"/>
            <a:ext cx="718145" cy="1588"/>
          </a:xfrm>
          <a:prstGeom prst="line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996993" y="693003"/>
            <a:ext cx="52700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7200" b="1" i="0" baseline="3000" dirty="0" smtClean="0">
                <a:solidFill>
                  <a:schemeClr val="bg1"/>
                </a:solidFill>
                <a:latin typeface="AdvFIM"/>
                <a:ea typeface="Arial"/>
                <a:cs typeface="AdvFIM"/>
              </a:rPr>
              <a:t>1</a:t>
            </a:r>
            <a:endParaRPr lang="en-US" sz="7200" b="1" dirty="0">
              <a:solidFill>
                <a:schemeClr val="bg1"/>
              </a:solidFill>
              <a:latin typeface="AdvFIM"/>
              <a:cs typeface="AdvFIM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838200" y="646252"/>
            <a:ext cx="761999" cy="3180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200" i="0" baseline="15000" dirty="0" smtClean="0">
                <a:solidFill>
                  <a:schemeClr val="bg1"/>
                </a:solidFill>
                <a:latin typeface="Arial"/>
                <a:ea typeface="Arial"/>
                <a:cs typeface="Arial"/>
              </a:rPr>
              <a:t>Table</a:t>
            </a:r>
            <a:endParaRPr lang="en-US" sz="22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81000" y="381000"/>
            <a:ext cx="8382000" cy="61722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381000" y="5867400"/>
            <a:ext cx="83820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>
                <a:solidFill>
                  <a:srgbClr val="000000"/>
                </a:solidFill>
                <a:latin typeface="Arial"/>
                <a:ea typeface="Arial"/>
                <a:cs typeface="Arial"/>
              </a:rPr>
              <a:t>Communities &amp; Consequences II: </a:t>
            </a:r>
            <a:r>
              <a:rPr lang="en-US" sz="1100" i="1" dirty="0" smtClean="0">
                <a:solidFill>
                  <a:srgbClr val="000000"/>
                </a:solidFill>
                <a:latin typeface="Arial"/>
                <a:ea typeface="Arial"/>
                <a:cs typeface="Arial"/>
              </a:rPr>
              <a:t>Rebalancing New Hampshire's Human Ecology</a:t>
            </a:r>
            <a:endParaRPr lang="en-US" sz="1100" dirty="0"/>
          </a:p>
        </p:txBody>
      </p:sp>
      <p:sp>
        <p:nvSpPr>
          <p:cNvPr id="6" name="TextBox 5"/>
          <p:cNvSpPr txBox="1"/>
          <p:nvPr/>
        </p:nvSpPr>
        <p:spPr>
          <a:xfrm>
            <a:off x="1676400" y="646252"/>
            <a:ext cx="5611256" cy="7754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580"/>
              </a:lnSpc>
            </a:pPr>
            <a:r>
              <a:rPr lang="en-US" sz="2800" b="1" i="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ea typeface="Arial"/>
                <a:cs typeface="Arial"/>
              </a:rPr>
              <a:t>Components of New Hampshire</a:t>
            </a:r>
            <a:br>
              <a:rPr lang="en-US" sz="2800" b="1" i="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ea typeface="Arial"/>
                <a:cs typeface="Arial"/>
              </a:rPr>
            </a:br>
            <a:r>
              <a:rPr lang="en-US" sz="2800" b="1" i="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ea typeface="Arial"/>
                <a:cs typeface="Arial"/>
              </a:rPr>
              <a:t>population growth 2010 to 2017</a:t>
            </a:r>
            <a:endParaRPr lang="en-US" sz="28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914400" y="1724735"/>
          <a:ext cx="7315200" cy="4031098"/>
        </p:xfrm>
        <a:graphic>
          <a:graphicData uri="http://schemas.openxmlformats.org/drawingml/2006/table">
            <a:tbl>
              <a:tblPr/>
              <a:tblGrid>
                <a:gridCol w="1143000"/>
                <a:gridCol w="1524000"/>
                <a:gridCol w="1676400"/>
                <a:gridCol w="1295400"/>
                <a:gridCol w="1371600"/>
                <a:gridCol w="304800"/>
              </a:tblGrid>
              <a:tr h="561265"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 smtClean="0">
                          <a:solidFill>
                            <a:srgbClr val="FFFFFF"/>
                          </a:solidFill>
                          <a:latin typeface="Arial"/>
                        </a:rPr>
                        <a:t>COUNTY</a:t>
                      </a:r>
                      <a:endParaRPr lang="en-US" sz="1200" b="0" i="0" u="none" strike="noStrike" dirty="0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marL="12968" marR="12968" marT="1296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 smtClean="0">
                          <a:solidFill>
                            <a:schemeClr val="bg1"/>
                          </a:solidFill>
                          <a:latin typeface="Arial"/>
                        </a:rPr>
                        <a:t>BIRTHS MINUS</a:t>
                      </a:r>
                      <a:br>
                        <a:rPr lang="en-US" sz="1200" b="0" i="0" u="none" strike="noStrike" dirty="0" smtClean="0">
                          <a:solidFill>
                            <a:schemeClr val="bg1"/>
                          </a:solidFill>
                          <a:latin typeface="Arial"/>
                        </a:rPr>
                      </a:br>
                      <a:r>
                        <a:rPr lang="en-US" sz="1200" b="0" i="0" u="none" strike="noStrike" dirty="0" smtClean="0">
                          <a:solidFill>
                            <a:schemeClr val="bg1"/>
                          </a:solidFill>
                          <a:latin typeface="Arial"/>
                        </a:rPr>
                        <a:t>DEATHS </a:t>
                      </a:r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2010-'17</a:t>
                      </a:r>
                    </a:p>
                  </a:txBody>
                  <a:tcPr marL="12968" marR="12968" marT="1296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 smtClean="0">
                          <a:solidFill>
                            <a:schemeClr val="bg1"/>
                          </a:solidFill>
                          <a:latin typeface="Arial"/>
                        </a:rPr>
                        <a:t>DOMESTIC</a:t>
                      </a:r>
                      <a:br>
                        <a:rPr lang="en-US" sz="1200" b="0" i="0" u="none" strike="noStrike" dirty="0" smtClean="0">
                          <a:solidFill>
                            <a:schemeClr val="bg1"/>
                          </a:solidFill>
                          <a:latin typeface="Arial"/>
                        </a:rPr>
                      </a:br>
                      <a:r>
                        <a:rPr lang="en-US" sz="1200" b="0" i="0" u="none" strike="noStrike" dirty="0" smtClean="0">
                          <a:solidFill>
                            <a:schemeClr val="bg1"/>
                          </a:solidFill>
                          <a:latin typeface="Arial"/>
                        </a:rPr>
                        <a:t>MIGRATION</a:t>
                      </a:r>
                      <a:r>
                        <a:rPr lang="en-US" sz="1200" b="1" i="0" u="sng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 </a:t>
                      </a:r>
                      <a:r>
                        <a:rPr lang="en-US" sz="1200" b="0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2010-'17</a:t>
                      </a:r>
                    </a:p>
                  </a:txBody>
                  <a:tcPr marL="12968" marR="12968" marT="1296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dirty="0" smtClean="0">
                          <a:solidFill>
                            <a:schemeClr val="bg1"/>
                          </a:solidFill>
                          <a:latin typeface="Arial"/>
                        </a:rPr>
                        <a:t>IMMIGRATION</a:t>
                      </a:r>
                    </a:p>
                    <a:p>
                      <a:pPr algn="r" fontAlgn="b"/>
                      <a:r>
                        <a:rPr lang="en-US" sz="1200" b="0" i="0" u="none" strike="noStrike" dirty="0" smtClean="0">
                          <a:solidFill>
                            <a:srgbClr val="FFFFFF"/>
                          </a:solidFill>
                          <a:latin typeface="Arial"/>
                        </a:rPr>
                        <a:t>2010</a:t>
                      </a:r>
                      <a:r>
                        <a:rPr lang="en-US" sz="1200" b="0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-2017</a:t>
                      </a:r>
                    </a:p>
                  </a:txBody>
                  <a:tcPr marL="12968" marR="12968" marT="1296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 smtClean="0">
                          <a:solidFill>
                            <a:schemeClr val="bg1"/>
                          </a:solidFill>
                          <a:latin typeface="Arial"/>
                        </a:rPr>
                        <a:t>POPULATION</a:t>
                      </a:r>
                      <a:br>
                        <a:rPr lang="en-US" sz="1200" b="0" i="0" u="none" strike="noStrike" dirty="0" smtClean="0">
                          <a:solidFill>
                            <a:schemeClr val="bg1"/>
                          </a:solidFill>
                          <a:latin typeface="Arial"/>
                        </a:rPr>
                      </a:br>
                      <a:r>
                        <a:rPr lang="en-US" sz="1200" b="0" i="0" u="none" strike="noStrike" dirty="0" smtClean="0">
                          <a:solidFill>
                            <a:srgbClr val="FFFFFF"/>
                          </a:solidFill>
                          <a:latin typeface="Arial"/>
                        </a:rPr>
                        <a:t>% </a:t>
                      </a:r>
                      <a:r>
                        <a:rPr lang="en-US" sz="1200" b="0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chg 2010-'17</a:t>
                      </a:r>
                    </a:p>
                  </a:txBody>
                  <a:tcPr marL="12968" marR="12968" marT="1296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200" b="1" i="0" u="sng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12968" marR="12968" marT="1296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/>
                    </a:solidFill>
                  </a:tcPr>
                </a:tc>
              </a:tr>
              <a:tr h="266815">
                <a:tc>
                  <a:txBody>
                    <a:bodyPr/>
                    <a:lstStyle/>
                    <a:p>
                      <a:pPr algn="r" fontAlgn="b">
                        <a:spcAft>
                          <a:spcPts val="1800"/>
                        </a:spcAft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Strafford</a:t>
                      </a:r>
                    </a:p>
                  </a:txBody>
                  <a:tcPr marL="12968" marR="12968" marT="1296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spcAft>
                          <a:spcPts val="1800"/>
                        </a:spcAft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1,749</a:t>
                      </a:r>
                    </a:p>
                  </a:txBody>
                  <a:tcPr marL="12968" marR="12968" marT="1296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spcAft>
                          <a:spcPts val="1800"/>
                        </a:spcAft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2,568</a:t>
                      </a:r>
                    </a:p>
                  </a:txBody>
                  <a:tcPr marL="12968" marR="12968" marT="1296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spcAft>
                          <a:spcPts val="1800"/>
                        </a:spcAft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1,207</a:t>
                      </a:r>
                    </a:p>
                  </a:txBody>
                  <a:tcPr marL="12968" marR="12968" marT="1296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spcAft>
                          <a:spcPts val="1800"/>
                        </a:spcAft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4.4%</a:t>
                      </a:r>
                    </a:p>
                  </a:txBody>
                  <a:tcPr marL="12968" marR="12968" marT="1296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spcAft>
                          <a:spcPts val="1800"/>
                        </a:spcAft>
                      </a:pPr>
                      <a:endParaRPr lang="en-US" sz="12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12968" marR="12968" marT="129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</a:tr>
              <a:tr h="266815">
                <a:tc>
                  <a:txBody>
                    <a:bodyPr/>
                    <a:lstStyle/>
                    <a:p>
                      <a:pPr algn="r" fontAlgn="b">
                        <a:spcAft>
                          <a:spcPts val="1800"/>
                        </a:spcAft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Rockingham</a:t>
                      </a:r>
                    </a:p>
                  </a:txBody>
                  <a:tcPr marL="12968" marR="12968" marT="1296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spcAft>
                          <a:spcPts val="1800"/>
                        </a:spcAft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2,752</a:t>
                      </a:r>
                    </a:p>
                  </a:txBody>
                  <a:tcPr marL="12968" marR="12968" marT="1296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spcAft>
                          <a:spcPts val="1800"/>
                        </a:spcAft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7,144</a:t>
                      </a:r>
                    </a:p>
                  </a:txBody>
                  <a:tcPr marL="12968" marR="12968" marT="1296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spcAft>
                          <a:spcPts val="1800"/>
                        </a:spcAft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1,338</a:t>
                      </a:r>
                    </a:p>
                  </a:txBody>
                  <a:tcPr marL="12968" marR="12968" marT="1296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spcAft>
                          <a:spcPts val="1800"/>
                        </a:spcAft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3.8%</a:t>
                      </a:r>
                    </a:p>
                  </a:txBody>
                  <a:tcPr marL="12968" marR="12968" marT="1296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spcAft>
                          <a:spcPts val="1800"/>
                        </a:spcAft>
                      </a:pPr>
                      <a:endParaRPr lang="en-US" sz="12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12968" marR="12968" marT="129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66815">
                <a:tc>
                  <a:txBody>
                    <a:bodyPr/>
                    <a:lstStyle/>
                    <a:p>
                      <a:pPr algn="r" fontAlgn="b">
                        <a:spcAft>
                          <a:spcPts val="1800"/>
                        </a:spcAft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Hillsborough</a:t>
                      </a:r>
                    </a:p>
                  </a:txBody>
                  <a:tcPr marL="12968" marR="12968" marT="1296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spcAft>
                          <a:spcPts val="1800"/>
                        </a:spcAft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9,416</a:t>
                      </a:r>
                    </a:p>
                  </a:txBody>
                  <a:tcPr marL="12968" marR="12968" marT="1296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spcAft>
                          <a:spcPts val="1800"/>
                        </a:spcAft>
                      </a:pPr>
                      <a:r>
                        <a:rPr lang="en-US" sz="1200" b="0" i="0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Arial"/>
                        </a:rPr>
                        <a:t>-6,789</a:t>
                      </a:r>
                    </a:p>
                  </a:txBody>
                  <a:tcPr marL="12968" marR="12968" marT="1296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spcAft>
                          <a:spcPts val="1800"/>
                        </a:spcAft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7,361</a:t>
                      </a:r>
                    </a:p>
                  </a:txBody>
                  <a:tcPr marL="12968" marR="12968" marT="1296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spcAft>
                          <a:spcPts val="1800"/>
                        </a:spcAft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2.2%</a:t>
                      </a:r>
                    </a:p>
                  </a:txBody>
                  <a:tcPr marL="12968" marR="12968" marT="1296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spcAft>
                          <a:spcPts val="1800"/>
                        </a:spcAft>
                      </a:pPr>
                      <a:endParaRPr lang="en-US" sz="12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12968" marR="12968" marT="129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</a:tr>
              <a:tr h="266815">
                <a:tc>
                  <a:txBody>
                    <a:bodyPr/>
                    <a:lstStyle/>
                    <a:p>
                      <a:pPr algn="r" fontAlgn="b">
                        <a:spcAft>
                          <a:spcPts val="1800"/>
                        </a:spcAft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Merrimack</a:t>
                      </a:r>
                    </a:p>
                  </a:txBody>
                  <a:tcPr marL="12968" marR="12968" marT="1296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spcAft>
                          <a:spcPts val="1800"/>
                        </a:spcAft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307</a:t>
                      </a:r>
                    </a:p>
                  </a:txBody>
                  <a:tcPr marL="12968" marR="12968" marT="1296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spcAft>
                          <a:spcPts val="1800"/>
                        </a:spcAft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716</a:t>
                      </a:r>
                    </a:p>
                  </a:txBody>
                  <a:tcPr marL="12968" marR="12968" marT="1296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spcAft>
                          <a:spcPts val="1800"/>
                        </a:spcAft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1,929</a:t>
                      </a:r>
                    </a:p>
                  </a:txBody>
                  <a:tcPr marL="12968" marR="12968" marT="1296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spcAft>
                          <a:spcPts val="1800"/>
                        </a:spcAft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1.9%</a:t>
                      </a:r>
                    </a:p>
                  </a:txBody>
                  <a:tcPr marL="12968" marR="12968" marT="1296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spcAft>
                          <a:spcPts val="1800"/>
                        </a:spcAft>
                      </a:pPr>
                      <a:endParaRPr lang="en-US" sz="12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12968" marR="12968" marT="129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75721">
                <a:tc>
                  <a:txBody>
                    <a:bodyPr/>
                    <a:lstStyle/>
                    <a:p>
                      <a:pPr algn="r" fontAlgn="b">
                        <a:spcAft>
                          <a:spcPts val="1800"/>
                        </a:spcAft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Belknap</a:t>
                      </a:r>
                    </a:p>
                  </a:txBody>
                  <a:tcPr marL="12968" marR="12968" marT="1296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spcAft>
                          <a:spcPts val="1800"/>
                        </a:spcAft>
                      </a:pPr>
                      <a:r>
                        <a:rPr lang="en-US" sz="1200" b="0" i="0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Arial"/>
                        </a:rPr>
                        <a:t>-966</a:t>
                      </a:r>
                    </a:p>
                  </a:txBody>
                  <a:tcPr marL="12968" marR="12968" marT="1296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spcAft>
                          <a:spcPts val="1800"/>
                        </a:spcAft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1,325</a:t>
                      </a:r>
                    </a:p>
                  </a:txBody>
                  <a:tcPr marL="12968" marR="12968" marT="1296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spcAft>
                          <a:spcPts val="1800"/>
                        </a:spcAft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323</a:t>
                      </a:r>
                    </a:p>
                  </a:txBody>
                  <a:tcPr marL="12968" marR="12968" marT="1296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spcAft>
                          <a:spcPts val="1800"/>
                        </a:spcAft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1.2%</a:t>
                      </a:r>
                    </a:p>
                  </a:txBody>
                  <a:tcPr marL="12968" marR="12968" marT="1296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spcAft>
                          <a:spcPts val="1800"/>
                        </a:spcAft>
                      </a:pPr>
                      <a:endParaRPr lang="en-US" sz="12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12968" marR="12968" marT="129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</a:tr>
              <a:tr h="266815">
                <a:tc>
                  <a:txBody>
                    <a:bodyPr/>
                    <a:lstStyle/>
                    <a:p>
                      <a:pPr algn="r" fontAlgn="b">
                        <a:spcAft>
                          <a:spcPts val="1800"/>
                        </a:spcAft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Carroll</a:t>
                      </a:r>
                    </a:p>
                  </a:txBody>
                  <a:tcPr marL="12968" marR="12968" marT="1296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spcAft>
                          <a:spcPts val="1800"/>
                        </a:spcAft>
                      </a:pPr>
                      <a:r>
                        <a:rPr lang="en-US" sz="1200" b="0" i="0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Arial"/>
                        </a:rPr>
                        <a:t>-1,235</a:t>
                      </a:r>
                    </a:p>
                  </a:txBody>
                  <a:tcPr marL="12968" marR="12968" marT="1296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spcAft>
                          <a:spcPts val="1800"/>
                        </a:spcAft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1,286</a:t>
                      </a:r>
                    </a:p>
                  </a:txBody>
                  <a:tcPr marL="12968" marR="12968" marT="1296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spcAft>
                          <a:spcPts val="1800"/>
                        </a:spcAft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91</a:t>
                      </a:r>
                    </a:p>
                  </a:txBody>
                  <a:tcPr marL="12968" marR="12968" marT="1296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spcAft>
                          <a:spcPts val="1800"/>
                        </a:spcAft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0.5%</a:t>
                      </a:r>
                    </a:p>
                  </a:txBody>
                  <a:tcPr marL="12968" marR="12968" marT="1296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spcAft>
                          <a:spcPts val="1800"/>
                        </a:spcAft>
                      </a:pPr>
                      <a:endParaRPr lang="en-US" sz="12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12968" marR="12968" marT="129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66815">
                <a:tc>
                  <a:txBody>
                    <a:bodyPr/>
                    <a:lstStyle/>
                    <a:p>
                      <a:pPr algn="r" fontAlgn="b">
                        <a:spcAft>
                          <a:spcPts val="1800"/>
                        </a:spcAft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Grafton</a:t>
                      </a:r>
                    </a:p>
                  </a:txBody>
                  <a:tcPr marL="12968" marR="12968" marT="1296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spcAft>
                          <a:spcPts val="1800"/>
                        </a:spcAft>
                      </a:pPr>
                      <a:r>
                        <a:rPr lang="en-US" sz="1200" b="0" i="0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Arial"/>
                        </a:rPr>
                        <a:t>-334</a:t>
                      </a:r>
                    </a:p>
                  </a:txBody>
                  <a:tcPr marL="12968" marR="12968" marT="1296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spcAft>
                          <a:spcPts val="1800"/>
                        </a:spcAft>
                      </a:pPr>
                      <a:r>
                        <a:rPr lang="en-US" sz="1200" b="0" i="0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Arial"/>
                        </a:rPr>
                        <a:t>-736</a:t>
                      </a:r>
                    </a:p>
                  </a:txBody>
                  <a:tcPr marL="12968" marR="12968" marT="1296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spcAft>
                          <a:spcPts val="1800"/>
                        </a:spcAft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1,326</a:t>
                      </a:r>
                    </a:p>
                  </a:txBody>
                  <a:tcPr marL="12968" marR="12968" marT="1296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spcAft>
                          <a:spcPts val="1800"/>
                        </a:spcAft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0.3%</a:t>
                      </a:r>
                    </a:p>
                  </a:txBody>
                  <a:tcPr marL="12968" marR="12968" marT="1296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spcAft>
                          <a:spcPts val="1800"/>
                        </a:spcAft>
                      </a:pPr>
                      <a:endParaRPr lang="en-US" sz="12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12968" marR="12968" marT="129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</a:tr>
              <a:tr h="266815">
                <a:tc>
                  <a:txBody>
                    <a:bodyPr/>
                    <a:lstStyle/>
                    <a:p>
                      <a:pPr algn="r" fontAlgn="b">
                        <a:spcAft>
                          <a:spcPts val="1800"/>
                        </a:spcAft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Cheshire</a:t>
                      </a:r>
                    </a:p>
                  </a:txBody>
                  <a:tcPr marL="12968" marR="12968" marT="1296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spcAft>
                          <a:spcPts val="1800"/>
                        </a:spcAft>
                      </a:pPr>
                      <a:r>
                        <a:rPr lang="en-US" sz="1200" b="0" i="0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Arial"/>
                        </a:rPr>
                        <a:t>-154</a:t>
                      </a:r>
                    </a:p>
                  </a:txBody>
                  <a:tcPr marL="12968" marR="12968" marT="1296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spcAft>
                          <a:spcPts val="1800"/>
                        </a:spcAft>
                      </a:pPr>
                      <a:r>
                        <a:rPr lang="en-US" sz="1200" b="0" i="0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Arial"/>
                        </a:rPr>
                        <a:t>-1,105</a:t>
                      </a:r>
                    </a:p>
                  </a:txBody>
                  <a:tcPr marL="12968" marR="12968" marT="1296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spcAft>
                          <a:spcPts val="1800"/>
                        </a:spcAft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136</a:t>
                      </a:r>
                    </a:p>
                  </a:txBody>
                  <a:tcPr marL="12968" marR="12968" marT="1296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spcAft>
                          <a:spcPts val="1800"/>
                        </a:spcAft>
                      </a:pPr>
                      <a:r>
                        <a:rPr lang="en-US" sz="1200" b="0" i="0" u="none" strike="noStrike" dirty="0">
                          <a:solidFill>
                            <a:srgbClr val="E46C0A"/>
                          </a:solidFill>
                          <a:latin typeface="Arial"/>
                        </a:rPr>
                        <a:t>-1.5%</a:t>
                      </a:r>
                    </a:p>
                  </a:txBody>
                  <a:tcPr marL="12968" marR="12968" marT="1296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spcAft>
                          <a:spcPts val="1800"/>
                        </a:spcAft>
                      </a:pPr>
                      <a:endParaRPr lang="en-US" sz="1200" b="1" i="0" u="none" strike="noStrike" dirty="0">
                        <a:solidFill>
                          <a:srgbClr val="DD0806"/>
                        </a:solidFill>
                        <a:latin typeface="Arial"/>
                      </a:endParaRPr>
                    </a:p>
                  </a:txBody>
                  <a:tcPr marL="12968" marR="12968" marT="129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66815">
                <a:tc>
                  <a:txBody>
                    <a:bodyPr/>
                    <a:lstStyle/>
                    <a:p>
                      <a:pPr algn="r" fontAlgn="b">
                        <a:spcAft>
                          <a:spcPts val="1800"/>
                        </a:spcAft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Sullivan</a:t>
                      </a:r>
                    </a:p>
                  </a:txBody>
                  <a:tcPr marL="12968" marR="12968" marT="1296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spcAft>
                          <a:spcPts val="1800"/>
                        </a:spcAft>
                      </a:pPr>
                      <a:r>
                        <a:rPr lang="en-US" sz="1200" b="0" i="0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Arial"/>
                        </a:rPr>
                        <a:t>-221</a:t>
                      </a:r>
                    </a:p>
                  </a:txBody>
                  <a:tcPr marL="12968" marR="12968" marT="1296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spcAft>
                          <a:spcPts val="1800"/>
                        </a:spcAft>
                      </a:pPr>
                      <a:r>
                        <a:rPr lang="en-US" sz="1200" b="0" i="0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Arial"/>
                        </a:rPr>
                        <a:t>-552</a:t>
                      </a:r>
                    </a:p>
                  </a:txBody>
                  <a:tcPr marL="12968" marR="12968" marT="1296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spcAft>
                          <a:spcPts val="1800"/>
                        </a:spcAft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94</a:t>
                      </a:r>
                    </a:p>
                  </a:txBody>
                  <a:tcPr marL="12968" marR="12968" marT="1296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spcAft>
                          <a:spcPts val="1800"/>
                        </a:spcAft>
                      </a:pPr>
                      <a:r>
                        <a:rPr lang="en-US" sz="1200" b="0" i="0" u="none" strike="noStrike" dirty="0">
                          <a:solidFill>
                            <a:srgbClr val="E46C0A"/>
                          </a:solidFill>
                          <a:latin typeface="Arial"/>
                        </a:rPr>
                        <a:t>-1.5%</a:t>
                      </a:r>
                    </a:p>
                  </a:txBody>
                  <a:tcPr marL="12968" marR="12968" marT="1296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spcAft>
                          <a:spcPts val="1800"/>
                        </a:spcAft>
                      </a:pPr>
                      <a:endParaRPr lang="en-US" sz="1200" b="1" i="0" u="none" strike="noStrike" dirty="0">
                        <a:solidFill>
                          <a:srgbClr val="DD0806"/>
                        </a:solidFill>
                        <a:latin typeface="Arial"/>
                      </a:endParaRPr>
                    </a:p>
                  </a:txBody>
                  <a:tcPr marL="12968" marR="12968" marT="129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</a:tr>
              <a:tr h="266815">
                <a:tc>
                  <a:txBody>
                    <a:bodyPr/>
                    <a:lstStyle/>
                    <a:p>
                      <a:pPr algn="r" fontAlgn="b">
                        <a:spcAft>
                          <a:spcPts val="1800"/>
                        </a:spcAft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Coos</a:t>
                      </a:r>
                    </a:p>
                  </a:txBody>
                  <a:tcPr marL="12968" marR="12968" marT="1296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spcAft>
                          <a:spcPts val="1800"/>
                        </a:spcAft>
                      </a:pPr>
                      <a:r>
                        <a:rPr lang="en-US" sz="1200" b="0" i="0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Arial"/>
                        </a:rPr>
                        <a:t>-1,384</a:t>
                      </a:r>
                    </a:p>
                  </a:txBody>
                  <a:tcPr marL="12968" marR="12968" marT="1296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spcAft>
                          <a:spcPts val="1800"/>
                        </a:spcAft>
                      </a:pPr>
                      <a:r>
                        <a:rPr lang="en-US" sz="1200" b="0" i="0" u="none" strike="noStrike" dirty="0">
                          <a:solidFill>
                            <a:srgbClr val="E46C0A"/>
                          </a:solidFill>
                          <a:latin typeface="Arial"/>
                        </a:rPr>
                        <a:t>-170</a:t>
                      </a:r>
                    </a:p>
                  </a:txBody>
                  <a:tcPr marL="12968" marR="12968" marT="1296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spcAft>
                          <a:spcPts val="1800"/>
                        </a:spcAft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26</a:t>
                      </a:r>
                    </a:p>
                  </a:txBody>
                  <a:tcPr marL="12968" marR="12968" marT="1296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spcAft>
                          <a:spcPts val="1800"/>
                        </a:spcAft>
                      </a:pPr>
                      <a:r>
                        <a:rPr lang="en-US" sz="1200" b="0" i="0" u="none" strike="noStrike" dirty="0">
                          <a:solidFill>
                            <a:srgbClr val="E46C0A"/>
                          </a:solidFill>
                          <a:latin typeface="Arial"/>
                        </a:rPr>
                        <a:t>-4.3%</a:t>
                      </a:r>
                    </a:p>
                  </a:txBody>
                  <a:tcPr marL="12968" marR="12968" marT="1296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spcAft>
                          <a:spcPts val="1800"/>
                        </a:spcAft>
                      </a:pPr>
                      <a:endParaRPr lang="en-US" sz="1200" b="1" i="0" u="none" strike="noStrike" dirty="0">
                        <a:solidFill>
                          <a:srgbClr val="DD0806"/>
                        </a:solidFill>
                        <a:latin typeface="Arial"/>
                      </a:endParaRPr>
                    </a:p>
                  </a:txBody>
                  <a:tcPr marL="12968" marR="12968" marT="129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35516"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12968" marR="12968" marT="1296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12968" marR="12968" marT="1296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5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12968" marR="12968" marT="1296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5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12968" marR="12968" marT="1296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12968" marR="12968" marT="1296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12968" marR="12968" marT="129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</a:tr>
              <a:tr h="309641"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NH state</a:t>
                      </a:r>
                    </a:p>
                  </a:txBody>
                  <a:tcPr marL="12968" marR="12968" marT="1296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9,930</a:t>
                      </a:r>
                    </a:p>
                  </a:txBody>
                  <a:tcPr marL="12968" marR="12968" marT="1296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3,687</a:t>
                      </a:r>
                    </a:p>
                  </a:txBody>
                  <a:tcPr marL="12968" marR="12968" marT="1296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13,831</a:t>
                      </a:r>
                    </a:p>
                  </a:txBody>
                  <a:tcPr marL="12968" marR="12968" marT="1296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2.0%</a:t>
                      </a:r>
                    </a:p>
                  </a:txBody>
                  <a:tcPr marL="12968" marR="12968" marT="1296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2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12968" marR="12968" marT="1296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</a:tr>
              <a:tr h="235516">
                <a:tc>
                  <a:txBody>
                    <a:bodyPr/>
                    <a:lstStyle/>
                    <a:p>
                      <a:pPr algn="l" fontAlgn="b"/>
                      <a:endParaRPr lang="en-US" sz="15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12968" marR="12968" marT="129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5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12968" marR="12968" marT="129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5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12968" marR="12968" marT="129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5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12968" marR="12968" marT="129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 </a:t>
                      </a:r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US %chg=5.5%</a:t>
                      </a:r>
                    </a:p>
                  </a:txBody>
                  <a:tcPr marL="12968" marR="12968" marT="129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12968" marR="12968" marT="129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cxnSp>
        <p:nvCxnSpPr>
          <p:cNvPr id="12" name="Straight Connector 11"/>
          <p:cNvCxnSpPr/>
          <p:nvPr/>
        </p:nvCxnSpPr>
        <p:spPr>
          <a:xfrm rot="5400000">
            <a:off x="1241921" y="1005326"/>
            <a:ext cx="718145" cy="1588"/>
          </a:xfrm>
          <a:prstGeom prst="line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996993" y="693003"/>
            <a:ext cx="52700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7200" b="1" i="0" baseline="3000" dirty="0" smtClean="0">
                <a:solidFill>
                  <a:schemeClr val="bg1"/>
                </a:solidFill>
                <a:latin typeface="AdvFIM"/>
                <a:ea typeface="Arial"/>
                <a:cs typeface="AdvFIM"/>
              </a:rPr>
              <a:t>2</a:t>
            </a:r>
            <a:endParaRPr lang="en-US" sz="7200" b="1" dirty="0">
              <a:solidFill>
                <a:schemeClr val="bg1"/>
              </a:solidFill>
              <a:latin typeface="AdvFIM"/>
              <a:cs typeface="AdvFIM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838200" y="646252"/>
            <a:ext cx="761999" cy="3180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200" i="0" baseline="15000" dirty="0" smtClean="0">
                <a:solidFill>
                  <a:schemeClr val="bg1"/>
                </a:solidFill>
                <a:latin typeface="Arial"/>
                <a:ea typeface="Arial"/>
                <a:cs typeface="Arial"/>
              </a:rPr>
              <a:t>Table</a:t>
            </a:r>
            <a:endParaRPr lang="en-US" sz="22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185</TotalTime>
  <Words>256</Words>
  <Application>Microsoft Macintosh PowerPoint</Application>
  <PresentationFormat>On-screen Show (4:3)</PresentationFormat>
  <Paragraphs>125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>Exeter Copy &amp; More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David Black</dc:creator>
  <cp:lastModifiedBy>Peter Francese</cp:lastModifiedBy>
  <cp:revision>12</cp:revision>
  <dcterms:created xsi:type="dcterms:W3CDTF">2018-07-18T16:43:59Z</dcterms:created>
  <dcterms:modified xsi:type="dcterms:W3CDTF">2018-07-19T18:07:00Z</dcterms:modified>
</cp:coreProperties>
</file>