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4" r:id="rId7"/>
    <p:sldId id="260" r:id="rId8"/>
    <p:sldId id="262" r:id="rId9"/>
    <p:sldId id="265" r:id="rId10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90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368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487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1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627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1940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268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4110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281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79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26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694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07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25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977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76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2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1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6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48EB4BA-3436-459F-9ECB-E3DF4C8DEEBA}" type="datetimeFigureOut">
              <a:rPr lang="en-US" smtClean="0"/>
              <a:t>3/27/17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F637079-348F-445A-9C65-4CF186D42A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2469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0885" y="2235200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COMPUTER SCIENCE</a:t>
            </a:r>
            <a:br>
              <a:rPr lang="en-US" b="1" dirty="0"/>
            </a:br>
            <a:r>
              <a:rPr lang="en-US" b="1" dirty="0"/>
              <a:t>FOR</a:t>
            </a:r>
            <a:br>
              <a:rPr lang="en-US" b="1" dirty="0"/>
            </a:br>
            <a:r>
              <a:rPr lang="en-US" b="1" dirty="0"/>
              <a:t>NEW HAMPSHIRE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93" y="397416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2405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7542" y="259607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WHY CS for NH?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3721"/>
            <a:ext cx="10515600" cy="4333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Computers and software </a:t>
            </a:r>
            <a:r>
              <a:rPr lang="en-US" sz="2400" b="1" dirty="0" smtClean="0">
                <a:solidFill>
                  <a:schemeClr val="bg1"/>
                </a:solidFill>
              </a:rPr>
              <a:t>have changed </a:t>
            </a:r>
            <a:r>
              <a:rPr lang="en-US" sz="2400" b="1" dirty="0" smtClean="0">
                <a:solidFill>
                  <a:schemeClr val="bg1"/>
                </a:solidFill>
              </a:rPr>
              <a:t>our society and workplace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Technology affects every field  - computational thinking &amp; skills are foundational for all jobs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Nearly every business or industry is looking for employees with these skills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Computing jobs are now the #1 source of new wages in US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Computer occupations make up 45% of </a:t>
            </a:r>
            <a:r>
              <a:rPr lang="en-US" sz="2000" b="1" dirty="0" smtClean="0">
                <a:solidFill>
                  <a:schemeClr val="bg1"/>
                </a:solidFill>
              </a:rPr>
              <a:t>STEM employment                                        </a:t>
            </a:r>
          </a:p>
          <a:p>
            <a:pPr lvl="1"/>
            <a:r>
              <a:rPr lang="en-US" sz="2000" b="1" dirty="0" smtClean="0">
                <a:solidFill>
                  <a:schemeClr val="bg1"/>
                </a:solidFill>
              </a:rPr>
              <a:t>Computer </a:t>
            </a:r>
            <a:r>
              <a:rPr lang="en-US" sz="2000" b="1" dirty="0">
                <a:solidFill>
                  <a:schemeClr val="bg1"/>
                </a:solidFill>
              </a:rPr>
              <a:t>occupations are open to a broad range of the                       </a:t>
            </a:r>
            <a:r>
              <a:rPr lang="en-US" sz="2000" b="1" dirty="0" smtClean="0">
                <a:solidFill>
                  <a:schemeClr val="bg1"/>
                </a:solidFill>
              </a:rPr>
              <a:t>workforce </a:t>
            </a:r>
            <a:r>
              <a:rPr lang="en-US" sz="2000" b="1" dirty="0">
                <a:solidFill>
                  <a:schemeClr val="bg1"/>
                </a:solidFill>
              </a:rPr>
              <a:t>– from user support specialists to statisticians and                            big data analysts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12" y="182561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3556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7542" y="259607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WHY CS for NH?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612" y="182561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5" name="TextBox 4"/>
          <p:cNvSpPr txBox="1"/>
          <p:nvPr/>
        </p:nvSpPr>
        <p:spPr>
          <a:xfrm>
            <a:off x="1079500" y="1905000"/>
            <a:ext cx="11010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The projected demand in NH is strong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946512"/>
              </p:ext>
            </p:extLst>
          </p:nvPr>
        </p:nvGraphicFramePr>
        <p:xfrm>
          <a:off x="2787650" y="2366663"/>
          <a:ext cx="7397750" cy="43570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92608"/>
                <a:gridCol w="937337"/>
                <a:gridCol w="937337"/>
                <a:gridCol w="937337"/>
                <a:gridCol w="793131"/>
              </a:tblGrid>
              <a:tr h="46239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Occupation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2016 Jobs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2021 Jobs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% 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8791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and Information Systems Managers (11-3021)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1,897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2,078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8791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and Information Research Scientists (15-1111)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Systems Analysts (15-1121)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2,263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2,606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343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Information Security Analysts (15-1122)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Computer Programmers (15-1131)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1,902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1,895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-7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Software Developers, Applications (15-1132)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4,849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5,416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Software Developers, Systems Software (15-1133)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1,553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1,725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Web Developers (15-1134)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683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Database Administrators (15-1141)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38791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Network and Computer Systems Administrators (15-1142)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1,936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2,076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Network Architects (15-1143)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525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User Support Specialists (15-1151)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2,754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2,994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Network Support Specialists (15-1152)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680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  <a:tr h="248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Computer Occupations, All Other (15-1199)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Helvetica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882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charset="0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41000" y="5562600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NAICS data, NHDED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1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395651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WHAT is 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622" y="1902718"/>
            <a:ext cx="9313777" cy="44279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</a:rPr>
              <a:t>CS is more than digital literacy (word processing) or coding</a:t>
            </a:r>
          </a:p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</a:rPr>
              <a:t>CS is helpful for all kids, no matter their age, race or gender</a:t>
            </a:r>
          </a:p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</a:rPr>
              <a:t>K-12 computer science includes five core concept areas: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Computing systems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Networks and the internet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Data and analysis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Algorithms and programming</a:t>
            </a:r>
          </a:p>
          <a:p>
            <a:pPr lvl="1"/>
            <a:r>
              <a:rPr lang="en-US" sz="2000" b="1" dirty="0">
                <a:solidFill>
                  <a:schemeClr val="bg1"/>
                </a:solidFill>
              </a:rPr>
              <a:t>Impacts of computing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29" y="241558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316" y="3956555"/>
            <a:ext cx="3068953" cy="272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72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hourofcode.com/us/en/images/fill-600x400/highlight-girl-hawa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625" y="3654513"/>
            <a:ext cx="5295332" cy="304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6969" y="54724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WHAT IS CS4NH?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4313"/>
            <a:ext cx="10464800" cy="4371887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buFont typeface="Arial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</a:rPr>
              <a:t>CS4NH </a:t>
            </a:r>
            <a:r>
              <a:rPr lang="en-US" sz="2600" b="1" dirty="0">
                <a:solidFill>
                  <a:schemeClr val="bg1"/>
                </a:solidFill>
              </a:rPr>
              <a:t>is a </a:t>
            </a:r>
            <a:r>
              <a:rPr lang="en-US" sz="2600" b="1" dirty="0" smtClean="0">
                <a:solidFill>
                  <a:schemeClr val="bg1"/>
                </a:solidFill>
              </a:rPr>
              <a:t>working group that includes </a:t>
            </a:r>
            <a:r>
              <a:rPr lang="en-US" sz="2600" b="1" dirty="0">
                <a:solidFill>
                  <a:schemeClr val="bg1"/>
                </a:solidFill>
              </a:rPr>
              <a:t>business/industry, </a:t>
            </a:r>
            <a:r>
              <a:rPr lang="en-US" sz="2600" b="1" dirty="0" smtClean="0">
                <a:solidFill>
                  <a:schemeClr val="bg1"/>
                </a:solidFill>
              </a:rPr>
              <a:t>nonprofits and K-12/higher education who </a:t>
            </a:r>
            <a:r>
              <a:rPr lang="en-US" sz="2600" b="1" dirty="0">
                <a:solidFill>
                  <a:schemeClr val="bg1"/>
                </a:solidFill>
              </a:rPr>
              <a:t>are working collaboratively to bring computer science to all New Hampshire </a:t>
            </a:r>
            <a:r>
              <a:rPr lang="en-US" sz="2600" b="1" smtClean="0">
                <a:solidFill>
                  <a:schemeClr val="bg1"/>
                </a:solidFill>
              </a:rPr>
              <a:t>K-12 </a:t>
            </a:r>
            <a:r>
              <a:rPr lang="en-US" sz="2600" b="1" smtClean="0">
                <a:solidFill>
                  <a:schemeClr val="bg1"/>
                </a:solidFill>
              </a:rPr>
              <a:t>students </a:t>
            </a:r>
            <a:endParaRPr lang="en-US" sz="2600" b="1" dirty="0">
              <a:solidFill>
                <a:schemeClr val="bg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600" b="1" dirty="0">
                <a:solidFill>
                  <a:schemeClr val="bg1"/>
                </a:solidFill>
              </a:rPr>
              <a:t>CS4NH is </a:t>
            </a:r>
            <a:r>
              <a:rPr lang="en-US" sz="2600" b="1" dirty="0" smtClean="0">
                <a:solidFill>
                  <a:schemeClr val="bg1"/>
                </a:solidFill>
              </a:rPr>
              <a:t>connecting with </a:t>
            </a:r>
            <a:r>
              <a:rPr lang="en-US" sz="2600" b="1" dirty="0" smtClean="0">
                <a:solidFill>
                  <a:schemeClr val="bg1"/>
                </a:solidFill>
              </a:rPr>
              <a:t>entities </a:t>
            </a:r>
            <a:br>
              <a:rPr lang="en-US" sz="2600" b="1" dirty="0" smtClean="0">
                <a:solidFill>
                  <a:schemeClr val="bg1"/>
                </a:solidFill>
              </a:rPr>
            </a:br>
            <a:r>
              <a:rPr lang="en-US" sz="2600" b="1" dirty="0" smtClean="0">
                <a:solidFill>
                  <a:schemeClr val="bg1"/>
                </a:solidFill>
              </a:rPr>
              <a:t>that have expertise in bringing CS </a:t>
            </a:r>
            <a:br>
              <a:rPr lang="en-US" sz="2600" b="1" dirty="0" smtClean="0">
                <a:solidFill>
                  <a:schemeClr val="bg1"/>
                </a:solidFill>
              </a:rPr>
            </a:br>
            <a:r>
              <a:rPr lang="en-US" sz="2600" b="1" dirty="0" smtClean="0">
                <a:solidFill>
                  <a:schemeClr val="bg1"/>
                </a:solidFill>
              </a:rPr>
              <a:t>into the classroom, including the </a:t>
            </a:r>
            <a:br>
              <a:rPr lang="en-US" sz="2600" b="1" dirty="0" smtClean="0">
                <a:solidFill>
                  <a:schemeClr val="bg1"/>
                </a:solidFill>
              </a:rPr>
            </a:br>
            <a:r>
              <a:rPr lang="en-US" sz="2600" b="1" dirty="0" smtClean="0">
                <a:solidFill>
                  <a:schemeClr val="bg1"/>
                </a:solidFill>
              </a:rPr>
              <a:t>national initiative </a:t>
            </a:r>
            <a:r>
              <a:rPr lang="en-US" sz="2600" b="1" dirty="0" err="1" smtClean="0">
                <a:solidFill>
                  <a:schemeClr val="bg1"/>
                </a:solidFill>
              </a:rPr>
              <a:t>CSforALL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</a:rPr>
              <a:t>We are looking to develop a model </a:t>
            </a:r>
            <a:br>
              <a:rPr lang="en-US" sz="2600" b="1" dirty="0" smtClean="0">
                <a:solidFill>
                  <a:schemeClr val="bg1"/>
                </a:solidFill>
              </a:rPr>
            </a:br>
            <a:r>
              <a:rPr lang="en-US" sz="2600" b="1" dirty="0" smtClean="0">
                <a:solidFill>
                  <a:schemeClr val="bg1"/>
                </a:solidFill>
              </a:rPr>
              <a:t>that is uniquely New Hampshire</a:t>
            </a:r>
            <a:endParaRPr lang="en-US" sz="26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86" y="238782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417637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6969" y="54724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WHAT Are CS4NH Goals?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8685"/>
            <a:ext cx="10515600" cy="33024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Develop a shared statewide plan to: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</a:rPr>
              <a:t>Ensure </a:t>
            </a:r>
            <a:r>
              <a:rPr lang="en-US" sz="2400" b="1" dirty="0">
                <a:solidFill>
                  <a:schemeClr val="bg1"/>
                </a:solidFill>
              </a:rPr>
              <a:t>that all NH students </a:t>
            </a:r>
            <a:r>
              <a:rPr lang="en-US" sz="2400" b="1" dirty="0" smtClean="0">
                <a:solidFill>
                  <a:schemeClr val="bg1"/>
                </a:solidFill>
              </a:rPr>
              <a:t>can acquire solid computational </a:t>
            </a:r>
            <a:r>
              <a:rPr lang="en-US" sz="2400" b="1" dirty="0">
                <a:solidFill>
                  <a:schemeClr val="bg1"/>
                </a:solidFill>
              </a:rPr>
              <a:t>skills 	before they graduate from high school and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</a:t>
            </a:r>
            <a:r>
              <a:rPr lang="en-US" sz="2400" b="1" dirty="0" smtClean="0">
                <a:solidFill>
                  <a:schemeClr val="bg1"/>
                </a:solidFill>
              </a:rPr>
              <a:t>Ensure </a:t>
            </a:r>
            <a:r>
              <a:rPr lang="en-US" sz="2400" b="1" dirty="0">
                <a:solidFill>
                  <a:schemeClr val="bg1"/>
                </a:solidFill>
              </a:rPr>
              <a:t>that all NH students have access </a:t>
            </a:r>
            <a:r>
              <a:rPr lang="en-US" sz="2400" b="1" dirty="0" smtClean="0">
                <a:solidFill>
                  <a:schemeClr val="bg1"/>
                </a:solidFill>
              </a:rPr>
              <a:t>to </a:t>
            </a:r>
            <a:r>
              <a:rPr lang="en-US" sz="2400" b="1" dirty="0">
                <a:solidFill>
                  <a:schemeClr val="bg1"/>
                </a:solidFill>
              </a:rPr>
              <a:t>and </a:t>
            </a:r>
            <a:r>
              <a:rPr lang="en-US" sz="2400" b="1" dirty="0" smtClean="0">
                <a:solidFill>
                  <a:schemeClr val="bg1"/>
                </a:solidFill>
              </a:rPr>
              <a:t>can participate in </a:t>
            </a:r>
            <a:r>
              <a:rPr lang="en-US" sz="2400" b="1" dirty="0" smtClean="0">
                <a:solidFill>
                  <a:schemeClr val="bg1"/>
                </a:solidFill>
              </a:rPr>
              <a:t>                                                   	quality K-12 </a:t>
            </a:r>
            <a:r>
              <a:rPr lang="en-US" sz="2400" b="1" dirty="0" smtClean="0">
                <a:solidFill>
                  <a:schemeClr val="bg1"/>
                </a:solidFill>
              </a:rPr>
              <a:t>computer </a:t>
            </a:r>
            <a:r>
              <a:rPr lang="en-US" sz="2400" b="1" dirty="0">
                <a:solidFill>
                  <a:schemeClr val="bg1"/>
                </a:solidFill>
              </a:rPr>
              <a:t>science 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dirty="0" smtClean="0">
                <a:solidFill>
                  <a:schemeClr val="bg1"/>
                </a:solidFill>
              </a:rPr>
              <a:t>  educational opportunities</a:t>
            </a:r>
            <a:endParaRPr lang="en-US" sz="24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86" y="238782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5581" y="4115279"/>
            <a:ext cx="5082389" cy="266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5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4039" y="442171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WHAT is being DONE?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171700"/>
            <a:ext cx="10515600" cy="4445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b="1" dirty="0" smtClean="0">
                <a:solidFill>
                  <a:schemeClr val="bg1"/>
                </a:solidFill>
              </a:rPr>
              <a:t>What </a:t>
            </a:r>
            <a:r>
              <a:rPr lang="en-US" sz="9600" b="1" dirty="0">
                <a:solidFill>
                  <a:schemeClr val="bg1"/>
                </a:solidFill>
              </a:rPr>
              <a:t>is being done:</a:t>
            </a:r>
          </a:p>
          <a:p>
            <a:r>
              <a:rPr lang="en-US" sz="9600" b="1" dirty="0" smtClean="0">
                <a:solidFill>
                  <a:schemeClr val="bg1"/>
                </a:solidFill>
              </a:rPr>
              <a:t>Developing </a:t>
            </a:r>
            <a:r>
              <a:rPr lang="en-US" sz="9600" b="1" dirty="0">
                <a:solidFill>
                  <a:schemeClr val="bg1"/>
                </a:solidFill>
              </a:rPr>
              <a:t>CS certification standards</a:t>
            </a:r>
          </a:p>
          <a:p>
            <a:r>
              <a:rPr lang="en-US" sz="9600" b="1" dirty="0" smtClean="0">
                <a:solidFill>
                  <a:schemeClr val="bg1"/>
                </a:solidFill>
              </a:rPr>
              <a:t>Developing </a:t>
            </a:r>
            <a:r>
              <a:rPr lang="en-US" sz="9600" b="1" dirty="0">
                <a:solidFill>
                  <a:schemeClr val="bg1"/>
                </a:solidFill>
              </a:rPr>
              <a:t>Ed. Prep and </a:t>
            </a:r>
            <a:r>
              <a:rPr lang="en-US" sz="9600" b="1" dirty="0" smtClean="0">
                <a:solidFill>
                  <a:schemeClr val="bg1"/>
                </a:solidFill>
              </a:rPr>
              <a:t>professional development </a:t>
            </a:r>
            <a:r>
              <a:rPr lang="en-US" sz="9600" b="1" dirty="0">
                <a:solidFill>
                  <a:schemeClr val="bg1"/>
                </a:solidFill>
              </a:rPr>
              <a:t>offerings aligned </a:t>
            </a:r>
            <a:r>
              <a:rPr lang="en-US" sz="9600" b="1" dirty="0" smtClean="0">
                <a:solidFill>
                  <a:schemeClr val="bg1"/>
                </a:solidFill>
              </a:rPr>
              <a:t>with</a:t>
            </a:r>
            <a:r>
              <a:rPr lang="en-US" sz="9600" b="1" dirty="0">
                <a:solidFill>
                  <a:schemeClr val="bg1"/>
                </a:solidFill>
              </a:rPr>
              <a:t> </a:t>
            </a:r>
            <a:r>
              <a:rPr lang="en-US" sz="9600" b="1" dirty="0" smtClean="0">
                <a:solidFill>
                  <a:schemeClr val="bg1"/>
                </a:solidFill>
              </a:rPr>
              <a:t>those </a:t>
            </a:r>
            <a:r>
              <a:rPr lang="en-US" sz="9600" b="1" dirty="0">
                <a:solidFill>
                  <a:schemeClr val="bg1"/>
                </a:solidFill>
              </a:rPr>
              <a:t>standards</a:t>
            </a:r>
          </a:p>
          <a:p>
            <a:r>
              <a:rPr lang="en-US" sz="9600" b="1" dirty="0" smtClean="0">
                <a:solidFill>
                  <a:schemeClr val="bg1"/>
                </a:solidFill>
              </a:rPr>
              <a:t>Supporting </a:t>
            </a:r>
            <a:r>
              <a:rPr lang="en-US" sz="9600" b="1" dirty="0">
                <a:solidFill>
                  <a:schemeClr val="bg1"/>
                </a:solidFill>
              </a:rPr>
              <a:t>districts, schools in CS curriculum </a:t>
            </a:r>
            <a:r>
              <a:rPr lang="en-US" sz="9600" b="1" dirty="0" smtClean="0">
                <a:solidFill>
                  <a:schemeClr val="bg1"/>
                </a:solidFill>
              </a:rPr>
              <a:t>planning</a:t>
            </a:r>
            <a:r>
              <a:rPr lang="en-US" sz="9600" b="1" dirty="0">
                <a:solidFill>
                  <a:schemeClr val="bg1"/>
                </a:solidFill>
              </a:rPr>
              <a:t/>
            </a:r>
            <a:br>
              <a:rPr lang="en-US" sz="9600" b="1" dirty="0">
                <a:solidFill>
                  <a:schemeClr val="bg1"/>
                </a:solidFill>
              </a:rPr>
            </a:br>
            <a:endParaRPr lang="en-US" sz="9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9600" b="1" dirty="0">
                <a:solidFill>
                  <a:schemeClr val="bg1"/>
                </a:solidFill>
              </a:rPr>
              <a:t>What will be done:</a:t>
            </a:r>
          </a:p>
          <a:p>
            <a:r>
              <a:rPr lang="en-US" sz="9600" b="1" dirty="0" smtClean="0">
                <a:solidFill>
                  <a:schemeClr val="bg1"/>
                </a:solidFill>
              </a:rPr>
              <a:t>Adopt </a:t>
            </a:r>
            <a:r>
              <a:rPr lang="en-US" sz="9600" b="1" dirty="0">
                <a:solidFill>
                  <a:schemeClr val="bg1"/>
                </a:solidFill>
              </a:rPr>
              <a:t>K-12 CS academic </a:t>
            </a:r>
            <a:r>
              <a:rPr lang="en-US" sz="9600" b="1" dirty="0" smtClean="0">
                <a:solidFill>
                  <a:schemeClr val="bg1"/>
                </a:solidFill>
              </a:rPr>
              <a:t>standards</a:t>
            </a:r>
            <a:endParaRPr lang="en-US" sz="9600" b="1" dirty="0">
              <a:solidFill>
                <a:schemeClr val="bg1"/>
              </a:solidFill>
            </a:endParaRPr>
          </a:p>
          <a:p>
            <a:r>
              <a:rPr lang="en-US" sz="9600" b="1" dirty="0" smtClean="0">
                <a:solidFill>
                  <a:schemeClr val="bg1"/>
                </a:solidFill>
              </a:rPr>
              <a:t>Recommend changes </a:t>
            </a:r>
            <a:r>
              <a:rPr lang="en-US" sz="9600" b="1" dirty="0">
                <a:solidFill>
                  <a:schemeClr val="bg1"/>
                </a:solidFill>
              </a:rPr>
              <a:t>to school approval standards and graduation </a:t>
            </a:r>
            <a:r>
              <a:rPr lang="en-US" sz="9600" b="1" dirty="0" smtClean="0">
                <a:solidFill>
                  <a:schemeClr val="bg1"/>
                </a:solidFill>
              </a:rPr>
              <a:t>requirements </a:t>
            </a:r>
            <a:r>
              <a:rPr lang="en-US" sz="9600" b="1" dirty="0">
                <a:solidFill>
                  <a:schemeClr val="bg1"/>
                </a:solidFill>
              </a:rPr>
              <a:t>to encourage broader participation in </a:t>
            </a:r>
            <a:r>
              <a:rPr lang="en-US" sz="9600" b="1" dirty="0" smtClean="0">
                <a:solidFill>
                  <a:schemeClr val="bg1"/>
                </a:solidFill>
              </a:rPr>
              <a:t>CS</a:t>
            </a:r>
            <a:r>
              <a:rPr lang="en-US" sz="6400" b="1" dirty="0">
                <a:solidFill>
                  <a:schemeClr val="bg1"/>
                </a:solidFill>
              </a:rPr>
              <a:t/>
            </a:r>
            <a:br>
              <a:rPr lang="en-US" sz="6400" b="1" dirty="0">
                <a:solidFill>
                  <a:schemeClr val="bg1"/>
                </a:solidFill>
              </a:rPr>
            </a:br>
            <a:endParaRPr lang="en-US" sz="64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58" y="365125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2578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4039" y="442171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How Can You Help?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5" y="2265528"/>
            <a:ext cx="10515600" cy="414797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</a:rPr>
              <a:t>Support CS4NH </a:t>
            </a:r>
            <a:r>
              <a:rPr lang="en-US" sz="3400" b="1" dirty="0" smtClean="0">
                <a:solidFill>
                  <a:schemeClr val="bg1"/>
                </a:solidFill>
              </a:rPr>
              <a:t>Goals: </a:t>
            </a:r>
            <a:endParaRPr lang="en-US" sz="3400" b="1" dirty="0">
              <a:solidFill>
                <a:schemeClr val="bg1"/>
              </a:solidFill>
            </a:endParaRP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E</a:t>
            </a:r>
            <a:r>
              <a:rPr lang="en-US" sz="2600" b="1" dirty="0" smtClean="0">
                <a:solidFill>
                  <a:schemeClr val="bg1"/>
                </a:solidFill>
              </a:rPr>
              <a:t>nsure </a:t>
            </a:r>
            <a:r>
              <a:rPr lang="en-US" sz="2600" b="1" dirty="0">
                <a:solidFill>
                  <a:schemeClr val="bg1"/>
                </a:solidFill>
              </a:rPr>
              <a:t>that all NH </a:t>
            </a:r>
            <a:r>
              <a:rPr lang="en-US" sz="2600" b="1" dirty="0" smtClean="0">
                <a:solidFill>
                  <a:schemeClr val="bg1"/>
                </a:solidFill>
              </a:rPr>
              <a:t>students </a:t>
            </a:r>
            <a:r>
              <a:rPr lang="en-US" sz="2600" b="1" dirty="0">
                <a:solidFill>
                  <a:schemeClr val="bg1"/>
                </a:solidFill>
              </a:rPr>
              <a:t>have access to and </a:t>
            </a:r>
            <a:r>
              <a:rPr lang="en-US" sz="2600" b="1" dirty="0" smtClean="0">
                <a:solidFill>
                  <a:schemeClr val="bg1"/>
                </a:solidFill>
              </a:rPr>
              <a:t>can participate </a:t>
            </a:r>
            <a:r>
              <a:rPr lang="en-US" sz="2600" b="1" dirty="0">
                <a:solidFill>
                  <a:schemeClr val="bg1"/>
                </a:solidFill>
              </a:rPr>
              <a:t>in high-quality CS educational opportunities and acquire good computational skills before they graduate from high </a:t>
            </a:r>
            <a:r>
              <a:rPr lang="en-US" sz="2600" b="1" dirty="0" smtClean="0">
                <a:solidFill>
                  <a:schemeClr val="bg1"/>
                </a:solidFill>
              </a:rPr>
              <a:t>school</a:t>
            </a:r>
          </a:p>
          <a:p>
            <a:pPr lvl="1"/>
            <a:r>
              <a:rPr lang="en-US" sz="2600" b="1" dirty="0" smtClean="0">
                <a:solidFill>
                  <a:schemeClr val="bg1"/>
                </a:solidFill>
              </a:rPr>
              <a:t>Recognize that providing coursework in these areas will greatly benefit today’s students</a:t>
            </a:r>
            <a:endParaRPr lang="en-US" sz="2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</a:rPr>
              <a:t>Grow CS4NH </a:t>
            </a:r>
            <a:r>
              <a:rPr lang="en-US" sz="3400" b="1" dirty="0" smtClean="0">
                <a:solidFill>
                  <a:schemeClr val="bg1"/>
                </a:solidFill>
              </a:rPr>
              <a:t>Coalition: </a:t>
            </a:r>
            <a:endParaRPr lang="en-US" sz="3400" b="1" dirty="0">
              <a:solidFill>
                <a:schemeClr val="bg1"/>
              </a:solidFill>
            </a:endParaRP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Establish a shared vision and a statewide </a:t>
            </a:r>
            <a:r>
              <a:rPr lang="en-US" sz="2600" b="1" dirty="0" smtClean="0">
                <a:solidFill>
                  <a:schemeClr val="bg1"/>
                </a:solidFill>
              </a:rPr>
              <a:t>agenda</a:t>
            </a:r>
            <a:endParaRPr lang="en-US" sz="26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400" b="1" dirty="0">
                <a:solidFill>
                  <a:schemeClr val="bg1"/>
                </a:solidFill>
              </a:rPr>
              <a:t>Participate in CS4NH </a:t>
            </a:r>
            <a:r>
              <a:rPr lang="en-US" sz="3400" b="1" dirty="0" smtClean="0">
                <a:solidFill>
                  <a:schemeClr val="bg1"/>
                </a:solidFill>
              </a:rPr>
              <a:t>Outreach: </a:t>
            </a:r>
            <a:endParaRPr lang="en-US" sz="3400" b="1" dirty="0">
              <a:solidFill>
                <a:schemeClr val="bg1"/>
              </a:solidFill>
            </a:endParaRPr>
          </a:p>
          <a:p>
            <a:pPr lvl="1"/>
            <a:r>
              <a:rPr lang="en-US" sz="2600" b="1" dirty="0">
                <a:solidFill>
                  <a:schemeClr val="bg1"/>
                </a:solidFill>
              </a:rPr>
              <a:t>Statewide perspective is important </a:t>
            </a:r>
            <a:r>
              <a:rPr lang="en-US" sz="2600" b="1" dirty="0" smtClean="0">
                <a:solidFill>
                  <a:schemeClr val="bg1"/>
                </a:solidFill>
              </a:rPr>
              <a:t>– recognize that an effort is gaining momentum, a plan is being developed and it will be shared with school districts </a:t>
            </a:r>
            <a:r>
              <a:rPr lang="en-US" sz="2600" b="1" dirty="0">
                <a:solidFill>
                  <a:schemeClr val="bg1"/>
                </a:solidFill>
              </a:rPr>
              <a:t>and school </a:t>
            </a:r>
            <a:r>
              <a:rPr lang="en-US" sz="2600" b="1" dirty="0" smtClean="0">
                <a:solidFill>
                  <a:schemeClr val="bg1"/>
                </a:solidFill>
              </a:rPr>
              <a:t>boards across NH for input</a:t>
            </a:r>
            <a:endParaRPr lang="en-US" sz="26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58" y="365125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79822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4039" y="442171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How Can You Help?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5" y="2265528"/>
            <a:ext cx="10515600" cy="414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>
                <a:solidFill>
                  <a:schemeClr val="bg1"/>
                </a:solidFill>
              </a:rPr>
              <a:t>To learn more or get on our e-mail list, contact: </a:t>
            </a:r>
            <a:endParaRPr lang="en-US" sz="26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</a:rPr>
              <a:t>Dave </a:t>
            </a:r>
            <a:r>
              <a:rPr lang="en-US" sz="2600" b="1" dirty="0">
                <a:solidFill>
                  <a:schemeClr val="bg1"/>
                </a:solidFill>
              </a:rPr>
              <a:t>Benedetto, STEM Integration and Computer Science Admin, NH Department of Education</a:t>
            </a:r>
            <a:br>
              <a:rPr lang="en-US" sz="2600" b="1" dirty="0">
                <a:solidFill>
                  <a:schemeClr val="bg1"/>
                </a:solidFill>
              </a:rPr>
            </a:br>
            <a:r>
              <a:rPr lang="en-US" sz="2600" b="1" dirty="0" err="1" smtClean="0">
                <a:solidFill>
                  <a:schemeClr val="bg1"/>
                </a:solidFill>
              </a:rPr>
              <a:t>David.Benedetto@doe.nh.gov</a:t>
            </a:r>
            <a:endParaRPr lang="en-US" sz="2600" b="1" dirty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600" b="1" dirty="0" smtClean="0">
                <a:solidFill>
                  <a:schemeClr val="bg1"/>
                </a:solidFill>
              </a:rPr>
              <a:t>Matt Cookson, Executive </a:t>
            </a:r>
            <a:r>
              <a:rPr lang="en-US" sz="2600" b="1" dirty="0">
                <a:solidFill>
                  <a:schemeClr val="bg1"/>
                </a:solidFill>
              </a:rPr>
              <a:t>D</a:t>
            </a:r>
            <a:r>
              <a:rPr lang="en-US" sz="2600" b="1" dirty="0" smtClean="0">
                <a:solidFill>
                  <a:schemeClr val="bg1"/>
                </a:solidFill>
              </a:rPr>
              <a:t>irector, NH High Tech Council</a:t>
            </a:r>
            <a:br>
              <a:rPr lang="en-US" sz="2600" b="1" dirty="0" smtClean="0">
                <a:solidFill>
                  <a:schemeClr val="bg1"/>
                </a:solidFill>
              </a:rPr>
            </a:br>
            <a:r>
              <a:rPr lang="en-US" sz="2600" b="1" dirty="0" err="1" smtClean="0">
                <a:solidFill>
                  <a:schemeClr val="bg1"/>
                </a:solidFill>
              </a:rPr>
              <a:t>Matt@cooksonstrategies.com</a:t>
            </a:r>
            <a:r>
              <a:rPr lang="en-US" sz="3200" dirty="0">
                <a:solidFill>
                  <a:schemeClr val="bg1"/>
                </a:solidFill>
              </a:rPr>
              <a:t/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sz="32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58" y="365125"/>
            <a:ext cx="2981325" cy="166116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19536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468</TotalTime>
  <Words>541</Words>
  <Application>Microsoft Macintosh PowerPoint</Application>
  <PresentationFormat>Widescreen</PresentationFormat>
  <Paragraphs>125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Century Gothic</vt:lpstr>
      <vt:lpstr>Helvetica</vt:lpstr>
      <vt:lpstr>Wingdings 3</vt:lpstr>
      <vt:lpstr>Arial</vt:lpstr>
      <vt:lpstr>Slice</vt:lpstr>
      <vt:lpstr>COMPUTER SCIENCE FOR NEW HAMPSHIRE</vt:lpstr>
      <vt:lpstr>WHY CS for NH?</vt:lpstr>
      <vt:lpstr>WHY CS for NH?</vt:lpstr>
      <vt:lpstr>WHAT is CS?</vt:lpstr>
      <vt:lpstr>WHAT IS CS4NH? </vt:lpstr>
      <vt:lpstr>WHAT Are CS4NH Goals? </vt:lpstr>
      <vt:lpstr>WHAT is being DONE?</vt:lpstr>
      <vt:lpstr>How Can You Help? </vt:lpstr>
      <vt:lpstr>How Can You Help? 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FOR NEW HAMPSHIRE</dc:title>
  <dc:creator>Judy Burrows</dc:creator>
  <cp:lastModifiedBy>Matt Cookson</cp:lastModifiedBy>
  <cp:revision>45</cp:revision>
  <cp:lastPrinted>2017-02-22T21:14:30Z</cp:lastPrinted>
  <dcterms:created xsi:type="dcterms:W3CDTF">2017-01-17T17:47:29Z</dcterms:created>
  <dcterms:modified xsi:type="dcterms:W3CDTF">2017-03-27T22:20:47Z</dcterms:modified>
</cp:coreProperties>
</file>