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Asap SemiBold"/>
      <p:regular r:id="rId17"/>
      <p:bold r:id="rId18"/>
      <p:italic r:id="rId19"/>
      <p:boldItalic r:id="rId20"/>
    </p:embeddedFont>
    <p:embeddedFont>
      <p:font typeface="Asap"/>
      <p:regular r:id="rId21"/>
      <p:bold r:id="rId22"/>
      <p:italic r:id="rId23"/>
      <p:boldItalic r:id="rId24"/>
    </p:embeddedFont>
    <p:embeddedFont>
      <p:font typeface="Asap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apSemiBold-boldItalic.fntdata"/><Relationship Id="rId22" Type="http://schemas.openxmlformats.org/officeDocument/2006/relationships/font" Target="fonts/Asap-bold.fntdata"/><Relationship Id="rId21" Type="http://schemas.openxmlformats.org/officeDocument/2006/relationships/font" Target="fonts/Asap-regular.fntdata"/><Relationship Id="rId24" Type="http://schemas.openxmlformats.org/officeDocument/2006/relationships/font" Target="fonts/Asap-boldItalic.fntdata"/><Relationship Id="rId23" Type="http://schemas.openxmlformats.org/officeDocument/2006/relationships/font" Target="fonts/Asap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regular.fntdata"/><Relationship Id="rId26" Type="http://schemas.openxmlformats.org/officeDocument/2006/relationships/font" Target="fonts/AsapMedium-bold.fntdata"/><Relationship Id="rId25" Type="http://schemas.openxmlformats.org/officeDocument/2006/relationships/font" Target="fonts/AsapMedium-regular.fntdata"/><Relationship Id="rId28" Type="http://schemas.openxmlformats.org/officeDocument/2006/relationships/font" Target="fonts/AsapMedium-boldItalic.fntdata"/><Relationship Id="rId27" Type="http://schemas.openxmlformats.org/officeDocument/2006/relationships/font" Target="fonts/Asap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Roboto-regular.fntdata"/><Relationship Id="rId12" Type="http://schemas.openxmlformats.org/officeDocument/2006/relationships/font" Target="fonts/Raleway-boldItalic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sapSemiBold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AsapSemiBold-italic.fntdata"/><Relationship Id="rId18" Type="http://schemas.openxmlformats.org/officeDocument/2006/relationships/font" Target="fonts/Asap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422fe0de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422fe0de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Time’ as 2nd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Resources’ as #1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Michael K. Daugherty, Journal of STEM Teacher Education, Volume 49, March 2014, page 49, Elementary STEM Education: The Future for Technology and Engineering Education? "...by the time students reach fourth grade, a third of boys and girls have lost an interest in science."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Science Teachers' Learning: Enhancing Opportunities, Page 69, National Academies Press, 2015 : "</a:t>
            </a:r>
            <a:r>
              <a:rPr i="1" lang="en" sz="1000">
                <a:highlight>
                  <a:srgbClr val="FFFFFF"/>
                </a:highlight>
              </a:rPr>
              <a:t>Schools in the highest quartile of student poverty are 30 percent more likely than schools in the lowest poverty quartile to have a teacher without a science.</a:t>
            </a:r>
            <a:r>
              <a:rPr lang="en" sz="1000">
                <a:highlight>
                  <a:srgbClr val="FFFFFF"/>
                </a:highlight>
              </a:rPr>
              <a:t>"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Standardized testing largely emphasizes Reading + Basic Math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Nearly 75% of early elementary educators feel ill-equipped to teach science effectively, and with confidence.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cdd0b5d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8cdd0b5d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Time’ as 2nd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Resources’ as #1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Michael K. Daugherty, Journal of STEM Teacher Education, Volume 49, March 2014, page 49, Elementary STEM Education: The Future for Technology and Engineering Education? "...by the time students reach fourth grade, a third of boys and girls have lost an interest in science."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Science Teachers' Learning: Enhancing Opportunities, Page 69, National Academies Press, 2015 : "</a:t>
            </a:r>
            <a:r>
              <a:rPr i="1" lang="en" sz="1000">
                <a:highlight>
                  <a:srgbClr val="FFFFFF"/>
                </a:highlight>
              </a:rPr>
              <a:t>Schools in the highest quartile of student poverty are 30 percent more likely than schools in the lowest poverty quartile to have a teacher without a science.</a:t>
            </a:r>
            <a:r>
              <a:rPr lang="en" sz="1000">
                <a:highlight>
                  <a:srgbClr val="FFFFFF"/>
                </a:highlight>
              </a:rPr>
              <a:t>"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Standardized testing largely emphasizes Reading + Basic Math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Nearly 75% of early elementary educators feel ill-equipped to teach science effectively, and with confidence.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cdd0b5d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cdd0b5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Time’ as 2nd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Teachers reported ‘Lack of Resources’ as #1 largest barricade for teaching STEM in the classroom (SFTS 2018 Assessment Survey).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Michael K. Daugherty, Journal of STEM Teacher Education, Volume 49, March 2014, page 49, Elementary STEM Education: The Future for Technology and Engineering Education? "...by the time students reach fourth grade, a third of boys and girls have lost an interest in science."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highlight>
                  <a:srgbClr val="FFFFFF"/>
                </a:highlight>
              </a:rPr>
              <a:t>Science Teachers' Learning: Enhancing Opportunities, Page 69, National Academies Press, 2015 : "</a:t>
            </a:r>
            <a:r>
              <a:rPr i="1" lang="en" sz="1000">
                <a:highlight>
                  <a:srgbClr val="FFFFFF"/>
                </a:highlight>
              </a:rPr>
              <a:t>Schools in the highest quartile of student poverty are 30 percent more likely than schools in the lowest poverty quartile to have a teacher without a science.</a:t>
            </a:r>
            <a:r>
              <a:rPr lang="en" sz="1000">
                <a:highlight>
                  <a:srgbClr val="FFFFFF"/>
                </a:highlight>
              </a:rPr>
              <a:t>"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Standardized testing largely emphasizes Reading + Basic Math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** Nearly 75% of early elementary educators feel ill-equipped to teach science effectively, and with confidence.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jpg"/><Relationship Id="rId7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4294967295" type="subTitle"/>
          </p:nvPr>
        </p:nvSpPr>
        <p:spPr>
          <a:xfrm>
            <a:off x="337100" y="1950200"/>
            <a:ext cx="38889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131980"/>
                </a:solidFill>
                <a:latin typeface="Raleway"/>
                <a:ea typeface="Raleway"/>
                <a:cs typeface="Raleway"/>
                <a:sym typeface="Raleway"/>
              </a:rPr>
              <a:t>Progress Report</a:t>
            </a:r>
            <a:r>
              <a:rPr b="1" lang="en">
                <a:solidFill>
                  <a:srgbClr val="131980"/>
                </a:solidFill>
                <a:latin typeface="Raleway"/>
                <a:ea typeface="Raleway"/>
                <a:cs typeface="Raleway"/>
                <a:sym typeface="Raleway"/>
              </a:rPr>
              <a:t> • April 25, 2019</a:t>
            </a:r>
            <a:endParaRPr b="1">
              <a:solidFill>
                <a:srgbClr val="1319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0" l="23426" r="23319" t="0"/>
          <a:stretch/>
        </p:blipFill>
        <p:spPr>
          <a:xfrm>
            <a:off x="6755225" y="2399975"/>
            <a:ext cx="1886914" cy="19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5775" y="2609019"/>
            <a:ext cx="2132449" cy="20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6045" l="24508" r="24842" t="5692"/>
          <a:stretch/>
        </p:blipFill>
        <p:spPr>
          <a:xfrm>
            <a:off x="5029900" y="397325"/>
            <a:ext cx="2132462" cy="209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49" y="335500"/>
            <a:ext cx="3494026" cy="14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7">
            <a:alphaModFix/>
          </a:blip>
          <a:srcRect b="32188" l="15152" r="14985" t="33839"/>
          <a:stretch/>
        </p:blipFill>
        <p:spPr>
          <a:xfrm>
            <a:off x="395750" y="3005366"/>
            <a:ext cx="2424950" cy="64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894600" y="709825"/>
            <a:ext cx="78120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sap"/>
              <a:buAutoNum type="arabicPeriod"/>
            </a:pPr>
            <a:r>
              <a:rPr lang="en" sz="36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Assessment in NH classrooms</a:t>
            </a:r>
            <a:endParaRPr sz="3600">
              <a:solidFill>
                <a:srgbClr val="FFFF0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sap"/>
              <a:buChar char="➔"/>
            </a:pPr>
            <a:r>
              <a:rPr lang="en" sz="30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87% engagement</a:t>
            </a:r>
            <a:endParaRPr sz="30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sap"/>
              <a:buChar char="➔"/>
            </a:pPr>
            <a:r>
              <a:rPr lang="en" sz="30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100% content acquisition</a:t>
            </a:r>
            <a:endParaRPr sz="30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sap"/>
              <a:buChar char="➔"/>
            </a:pPr>
            <a:r>
              <a:rPr lang="en" sz="30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85% of teachers said they would use SFTS again in their classrooms</a:t>
            </a:r>
            <a:endParaRPr sz="30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2. Partnership with American U</a:t>
            </a:r>
            <a:r>
              <a:rPr lang="en" sz="30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i="1" sz="3000">
              <a:solidFill>
                <a:srgbClr val="FFFF00"/>
              </a:solidFill>
              <a:latin typeface="Asap SemiBold"/>
              <a:ea typeface="Asap SemiBold"/>
              <a:cs typeface="Asap SemiBold"/>
              <a:sym typeface="Asap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2400"/>
              </a:spcAft>
              <a:buNone/>
            </a:pPr>
            <a:r>
              <a:t/>
            </a:r>
            <a:endParaRPr b="1" sz="3000">
              <a:solidFill>
                <a:srgbClr val="FFFF0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125" y="1766775"/>
            <a:ext cx="2026349" cy="345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918600" y="218100"/>
            <a:ext cx="87027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3. </a:t>
            </a:r>
            <a:r>
              <a:rPr lang="en" sz="36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BioFabUSA Initiative</a:t>
            </a:r>
            <a:endParaRPr sz="3600">
              <a:solidFill>
                <a:srgbClr val="FFFF0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Objective: Raise student awareness of bioengineering/regenerative medicine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Sponsored by US Department of Defense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Partners: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◆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ARMI (Advanced Regenerative 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Manufacturing Institute)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◆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UNH Leitzel Center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◆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NH Science Teachers Assoc.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◆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4H Clubs of NH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9144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sz="36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075" y="2162476"/>
            <a:ext cx="1743174" cy="290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918600" y="218100"/>
            <a:ext cx="7537200" cy="4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Project 1:</a:t>
            </a:r>
            <a:r>
              <a:rPr lang="en" sz="3600">
                <a:solidFill>
                  <a:srgbClr val="FFFF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Produce</a:t>
            </a: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 a STEM From The Start teaching module for K-2 students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$25,000 budget; DoD is covering half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 u="sng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Seeking $12,500 in matching funds</a:t>
            </a: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1E51E"/>
                </a:solidFill>
                <a:latin typeface="Asap"/>
                <a:ea typeface="Asap"/>
                <a:cs typeface="Asap"/>
                <a:sym typeface="Asap"/>
              </a:rPr>
              <a:t>Project 2: </a:t>
            </a: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Produce 8 videos that illustrate practices of biogen scientists, engineers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$16,000 budget; DoD is covering half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ap"/>
              <a:buChar char="➔"/>
            </a:pPr>
            <a:r>
              <a:rPr lang="en" sz="2800" u="sng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Seeking $8,000 in matching funds</a:t>
            </a:r>
            <a:endParaRPr sz="2800" u="sng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9144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sz="36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2727" y="2010475"/>
            <a:ext cx="1491475" cy="3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