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3004800" cy="9753600"/>
  <p:notesSz cx="6858000" cy="9144000"/>
  <p:embeddedFontLst>
    <p:embeddedFont>
      <p:font typeface="Helvetica Neue" panose="020B060402020202020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6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17999"/>
              </a:lnSpc>
              <a:spcBef>
                <a:spcPts val="0"/>
              </a:spcBef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228600" algn="l" rtl="0">
              <a:lnSpc>
                <a:spcPct val="117999"/>
              </a:lnSpc>
              <a:spcBef>
                <a:spcPts val="0"/>
              </a:spcBef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457200" algn="l" rtl="0">
              <a:lnSpc>
                <a:spcPct val="117999"/>
              </a:lnSpc>
              <a:spcBef>
                <a:spcPts val="0"/>
              </a:spcBef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685800" algn="l" rtl="0">
              <a:lnSpc>
                <a:spcPct val="117999"/>
              </a:lnSpc>
              <a:spcBef>
                <a:spcPts val="0"/>
              </a:spcBef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914400" algn="l" rtl="0">
              <a:lnSpc>
                <a:spcPct val="117999"/>
              </a:lnSpc>
              <a:spcBef>
                <a:spcPts val="0"/>
              </a:spcBef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1143000" algn="l" rtl="0">
              <a:lnSpc>
                <a:spcPct val="117999"/>
              </a:lnSpc>
              <a:spcBef>
                <a:spcPts val="0"/>
              </a:spcBef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1371600" algn="l" rtl="0">
              <a:lnSpc>
                <a:spcPct val="117999"/>
              </a:lnSpc>
              <a:spcBef>
                <a:spcPts val="0"/>
              </a:spcBef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1600200" algn="l" rtl="0">
              <a:lnSpc>
                <a:spcPct val="117999"/>
              </a:lnSpc>
              <a:spcBef>
                <a:spcPts val="0"/>
              </a:spcBef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1828800" algn="l" rtl="0">
              <a:lnSpc>
                <a:spcPct val="117999"/>
              </a:lnSpc>
              <a:spcBef>
                <a:spcPts val="0"/>
              </a:spcBef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456754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0236301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0540992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2454608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3431364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4218823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028068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971337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3933513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6287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16394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0517164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2279544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191165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2257573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4915634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1715858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700386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1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algn="ctr" rtl="0">
              <a:spcBef>
                <a:spcPts val="0"/>
              </a:spcBef>
              <a:buFont typeface="Helvetica Neue"/>
              <a:buNone/>
              <a:defRPr sz="3200"/>
            </a:lvl1pPr>
            <a:lvl2pPr marL="0" lvl="1" indent="0" algn="ctr" rtl="0">
              <a:spcBef>
                <a:spcPts val="0"/>
              </a:spcBef>
              <a:buFont typeface="Helvetica Neue"/>
              <a:buNone/>
              <a:defRPr sz="3200"/>
            </a:lvl2pPr>
            <a:lvl3pPr marL="0" lvl="2" indent="0" algn="ctr" rtl="0">
              <a:spcBef>
                <a:spcPts val="0"/>
              </a:spcBef>
              <a:buFont typeface="Helvetica Neue"/>
              <a:buNone/>
              <a:defRPr sz="3200"/>
            </a:lvl3pPr>
            <a:lvl4pPr marL="0" lvl="3" indent="0" algn="ctr" rtl="0">
              <a:spcBef>
                <a:spcPts val="0"/>
              </a:spcBef>
              <a:buFont typeface="Helvetica Neue"/>
              <a:buNone/>
              <a:defRPr sz="3200"/>
            </a:lvl4pPr>
            <a:lvl5pPr marL="0" lvl="4" indent="0" algn="ctr" rtl="0">
              <a:spcBef>
                <a:spcPts val="0"/>
              </a:spcBef>
              <a:buFont typeface="Helvetica Neue"/>
              <a:buNone/>
              <a:defRPr sz="3200"/>
            </a:lvl5pPr>
            <a:lvl6pPr lvl="5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1270000" y="6362700"/>
            <a:ext cx="10464800" cy="533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algn="ctr" rtl="0">
              <a:spcBef>
                <a:spcPts val="0"/>
              </a:spcBef>
              <a:buFont typeface="Helvetica Neue"/>
              <a:buNone/>
              <a:defRPr sz="28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2"/>
          </p:nvPr>
        </p:nvSpPr>
        <p:spPr>
          <a:xfrm>
            <a:off x="1270000" y="4254500"/>
            <a:ext cx="10464800" cy="711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457200" marR="0" lvl="0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hoto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pic" idx="2"/>
          </p:nvPr>
        </p:nvSpPr>
        <p:spPr>
          <a:xfrm>
            <a:off x="0" y="0"/>
            <a:ext cx="13004799" cy="9753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1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&amp; Bullet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952500" y="406400"/>
            <a:ext cx="11099799" cy="2120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799" cy="6286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457200" marR="0" lvl="0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hoto - Horizontal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pic" idx="2"/>
          </p:nvPr>
        </p:nvSpPr>
        <p:spPr>
          <a:xfrm>
            <a:off x="1600200" y="635000"/>
            <a:ext cx="9779000" cy="5918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1270000" y="8191500"/>
            <a:ext cx="10464800" cy="1219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algn="ctr" rtl="0">
              <a:spcBef>
                <a:spcPts val="0"/>
              </a:spcBef>
              <a:buFont typeface="Helvetica Neue"/>
              <a:buNone/>
              <a:defRPr sz="3200"/>
            </a:lvl1pPr>
            <a:lvl2pPr marL="0" lvl="1" indent="0" algn="ctr" rtl="0">
              <a:spcBef>
                <a:spcPts val="0"/>
              </a:spcBef>
              <a:buFont typeface="Helvetica Neue"/>
              <a:buNone/>
              <a:defRPr sz="3200"/>
            </a:lvl2pPr>
            <a:lvl3pPr marL="0" lvl="2" indent="0" algn="ctr" rtl="0">
              <a:spcBef>
                <a:spcPts val="0"/>
              </a:spcBef>
              <a:buFont typeface="Helvetica Neue"/>
              <a:buNone/>
              <a:defRPr sz="3200"/>
            </a:lvl3pPr>
            <a:lvl4pPr marL="0" lvl="3" indent="0" algn="ctr" rtl="0">
              <a:spcBef>
                <a:spcPts val="0"/>
              </a:spcBef>
              <a:buFont typeface="Helvetica Neue"/>
              <a:buNone/>
              <a:defRPr sz="3200"/>
            </a:lvl4pPr>
            <a:lvl5pPr marL="0" lvl="4" indent="0" algn="ctr" rtl="0">
              <a:spcBef>
                <a:spcPts val="0"/>
              </a:spcBef>
              <a:buFont typeface="Helvetica Neue"/>
              <a:buNone/>
              <a:defRPr sz="3200"/>
            </a:lvl5pPr>
            <a:lvl6pPr lvl="5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hoto - Vertical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pic" idx="2"/>
          </p:nvPr>
        </p:nvSpPr>
        <p:spPr>
          <a:xfrm>
            <a:off x="6718300" y="762000"/>
            <a:ext cx="5333999" cy="8242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952500" y="762000"/>
            <a:ext cx="5333999" cy="4000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defRPr sz="6000"/>
            </a:lvl1pPr>
            <a:lvl2pPr lvl="1" rtl="0">
              <a:spcBef>
                <a:spcPts val="0"/>
              </a:spcBef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rtl="0">
              <a:spcBef>
                <a:spcPts val="0"/>
              </a:spcBef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rtl="0">
              <a:spcBef>
                <a:spcPts val="0"/>
              </a:spcBef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rtl="0">
              <a:spcBef>
                <a:spcPts val="0"/>
              </a:spcBef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rtl="0">
              <a:spcBef>
                <a:spcPts val="0"/>
              </a:spcBef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rtl="0">
              <a:spcBef>
                <a:spcPts val="0"/>
              </a:spcBef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rtl="0">
              <a:spcBef>
                <a:spcPts val="0"/>
              </a:spcBef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rtl="0">
              <a:spcBef>
                <a:spcPts val="0"/>
              </a:spcBef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952500" y="5003800"/>
            <a:ext cx="5333999" cy="4000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algn="ctr" rtl="0">
              <a:spcBef>
                <a:spcPts val="0"/>
              </a:spcBef>
              <a:buFont typeface="Helvetica Neue"/>
              <a:buNone/>
              <a:defRPr sz="3200"/>
            </a:lvl1pPr>
            <a:lvl2pPr marL="0" lvl="1" indent="0" algn="ctr" rtl="0">
              <a:spcBef>
                <a:spcPts val="0"/>
              </a:spcBef>
              <a:buFont typeface="Helvetica Neue"/>
              <a:buNone/>
              <a:defRPr sz="3200"/>
            </a:lvl2pPr>
            <a:lvl3pPr marL="0" lvl="2" indent="0" algn="ctr" rtl="0">
              <a:spcBef>
                <a:spcPts val="0"/>
              </a:spcBef>
              <a:buFont typeface="Helvetica Neue"/>
              <a:buNone/>
              <a:defRPr sz="3200"/>
            </a:lvl3pPr>
            <a:lvl4pPr marL="0" lvl="3" indent="0" algn="ctr" rtl="0">
              <a:spcBef>
                <a:spcPts val="0"/>
              </a:spcBef>
              <a:buFont typeface="Helvetica Neue"/>
              <a:buNone/>
              <a:defRPr sz="3200"/>
            </a:lvl4pPr>
            <a:lvl5pPr marL="0" lvl="4" indent="0" algn="ctr" rtl="0">
              <a:spcBef>
                <a:spcPts val="0"/>
              </a:spcBef>
              <a:buFont typeface="Helvetica Neue"/>
              <a:buNone/>
              <a:defRPr sz="3200"/>
            </a:lvl5pPr>
            <a:lvl6pPr lvl="5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- Top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952500" y="406400"/>
            <a:ext cx="11099799" cy="2120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Bullets &amp; Photo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pic" idx="2"/>
          </p:nvPr>
        </p:nvSpPr>
        <p:spPr>
          <a:xfrm>
            <a:off x="6718300" y="2590800"/>
            <a:ext cx="5333999" cy="6286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952500" y="406400"/>
            <a:ext cx="11099799" cy="2120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5333999" cy="6286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381000" lvl="0" indent="-381000" rtl="0">
              <a:spcBef>
                <a:spcPts val="3800"/>
              </a:spcBef>
              <a:defRPr sz="2800"/>
            </a:lvl1pPr>
            <a:lvl2pPr marL="762000" lvl="1" indent="-381000" rtl="0">
              <a:spcBef>
                <a:spcPts val="3800"/>
              </a:spcBef>
              <a:defRPr sz="2800"/>
            </a:lvl2pPr>
            <a:lvl3pPr marL="1143000" lvl="2" indent="-381000" rtl="0">
              <a:spcBef>
                <a:spcPts val="3800"/>
              </a:spcBef>
              <a:defRPr sz="2800"/>
            </a:lvl3pPr>
            <a:lvl4pPr marL="1524000" lvl="3" indent="-381000" rtl="0">
              <a:spcBef>
                <a:spcPts val="3800"/>
              </a:spcBef>
              <a:defRPr sz="2800"/>
            </a:lvl4pPr>
            <a:lvl5pPr marL="1905000" lvl="4" indent="-381000" rtl="0">
              <a:spcBef>
                <a:spcPts val="3800"/>
              </a:spcBef>
              <a:defRPr sz="2800"/>
            </a:lvl5pPr>
            <a:lvl6pPr lvl="5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rtl="0">
              <a:spcBef>
                <a:spcPts val="0"/>
              </a:spcBef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ulle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799" cy="721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457200" marR="0" lvl="0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hoto - 3 Up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/>
          </p:cNvSpPr>
          <p:nvPr>
            <p:ph type="pic" idx="2"/>
          </p:nvPr>
        </p:nvSpPr>
        <p:spPr>
          <a:xfrm>
            <a:off x="6718300" y="5092700"/>
            <a:ext cx="5333999" cy="3898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43" name="Shape 43"/>
          <p:cNvSpPr>
            <a:spLocks noGrp="1"/>
          </p:cNvSpPr>
          <p:nvPr>
            <p:ph type="pic" idx="3"/>
          </p:nvPr>
        </p:nvSpPr>
        <p:spPr>
          <a:xfrm>
            <a:off x="6718300" y="762000"/>
            <a:ext cx="5333999" cy="3898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44" name="Shape 44"/>
          <p:cNvSpPr>
            <a:spLocks noGrp="1"/>
          </p:cNvSpPr>
          <p:nvPr>
            <p:ph type="pic" idx="4"/>
          </p:nvPr>
        </p:nvSpPr>
        <p:spPr>
          <a:xfrm>
            <a:off x="952500" y="762883"/>
            <a:ext cx="5333999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Helvetica Neue"/>
              <a:buNone/>
              <a:defRPr sz="3800" b="0" i="0" u="none" strike="noStrike" cap="non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952500" y="406400"/>
            <a:ext cx="11099799" cy="2120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  <a:defRPr sz="8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799" cy="6286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457200" marR="0" lvl="0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7622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Char char="•"/>
              <a:defRPr sz="3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subTitle" idx="1"/>
          </p:nvPr>
        </p:nvSpPr>
        <p:spPr>
          <a:xfrm>
            <a:off x="797024" y="2334980"/>
            <a:ext cx="11720116" cy="2374306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7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Driven Economic Development</a:t>
            </a:r>
          </a:p>
        </p:txBody>
      </p:sp>
      <p:pic>
        <p:nvPicPr>
          <p:cNvPr id="60" name="Shape 6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42705" y="395377"/>
            <a:ext cx="1519388" cy="1419208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Shape 61"/>
          <p:cNvSpPr/>
          <p:nvPr/>
        </p:nvSpPr>
        <p:spPr>
          <a:xfrm>
            <a:off x="870098" y="5466748"/>
            <a:ext cx="11264604" cy="359410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5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is it?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narrative and strategy developed by our business and education communities that will create a unique position for New Hampshire and its competitiveness as a place to create jobs, expand and attract companies.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2236650" y="2613350"/>
            <a:ext cx="10612800" cy="56843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Competency Based Learning (anytime/anyplace)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Extended Learning Opportunities (ELOs)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Personalized/Customized learning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Early College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Mentors -10,000 Mentors	</a:t>
            </a:r>
          </a:p>
          <a:p>
            <a:pPr marL="409071" marR="0" lvl="0" indent="-409071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Soft/Critical Skills Training		</a:t>
            </a:r>
          </a:p>
          <a:p>
            <a:pPr marL="409071" marR="0" lvl="0" indent="-409071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Entrepreneurship</a:t>
            </a:r>
          </a:p>
          <a:p>
            <a:pPr marL="409071" marR="0" lvl="0" indent="-409071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Certifications in High School – "HS 65x25"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Educator preparation programs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Pathways (i.e. Little League of Manufacturing)</a:t>
            </a:r>
          </a:p>
        </p:txBody>
      </p:sp>
      <p:pic>
        <p:nvPicPr>
          <p:cNvPr id="122" name="Shape 1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62432" y="8222532"/>
            <a:ext cx="1078800" cy="10077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Shape 123"/>
          <p:cNvSpPr/>
          <p:nvPr/>
        </p:nvSpPr>
        <p:spPr>
          <a:xfrm>
            <a:off x="690025" y="403550"/>
            <a:ext cx="11058900" cy="22097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#</a:t>
            </a:r>
            <a:r>
              <a:rPr lang="en-US" sz="6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5c-</a:t>
            </a: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TRAINING EDUCATORS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1044375" y="3329975"/>
            <a:ext cx="11096400" cy="45717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Develop an understanding of: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en-US" sz="3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3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Competency-Based Learning and its benefits </a:t>
            </a:r>
            <a:br>
              <a:rPr lang="en-US" sz="3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3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lang="en-US" sz="3600"/>
              <a:t>T</a:t>
            </a:r>
            <a:r>
              <a:rPr lang="en-US" sz="3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 need for education and businesses to partner</a:t>
            </a: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How to c</a:t>
            </a:r>
            <a:r>
              <a:rPr lang="en-US" sz="3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reate Mentorships/internships</a:t>
            </a: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How to l</a:t>
            </a:r>
            <a:r>
              <a:rPr lang="en-US" sz="3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ook differently at public education</a:t>
            </a: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How to b</a:t>
            </a:r>
            <a:r>
              <a:rPr lang="en-US" sz="3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a part of “65X25"</a:t>
            </a:r>
          </a:p>
        </p:txBody>
      </p:sp>
      <p:pic>
        <p:nvPicPr>
          <p:cNvPr id="129" name="Shape 1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551432" y="8259807"/>
            <a:ext cx="1078800" cy="100770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Shape 130"/>
          <p:cNvSpPr/>
          <p:nvPr/>
        </p:nvSpPr>
        <p:spPr>
          <a:xfrm>
            <a:off x="428925" y="525100"/>
            <a:ext cx="11916900" cy="21081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6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#</a:t>
            </a:r>
            <a:r>
              <a:rPr lang="en-US" sz="6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5d-</a:t>
            </a:r>
            <a:r>
              <a:rPr lang="en-US" sz="6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TRAINING BUSINESSES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484874" y="3131950"/>
            <a:ext cx="11760900" cy="56843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/>
              <a:t>Develop of understanding of: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endParaRPr sz="34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/>
              <a:t>T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 flexibility of Competency-Based Learning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/>
              <a:t>C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ommunity based learning opportunities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/>
              <a:t>How to f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ind and </a:t>
            </a:r>
            <a:r>
              <a:rPr lang="en-US" sz="3400"/>
              <a:t>p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articipate in </a:t>
            </a:r>
            <a:r>
              <a:rPr lang="en-US" sz="3400"/>
              <a:t>i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nternships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/>
              <a:t>How to c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hoose </a:t>
            </a:r>
            <a:r>
              <a:rPr lang="en-US" sz="3400" i="1"/>
              <a:t>e</a:t>
            </a:r>
            <a:r>
              <a:rPr lang="en-US" sz="3400" b="0" i="1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arly </a:t>
            </a:r>
            <a:r>
              <a:rPr lang="en-US" sz="3400" i="1"/>
              <a:t>c</a:t>
            </a:r>
            <a:r>
              <a:rPr lang="en-US" sz="3400" b="0" i="1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ollege </a:t>
            </a:r>
            <a:r>
              <a:rPr lang="en-US" sz="3400" i="1"/>
              <a:t>o</a:t>
            </a:r>
            <a:r>
              <a:rPr lang="en-US" sz="3400" b="0" i="1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pportunities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/>
              <a:t>How to l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earn </a:t>
            </a:r>
            <a:r>
              <a:rPr lang="en-US" sz="3400" i="1"/>
              <a:t>s</a:t>
            </a:r>
            <a:r>
              <a:rPr lang="en-US" sz="3400" b="0" i="1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oft/</a:t>
            </a:r>
            <a:r>
              <a:rPr lang="en-US" sz="3400" i="1"/>
              <a:t>c</a:t>
            </a:r>
            <a:r>
              <a:rPr lang="en-US" sz="3400" b="0" i="1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ritical </a:t>
            </a:r>
            <a:r>
              <a:rPr lang="en-US" sz="3400" i="1"/>
              <a:t>s</a:t>
            </a:r>
            <a:r>
              <a:rPr lang="en-US" sz="3400" b="0" i="1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kills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/>
              <a:t>How to s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eek </a:t>
            </a:r>
            <a:r>
              <a:rPr lang="en-US" sz="3400"/>
              <a:t>j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ob </a:t>
            </a:r>
            <a:r>
              <a:rPr lang="en-US" sz="3400"/>
              <a:t>c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ertification(s) in </a:t>
            </a:r>
            <a:r>
              <a:rPr lang="en-US" sz="3400"/>
              <a:t>h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igh </a:t>
            </a:r>
            <a:r>
              <a:rPr lang="en-US" sz="3400"/>
              <a:t>s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chool – ”HS 65x25"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/>
              <a:t>The importance of F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inancial </a:t>
            </a:r>
            <a:r>
              <a:rPr lang="en-US" sz="3400"/>
              <a:t>L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iteracy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/>
              <a:t>Becoming an 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Entrepreneur</a:t>
            </a:r>
          </a:p>
        </p:txBody>
      </p:sp>
      <p:pic>
        <p:nvPicPr>
          <p:cNvPr id="136" name="Shape 1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92982" y="8259807"/>
            <a:ext cx="1078800" cy="100770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Shape 137"/>
          <p:cNvSpPr/>
          <p:nvPr/>
        </p:nvSpPr>
        <p:spPr>
          <a:xfrm>
            <a:off x="629894" y="531125"/>
            <a:ext cx="11044499" cy="22097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#</a:t>
            </a:r>
            <a:r>
              <a:rPr lang="en-US" sz="6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5e-</a:t>
            </a: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TRAINING LEARNERS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727325" y="2685500"/>
            <a:ext cx="11919000" cy="57812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/>
              <a:t/>
            </a:r>
            <a:br>
              <a:rPr lang="en-US" sz="3400"/>
            </a:br>
            <a:endParaRPr lang="en-US" sz="34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/>
              <a:t>Develop understanding of: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lang="en-US" sz="3400"/>
              <a:t>How e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ducation in America is </a:t>
            </a:r>
            <a:r>
              <a:rPr lang="en-US" sz="3400"/>
              <a:t>c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hanging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/>
              <a:t>	Possibilities created by CBL (flexibility, personalization, etc.)	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New Hampshire’s (DOE/SBOE) goals for our kids</a:t>
            </a:r>
          </a:p>
          <a:p>
            <a:pPr marL="866272" marR="0" lvl="0" indent="-40907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Breaking </a:t>
            </a:r>
            <a:r>
              <a:rPr lang="en-US" sz="3400"/>
              <a:t>b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arriers to </a:t>
            </a:r>
            <a:r>
              <a:rPr lang="en-US" sz="3400"/>
              <a:t>o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pportunities</a:t>
            </a:r>
          </a:p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to play a </a:t>
            </a:r>
            <a:r>
              <a:rPr lang="en-US" sz="3400"/>
              <a:t>d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ynamic </a:t>
            </a:r>
            <a:r>
              <a:rPr lang="en-US" sz="3400"/>
              <a:t>r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ole in </a:t>
            </a:r>
            <a:r>
              <a:rPr lang="en-US" sz="3400"/>
              <a:t>t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heir </a:t>
            </a:r>
            <a:r>
              <a:rPr lang="en-US" sz="3400"/>
              <a:t>c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hild’s </a:t>
            </a:r>
            <a:r>
              <a:rPr lang="en-US" sz="3400"/>
              <a:t>e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ducation</a:t>
            </a:r>
          </a:p>
          <a:p>
            <a:pPr marL="866272" marR="0" lvl="0" indent="-40907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/>
              <a:t>“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HS 65X25"</a:t>
            </a:r>
          </a:p>
        </p:txBody>
      </p:sp>
      <p:pic>
        <p:nvPicPr>
          <p:cNvPr id="143" name="Shape 1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567557" y="8259807"/>
            <a:ext cx="1078800" cy="10077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Shape 144"/>
          <p:cNvSpPr/>
          <p:nvPr/>
        </p:nvSpPr>
        <p:spPr>
          <a:xfrm>
            <a:off x="211050" y="557750"/>
            <a:ext cx="11356500" cy="22097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#</a:t>
            </a:r>
            <a:r>
              <a:rPr lang="en-US" sz="6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5f-</a:t>
            </a: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TRAINING PARENTS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1283873" y="3165805"/>
            <a:ext cx="10437053" cy="568431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/>
              <a:t>Develop understanding of: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400"/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in America and</a:t>
            </a:r>
            <a:r>
              <a:rPr lang="en-US" sz="3400"/>
              <a:t> how it is 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chang</a:t>
            </a:r>
            <a:r>
              <a:rPr lang="en-US" sz="3400"/>
              <a:t>ing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/>
              <a:t>T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 opportunities in CBL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/>
              <a:t>(ED)2/NHCBE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workforce goals for our state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/>
              <a:t>How to l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ook differently at resources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/>
              <a:t> “HS 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65X25</a:t>
            </a:r>
            <a:r>
              <a:rPr lang="en-US" sz="3400"/>
              <a:t>”</a:t>
            </a:r>
          </a:p>
        </p:txBody>
      </p:sp>
      <p:pic>
        <p:nvPicPr>
          <p:cNvPr id="150" name="Shape 1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55682" y="8133695"/>
            <a:ext cx="1078800" cy="10077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Shape 151"/>
          <p:cNvSpPr/>
          <p:nvPr/>
        </p:nvSpPr>
        <p:spPr>
          <a:xfrm>
            <a:off x="111900" y="764625"/>
            <a:ext cx="12663000" cy="22862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6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#5g-</a:t>
            </a: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TRAINING </a:t>
            </a:r>
          </a:p>
          <a:p>
            <a:pPr marL="18288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COMMUNITY</a:t>
            </a:r>
            <a:r>
              <a:rPr lang="en-US" sz="6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MEMBERS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1029825" y="3244975"/>
            <a:ext cx="11241300" cy="47787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4400"/>
              <a:t>Develop understanding of:</a:t>
            </a:r>
            <a:r>
              <a:rPr lang="en-US" sz="4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en-US" sz="4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4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en-US" sz="4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3400"/>
              <a:t>T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 Possibilities of CBL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Breaking Barriers to Opportunities</a:t>
            </a:r>
          </a:p>
          <a:p>
            <a:pPr marL="409072" marR="0" lvl="0" indent="-40907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/>
              <a:t>How to l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ook at resources differently 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400"/>
              <a:t>The need to c</a:t>
            </a:r>
            <a:r>
              <a:rPr lang="en-US" sz="3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reate Supportive Legislative Policies and Rules</a:t>
            </a:r>
          </a:p>
        </p:txBody>
      </p:sp>
      <p:pic>
        <p:nvPicPr>
          <p:cNvPr id="157" name="Shape 15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74332" y="8259832"/>
            <a:ext cx="1078800" cy="1007700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Shape 158"/>
          <p:cNvSpPr/>
          <p:nvPr/>
        </p:nvSpPr>
        <p:spPr>
          <a:xfrm>
            <a:off x="261100" y="540825"/>
            <a:ext cx="12551100" cy="23684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62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#</a:t>
            </a:r>
            <a:r>
              <a:rPr lang="en-US" sz="6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5h-</a:t>
            </a:r>
            <a:r>
              <a:rPr lang="en-US" sz="62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TRAINING </a:t>
            </a:r>
          </a:p>
          <a:p>
            <a:pPr marL="13716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62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POLICY/RULE MAKERS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title"/>
          </p:nvPr>
        </p:nvSpPr>
        <p:spPr>
          <a:xfrm>
            <a:off x="546100" y="242450"/>
            <a:ext cx="12023700" cy="18023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endParaRPr sz="7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#</a:t>
            </a:r>
            <a:r>
              <a:rPr lang="en-US" sz="6000"/>
              <a:t>6-</a:t>
            </a: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IMPLEMENTING THE PLAN</a:t>
            </a:r>
          </a:p>
        </p:txBody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546099" y="3522132"/>
            <a:ext cx="12114612" cy="552202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365759" marR="0" lvl="0" indent="-3657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75000"/>
              <a:buFont typeface="Helvetica Neue"/>
              <a:buChar char="•"/>
            </a:pPr>
            <a:r>
              <a:rPr lang="en-US" sz="3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 the Team to Deliver the Goals of (ED)2, especially "65x25"</a:t>
            </a:r>
          </a:p>
          <a:p>
            <a:pPr marL="365759" marR="0" lvl="0" indent="-365759" algn="l" rtl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>
                <a:srgbClr val="FFFFFF"/>
              </a:buClr>
              <a:buSzPct val="75000"/>
              <a:buFont typeface="Helvetica Neue"/>
              <a:buChar char="•"/>
            </a:pPr>
            <a:r>
              <a:rPr lang="en-US" sz="3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Connect Learners w</a:t>
            </a:r>
            <a:r>
              <a:rPr lang="en-US" sz="3000"/>
              <a:t>/</a:t>
            </a:r>
            <a:r>
              <a:rPr lang="en-US" sz="3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Opportunities</a:t>
            </a:r>
            <a:r>
              <a:rPr lang="en-US" sz="3000"/>
              <a:t>-10,000 Mentors-</a:t>
            </a:r>
            <a:r>
              <a:rPr lang="en-US" sz="3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(An IT solution</a:t>
            </a:r>
            <a:r>
              <a:rPr lang="en-US" sz="3000"/>
              <a:t>)</a:t>
            </a:r>
            <a:r>
              <a:rPr lang="en-US" sz="3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marL="365759" marR="0" lvl="0" indent="-365759" algn="l" rtl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>
                <a:srgbClr val="FFFFFF"/>
              </a:buClr>
              <a:buSzPct val="75000"/>
              <a:buFont typeface="Helvetica Neue"/>
              <a:buChar char="•"/>
            </a:pPr>
            <a:r>
              <a:rPr lang="en-US" sz="3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Expand Job Internships for Credit</a:t>
            </a:r>
          </a:p>
          <a:p>
            <a:pPr marL="365759" marR="0" lvl="0" indent="-365759" algn="l" rtl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>
                <a:srgbClr val="FFFFFF"/>
              </a:buClr>
              <a:buSzPct val="75000"/>
              <a:buFont typeface="Helvetica Neue"/>
              <a:buChar char="•"/>
            </a:pPr>
            <a:r>
              <a:rPr lang="en-US" sz="3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Emphasize Soft/Critical Skills</a:t>
            </a:r>
          </a:p>
          <a:p>
            <a:pPr marL="365759" marR="0" lvl="0" indent="-365759" algn="l" rtl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>
                <a:srgbClr val="FFFFFF"/>
              </a:buClr>
              <a:buSzPct val="75000"/>
              <a:buFont typeface="Helvetica Neue"/>
              <a:buChar char="•"/>
            </a:pPr>
            <a:r>
              <a:rPr lang="en-US" sz="3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Develop Measures of Success</a:t>
            </a:r>
          </a:p>
          <a:p>
            <a:pPr marL="365759" marR="0" lvl="0" indent="-365759" algn="l" rtl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>
                <a:srgbClr val="FFFFFF"/>
              </a:buClr>
              <a:buSzPct val="75000"/>
              <a:buFont typeface="Helvetica Neue"/>
              <a:buChar char="•"/>
            </a:pPr>
            <a:r>
              <a:rPr lang="en-US" sz="3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Assess our Efforts - Plan, Monitor, and Adjust</a:t>
            </a:r>
          </a:p>
        </p:txBody>
      </p:sp>
      <p:sp>
        <p:nvSpPr>
          <p:cNvPr id="165" name="Shape 165"/>
          <p:cNvSpPr/>
          <p:nvPr/>
        </p:nvSpPr>
        <p:spPr>
          <a:xfrm>
            <a:off x="3651282" y="1305651"/>
            <a:ext cx="5465168" cy="199390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76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4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Ground Game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title"/>
          </p:nvPr>
        </p:nvSpPr>
        <p:spPr>
          <a:xfrm>
            <a:off x="1237225" y="2890649"/>
            <a:ext cx="10530299" cy="36366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700" b="0" i="0" u="none" strike="noStrike" cap="none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en-US" sz="3700" b="0" i="0" u="none" strike="noStrike" cap="none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3700" b="0" i="0" u="none" strike="noStrike" cap="none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en-US" sz="3700" b="0" i="0" u="none" strike="noStrike" cap="none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lang="en-US" sz="3700" b="0" i="0" u="none" strike="noStrike" cap="none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700" dirty="0"/>
              <a:t>Agree to a Comprehensive Approach to achieving the NHCBE Goals </a:t>
            </a: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700" smtClean="0"/>
              <a:t/>
            </a:r>
            <a:br>
              <a:rPr lang="en-US" sz="3700" smtClean="0"/>
            </a:br>
            <a:r>
              <a:rPr lang="en-US" sz="3700" smtClean="0"/>
              <a:t>Agree </a:t>
            </a:r>
            <a:r>
              <a:rPr lang="en-US" sz="3700"/>
              <a:t>to have (ED)2 and 65X25 committees bring Final (ED)2 Draft to full NHCBE Board.</a:t>
            </a: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endParaRPr dirty="0"/>
          </a:p>
        </p:txBody>
      </p:sp>
      <p:pic>
        <p:nvPicPr>
          <p:cNvPr id="171" name="Shape 17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531765" y="8352482"/>
            <a:ext cx="1078800" cy="1007700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Shape 172"/>
          <p:cNvSpPr/>
          <p:nvPr/>
        </p:nvSpPr>
        <p:spPr>
          <a:xfrm>
            <a:off x="2554949" y="932250"/>
            <a:ext cx="7646399" cy="13079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79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ASK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7050" y="686800"/>
            <a:ext cx="12178200" cy="57086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5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“Ideas are the natural born enemy of the way things are; but, under proper care they can become something beautiful.”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5400" b="0" i="1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GE, 2015</a:t>
            </a:r>
          </a:p>
        </p:txBody>
      </p:sp>
      <p:pic>
        <p:nvPicPr>
          <p:cNvPr id="67" name="Shape 6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60367" y="7605639"/>
            <a:ext cx="1674463" cy="15640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7050" y="420875"/>
            <a:ext cx="12330900" cy="25967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lang="en-US" sz="6000"/>
              <a:t>SIX</a:t>
            </a: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COMPONENTS of (ED)2</a:t>
            </a:r>
          </a:p>
        </p:txBody>
      </p:sp>
      <p:pic>
        <p:nvPicPr>
          <p:cNvPr id="73" name="Shape 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569140" y="8445732"/>
            <a:ext cx="1078800" cy="100770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Shape 74"/>
          <p:cNvSpPr/>
          <p:nvPr/>
        </p:nvSpPr>
        <p:spPr>
          <a:xfrm>
            <a:off x="1846275" y="4052525"/>
            <a:ext cx="10145100" cy="4074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43000" marR="0" lvl="0" indent="-10858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Helvetica Neue"/>
              <a:buAutoNum type="arabicPeriod"/>
            </a:pPr>
            <a:r>
              <a:rPr lang="en-US" sz="4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Justifying the Effort</a:t>
            </a:r>
          </a:p>
          <a:p>
            <a:pPr marL="1143000" marR="0" lvl="0" indent="-10858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Helvetica Neue"/>
              <a:buAutoNum type="arabicPeriod"/>
            </a:pPr>
            <a:r>
              <a:rPr lang="en-US" sz="4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Gathering Information</a:t>
            </a:r>
          </a:p>
          <a:p>
            <a:pPr marL="1143000" marR="0" lvl="0" indent="-10858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Helvetica Neue"/>
              <a:buAutoNum type="arabicPeriod"/>
            </a:pPr>
            <a:r>
              <a:rPr lang="en-US" sz="4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Creating Awareness</a:t>
            </a:r>
          </a:p>
          <a:p>
            <a:pPr marL="1143000" marR="0" lvl="0" indent="-10858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Helvetica Neue"/>
              <a:buAutoNum type="arabicPeriod"/>
            </a:pPr>
            <a:r>
              <a:rPr lang="en-US" sz="4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Recruiting and Enlisting</a:t>
            </a:r>
          </a:p>
          <a:p>
            <a:pPr marL="1143000" marR="0" lvl="0" indent="-10858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Helvetica Neue"/>
              <a:buAutoNum type="arabicPeriod"/>
            </a:pPr>
            <a:r>
              <a:rPr lang="en-US" sz="4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Training Stakeholders</a:t>
            </a:r>
          </a:p>
          <a:p>
            <a:pPr marL="1143000" marR="0" lvl="0" indent="-10858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Helvetica Neue"/>
              <a:buAutoNum type="arabicPeriod"/>
            </a:pPr>
            <a:r>
              <a:rPr lang="en-US" sz="4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Implementing the Plan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565645" y="3409619"/>
            <a:ext cx="12219486" cy="5203428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4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 </a:t>
            </a:r>
            <a:r>
              <a:rPr lang="en-US" sz="4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Declaration for Workforce Development”</a:t>
            </a:r>
          </a:p>
          <a:p>
            <a:pPr marL="505325" marR="0" lvl="0" indent="-5053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4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lang="en-US" sz="3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	A unified story by business and education</a:t>
            </a:r>
            <a:r>
              <a:rPr lang="en-US" sz="4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en-US" sz="4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lang="en-US" sz="48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505325" marR="0" lvl="0" indent="-5053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4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Workforce Goals: </a:t>
            </a:r>
            <a:br>
              <a:rPr lang="en-US" sz="4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4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</a:t>
            </a:r>
            <a:r>
              <a:rPr lang="en-US" sz="3600"/>
              <a:t>	</a:t>
            </a:r>
            <a:r>
              <a:rPr lang="en-US" sz="3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More, Better, Sooner</a:t>
            </a:r>
          </a:p>
          <a:p>
            <a:pPr marL="505326" marR="0" lvl="2" indent="39637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Attractive state for business</a:t>
            </a:r>
          </a:p>
          <a:p>
            <a:pPr marL="505326" marR="0" lvl="2" indent="39637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Keep young workers in New Hampshire</a:t>
            </a:r>
          </a:p>
          <a:p>
            <a:pPr marL="505326" marR="0" lvl="2" indent="39637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3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"65x25"</a:t>
            </a:r>
          </a:p>
        </p:txBody>
      </p:sp>
      <p:pic>
        <p:nvPicPr>
          <p:cNvPr id="80" name="Shape 8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706290" y="8371132"/>
            <a:ext cx="1078800" cy="100770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Shape 81"/>
          <p:cNvSpPr/>
          <p:nvPr/>
        </p:nvSpPr>
        <p:spPr>
          <a:xfrm>
            <a:off x="266399" y="1090600"/>
            <a:ext cx="10065299" cy="11555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#1- J</a:t>
            </a:r>
            <a:r>
              <a:rPr lang="en-US" sz="6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USTIFICATION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2461700" y="2549125"/>
            <a:ext cx="8317799" cy="69182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do certifications come from?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3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</a:t>
            </a:r>
            <a:r>
              <a:rPr lang="en-US" sz="2300"/>
              <a:t>	</a:t>
            </a:r>
            <a:r>
              <a:rPr lang="en-US" sz="23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Colleges</a:t>
            </a:r>
          </a:p>
          <a:p>
            <a:pPr marL="1773935" marR="0" lvl="4" indent="5486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3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Career Schools</a:t>
            </a:r>
          </a:p>
          <a:p>
            <a:pPr marL="1773935" marR="0" lvl="4" indent="5486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3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Businesses</a:t>
            </a:r>
          </a:p>
          <a:p>
            <a:pPr marL="1773935" marR="0" lvl="4" indent="5486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3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Industry Associations</a:t>
            </a:r>
          </a:p>
          <a:p>
            <a:pPr marL="1773935" marR="0" lvl="4" indent="5486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3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High Schools/Career and Technical Centers</a:t>
            </a:r>
          </a:p>
          <a:p>
            <a:pPr marL="0" marR="0" lvl="4" indent="800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endParaRPr sz="23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Programs can enhance ED2?			</a:t>
            </a:r>
            <a:br>
              <a:rPr lang="en-US" sz="2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2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	</a:t>
            </a:r>
            <a:r>
              <a:rPr lang="en-US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Campus Compact</a:t>
            </a:r>
            <a:br>
              <a:rPr lang="en-US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	College for America </a:t>
            </a:r>
            <a:br>
              <a:rPr lang="en-US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	First Robotics</a:t>
            </a:r>
          </a:p>
          <a:p>
            <a:pPr marL="1773935" marR="0" lvl="2" indent="5486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Manufacturing Week</a:t>
            </a:r>
          </a:p>
          <a:p>
            <a:pPr marL="1773935" marR="0" lvl="4" indent="5486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New Hampshire Scholars</a:t>
            </a:r>
          </a:p>
          <a:p>
            <a:pPr marL="1773935" marR="0" lvl="4" indent="5486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STEAM Ahead</a:t>
            </a:r>
          </a:p>
          <a:p>
            <a:pPr marL="1773935" marR="0" lvl="4" indent="5486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Stay-Work-Play</a:t>
            </a:r>
          </a:p>
          <a:p>
            <a:pPr marL="0" marR="0" lvl="4" indent="800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endParaRPr sz="23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What’s Missing? </a:t>
            </a:r>
          </a:p>
        </p:txBody>
      </p:sp>
      <p:pic>
        <p:nvPicPr>
          <p:cNvPr id="87" name="Shape 8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06482" y="8049382"/>
            <a:ext cx="1078800" cy="10077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Shape 88"/>
          <p:cNvSpPr/>
          <p:nvPr/>
        </p:nvSpPr>
        <p:spPr>
          <a:xfrm>
            <a:off x="279749" y="422450"/>
            <a:ext cx="12364500" cy="21081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#2-  INFORMATION GATHERING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2610900" y="2423650"/>
            <a:ext cx="8243099" cy="65270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4572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Develop the Talking Points</a:t>
            </a:r>
          </a:p>
          <a:p>
            <a:pPr marL="4572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Conduct 1,000 Presentations </a:t>
            </a:r>
            <a:r>
              <a:rPr lang="en-US" sz="15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(per year)</a:t>
            </a:r>
          </a:p>
          <a:p>
            <a:pPr marL="1662041" marR="0" lvl="4" indent="16675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Rotary Clubs                   </a:t>
            </a:r>
          </a:p>
          <a:p>
            <a:pPr marL="1627870" marR="0" lvl="4" indent="20092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PTA/PTO</a:t>
            </a:r>
          </a:p>
          <a:p>
            <a:pPr marL="1627870" marR="0" lvl="4" indent="20092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Lions Clubs</a:t>
            </a:r>
          </a:p>
          <a:p>
            <a:pPr marL="1627870" marR="0" lvl="4" indent="20092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School Boards</a:t>
            </a:r>
          </a:p>
          <a:p>
            <a:pPr marL="1627870" marR="0" lvl="4" indent="20092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Legislature</a:t>
            </a:r>
          </a:p>
          <a:p>
            <a:pPr marL="1627870" marR="0" lvl="4" indent="20092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Etc.</a:t>
            </a:r>
          </a:p>
          <a:p>
            <a:pPr marL="9144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Presenters:  Fred Bramante, Jacqui Guillette, and </a:t>
            </a:r>
            <a:r>
              <a:rPr lang="en-US" sz="3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YOU!</a:t>
            </a:r>
          </a:p>
          <a:p>
            <a:pPr marL="324611" marR="0" lvl="4" indent="9707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endParaRPr sz="21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Message Beyond New Hampshire</a:t>
            </a:r>
          </a:p>
        </p:txBody>
      </p:sp>
      <p:pic>
        <p:nvPicPr>
          <p:cNvPr id="94" name="Shape 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15332" y="8278457"/>
            <a:ext cx="1078800" cy="10077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Shape 95"/>
          <p:cNvSpPr/>
          <p:nvPr/>
        </p:nvSpPr>
        <p:spPr>
          <a:xfrm>
            <a:off x="354325" y="180375"/>
            <a:ext cx="10406400" cy="22097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#3- CREATING AWARENESS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Shape 10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264132" y="8241157"/>
            <a:ext cx="1078800" cy="10077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Shape 101"/>
          <p:cNvSpPr/>
          <p:nvPr/>
        </p:nvSpPr>
        <p:spPr>
          <a:xfrm>
            <a:off x="354325" y="517975"/>
            <a:ext cx="12551100" cy="19304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#4- </a:t>
            </a:r>
            <a:r>
              <a:rPr lang="en-US" sz="6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RECRUITING &amp; ENLISTING</a:t>
            </a:r>
          </a:p>
        </p:txBody>
      </p:sp>
      <p:sp>
        <p:nvSpPr>
          <p:cNvPr id="102" name="Shape 102"/>
          <p:cNvSpPr/>
          <p:nvPr/>
        </p:nvSpPr>
        <p:spPr>
          <a:xfrm>
            <a:off x="3319575" y="2571725"/>
            <a:ext cx="8634600" cy="39623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80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-533400" rtl="0">
              <a:spcBef>
                <a:spcPts val="0"/>
              </a:spcBef>
              <a:buClr>
                <a:schemeClr val="dk1"/>
              </a:buClr>
              <a:buSzPct val="100000"/>
              <a:buFont typeface="Helvetica Neue"/>
              <a:buChar char="●"/>
            </a:pPr>
            <a:r>
              <a:rPr lang="en-US" sz="4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10,000 Mentors</a:t>
            </a:r>
          </a:p>
          <a:p>
            <a:pPr marL="457200" lvl="0" indent="-533400" rtl="0">
              <a:spcBef>
                <a:spcPts val="0"/>
              </a:spcBef>
              <a:buClr>
                <a:schemeClr val="dk1"/>
              </a:buClr>
              <a:buSzPct val="100000"/>
              <a:buFont typeface="Helvetica Neue"/>
              <a:buChar char="●"/>
            </a:pPr>
            <a:r>
              <a:rPr lang="en-US" sz="4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Resources</a:t>
            </a:r>
          </a:p>
          <a:p>
            <a:pPr marL="457200" lvl="0" indent="-533400" rtl="0">
              <a:spcBef>
                <a:spcPts val="0"/>
              </a:spcBef>
              <a:buClr>
                <a:schemeClr val="dk1"/>
              </a:buClr>
              <a:buSzPct val="100000"/>
              <a:buFont typeface="Helvetica Neue"/>
              <a:buChar char="●"/>
            </a:pPr>
            <a:r>
              <a:rPr lang="en-US" sz="4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Committees</a:t>
            </a:r>
          </a:p>
          <a:p>
            <a:pPr marL="457200" lvl="0" indent="-533400" rtl="0">
              <a:spcBef>
                <a:spcPts val="0"/>
              </a:spcBef>
              <a:buClr>
                <a:schemeClr val="dk1"/>
              </a:buClr>
              <a:buSzPct val="100000"/>
              <a:buFont typeface="Helvetica Neue"/>
              <a:buChar char="●"/>
            </a:pPr>
            <a:r>
              <a:rPr lang="en-US" sz="4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Speakers</a:t>
            </a:r>
          </a:p>
          <a:p>
            <a:pPr marL="457200" lvl="0" indent="-533400" rtl="0">
              <a:spcBef>
                <a:spcPts val="0"/>
              </a:spcBef>
              <a:buClr>
                <a:schemeClr val="dk1"/>
              </a:buClr>
              <a:buSzPct val="100000"/>
              <a:buFont typeface="Helvetica Neue"/>
              <a:buChar char="●"/>
            </a:pPr>
            <a:r>
              <a:rPr lang="en-US" sz="4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Students</a:t>
            </a:r>
          </a:p>
          <a:p>
            <a:pPr marL="457200" lvl="0" indent="-533400" rtl="0">
              <a:spcBef>
                <a:spcPts val="0"/>
              </a:spcBef>
              <a:buClr>
                <a:schemeClr val="dk1"/>
              </a:buClr>
              <a:buSzPct val="100000"/>
              <a:buFont typeface="Helvetica Neue"/>
              <a:buChar char="●"/>
            </a:pPr>
            <a:r>
              <a:rPr lang="en-US" sz="4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Current workers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Shape 10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264132" y="8241157"/>
            <a:ext cx="1078800" cy="100770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Shape 108"/>
          <p:cNvSpPr/>
          <p:nvPr/>
        </p:nvSpPr>
        <p:spPr>
          <a:xfrm>
            <a:off x="354325" y="517975"/>
            <a:ext cx="12551100" cy="19304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# </a:t>
            </a:r>
            <a:r>
              <a:rPr lang="en-US" sz="6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5a-</a:t>
            </a: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	T</a:t>
            </a:r>
            <a:r>
              <a:rPr lang="en-US" sz="6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RAINING </a:t>
            </a:r>
          </a:p>
          <a:p>
            <a:pPr marL="18288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6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PRIMARY FOCUS</a:t>
            </a: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"65X25”</a:t>
            </a:r>
          </a:p>
        </p:txBody>
      </p:sp>
      <p:sp>
        <p:nvSpPr>
          <p:cNvPr id="109" name="Shape 109"/>
          <p:cNvSpPr/>
          <p:nvPr/>
        </p:nvSpPr>
        <p:spPr>
          <a:xfrm>
            <a:off x="2499000" y="3112550"/>
            <a:ext cx="8634600" cy="39623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589427" marR="0" lvl="0" indent="-58942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Helvetica Neue"/>
              <a:buAutoNum type="arabicPeriod"/>
            </a:pPr>
            <a:r>
              <a:rPr lang="en-US" sz="32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Access Current Workforce</a:t>
            </a:r>
          </a:p>
          <a:p>
            <a:pPr marL="1366786" marR="0" lvl="3" indent="-40158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75000"/>
              <a:buFont typeface="Helvetica Neue"/>
              <a:buChar char="•"/>
            </a:pPr>
            <a:r>
              <a:rPr lang="en-US" sz="32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College Degrees</a:t>
            </a:r>
          </a:p>
          <a:p>
            <a:pPr marL="1366786" marR="0" lvl="3" indent="-40158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75000"/>
              <a:buFont typeface="Helvetica Neue"/>
              <a:buChar char="•"/>
            </a:pPr>
            <a:r>
              <a:rPr lang="en-US" sz="32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and Industry Training</a:t>
            </a:r>
          </a:p>
          <a:p>
            <a:pPr marL="589427" marR="0" lvl="0" indent="-58942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Helvetica Neue"/>
              <a:buAutoNum type="arabicPeriod"/>
            </a:pPr>
            <a:r>
              <a:rPr lang="en-US" sz="32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Access High Schools</a:t>
            </a:r>
          </a:p>
          <a:p>
            <a:pPr marL="1366786" marR="0" lvl="3" indent="-40158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75000"/>
              <a:buFont typeface="Helvetica Neue"/>
              <a:buChar char="•"/>
            </a:pPr>
            <a:r>
              <a:rPr lang="en-US" sz="32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Early College</a:t>
            </a:r>
          </a:p>
          <a:p>
            <a:pPr marL="1366786" marR="0" lvl="3" indent="-40158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75000"/>
              <a:buFont typeface="Helvetica Neue"/>
              <a:buChar char="•"/>
            </a:pPr>
            <a:r>
              <a:rPr lang="en-US" sz="32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Expanded Credentialing Opportunities</a:t>
            </a:r>
          </a:p>
          <a:p>
            <a:pPr marL="1366786" marR="0" lvl="3" indent="-40158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75000"/>
              <a:buFont typeface="Helvetica Neue"/>
              <a:buChar char="•"/>
            </a:pPr>
            <a:r>
              <a:rPr lang="en-US" sz="32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Internships</a:t>
            </a:r>
          </a:p>
          <a:p>
            <a:pPr marL="1366786" marR="0" lvl="3" indent="-40158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75000"/>
              <a:buFont typeface="Helvetica Neue"/>
              <a:buChar char="•"/>
            </a:pPr>
            <a:r>
              <a:rPr lang="en-US" sz="32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and Industry Training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3711224" y="3304850"/>
            <a:ext cx="5970900" cy="50202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4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Educators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4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4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Learners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4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Parents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4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Policy/Rule makers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4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Community</a:t>
            </a:r>
          </a:p>
          <a:p>
            <a:pPr marL="409071" marR="0" lvl="0" indent="-4090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4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Presenters</a:t>
            </a:r>
          </a:p>
        </p:txBody>
      </p:sp>
      <p:pic>
        <p:nvPicPr>
          <p:cNvPr id="115" name="Shape 1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37032" y="8325182"/>
            <a:ext cx="1078800" cy="10077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Shape 116"/>
          <p:cNvSpPr/>
          <p:nvPr/>
        </p:nvSpPr>
        <p:spPr>
          <a:xfrm>
            <a:off x="354325" y="528675"/>
            <a:ext cx="12383099" cy="20699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Helvetica Neue"/>
              <a:buNone/>
            </a:pP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#</a:t>
            </a:r>
            <a:r>
              <a:rPr lang="en-US" sz="6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5b-</a:t>
            </a: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TRAINING</a:t>
            </a:r>
            <a:r>
              <a:rPr lang="en-US" sz="6000"/>
              <a:t>  </a:t>
            </a:r>
            <a:r>
              <a:rPr lang="en-US" sz="60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STAKEHOLDERS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Gradient">
  <a:themeElements>
    <a:clrScheme name="Gradient">
      <a:dk1>
        <a:srgbClr val="FFFFFF"/>
      </a:dk1>
      <a:lt1>
        <a:srgbClr val="FF0000"/>
      </a:lt1>
      <a:dk2>
        <a:srgbClr val="A7A7A7"/>
      </a:dk2>
      <a:lt2>
        <a:srgbClr val="535353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400</Words>
  <Application>Microsoft Office PowerPoint</Application>
  <PresentationFormat>Custom</PresentationFormat>
  <Paragraphs>137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Helvetica Neue</vt:lpstr>
      <vt:lpstr>Gradient</vt:lpstr>
      <vt:lpstr>PowerPoint Presentation</vt:lpstr>
      <vt:lpstr>“Ideas are the natural born enemy of the way things are; but, under proper care they can become something beautiful.” GE, 2015</vt:lpstr>
      <vt:lpstr>The SIX COMPONENTS of (ED)2</vt:lpstr>
      <vt:lpstr>“ Declaration for Workforce Development”    A unified story by business and education  Workforce Goals:     More, Better, Sooner Attractive state for business Keep young workers in New Hampshire "65x25"</vt:lpstr>
      <vt:lpstr>Where do certifications come from?     Colleges Career Schools Businesses Industry Associations High Schools/Career and Technical Centers  What Programs can enhance ED2?        Campus Compact     College for America      First Robotics Manufacturing Week New Hampshire Scholars STEAM Ahead Stay-Work-Play  What’s Missing? </vt:lpstr>
      <vt:lpstr>Develop the Talking Points Conduct 1,000 Presentations (per year) Rotary Clubs                    PTA/PTO Lions Clubs School Boards Legislature Etc. Presenters:  Fred Bramante, Jacqui Guillette, and YOU!  Message Beyond New Hampshire</vt:lpstr>
      <vt:lpstr>PowerPoint Presentation</vt:lpstr>
      <vt:lpstr>PowerPoint Presentation</vt:lpstr>
      <vt:lpstr>Educators Business  Learners Parents Policy/Rule makers Community Presenters</vt:lpstr>
      <vt:lpstr>Competency Based Learning (anytime/anyplace) Extended Learning Opportunities (ELOs) Personalized/Customized learning Early College Mentors -10,000 Mentors  Soft/Critical Skills Training   Entrepreneurship Certifications in High School – "HS 65x25" Educator preparation programs Pathways (i.e. Little League of Manufacturing)</vt:lpstr>
      <vt:lpstr>Develop an understanding of:   Competency-Based Learning and its benefits   The need for education and businesses to partner How to create Mentorships/internships How to look differently at public education How to be a part of “65X25"</vt:lpstr>
      <vt:lpstr>Develop of understanding of:  The flexibility of Competency-Based Learning Community based learning opportunities How to find and participate in internships How to choose early college opportunities How to learn soft/critical skills How to seek job certification(s) in high school – ”HS 65x25" The importance of Financial Literacy Becoming an Entrepreneur</vt:lpstr>
      <vt:lpstr>  Develop understanding of:   How education in America is changing  Possibilities created by CBL (flexibility, personalization, etc.) New Hampshire’s (DOE/SBOE) goals for our kids Breaking barriers to opportunities How to play a dynamic role in their child’s education “HS 65X25"</vt:lpstr>
      <vt:lpstr>Develop understanding of:  Education in America and how it is changing The opportunities in CBL (ED)2/NHCBE workforce goals for our state How to look differently at resources  “HS 65X25”</vt:lpstr>
      <vt:lpstr>Develop understanding of:  The Possibilities of CBL Breaking Barriers to Opportunities How to look at resources differently  The need to create Supportive Legislative Policies and Rules</vt:lpstr>
      <vt:lpstr> #6- IMPLEMENTING THE PLAN</vt:lpstr>
      <vt:lpstr>   Agree to a Comprehensive Approach to achieving the NHCBE Goals   Agree to have (ED)2 and 65X25 committees bring Final (ED)2 Draft to full NHCBE Board.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Zachary Gauss</cp:lastModifiedBy>
  <cp:revision>1</cp:revision>
  <dcterms:modified xsi:type="dcterms:W3CDTF">2015-12-16T14:59:28Z</dcterms:modified>
</cp:coreProperties>
</file>