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2" r:id="rId2"/>
    <p:sldId id="264" r:id="rId3"/>
    <p:sldId id="403" r:id="rId4"/>
    <p:sldId id="455" r:id="rId5"/>
    <p:sldId id="258" r:id="rId6"/>
    <p:sldId id="413" r:id="rId7"/>
    <p:sldId id="414" r:id="rId8"/>
    <p:sldId id="415" r:id="rId9"/>
    <p:sldId id="424" r:id="rId10"/>
    <p:sldId id="425" r:id="rId11"/>
    <p:sldId id="456" r:id="rId12"/>
    <p:sldId id="430" r:id="rId13"/>
    <p:sldId id="426" r:id="rId14"/>
    <p:sldId id="44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5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E7238-46F0-BB44-8DF6-B595C08BCAA0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6A810-9FF3-BA43-BFF7-4EEC0B0D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here is well aware of the predicament we face:  Record low unemployment and a lack of qualified employees to sustain continued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13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59 Industry certifications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59 Industry certifications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here is well aware of the predicament we face:  Record low unemployment and a lack of qualified employees to sustain continued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9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7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7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4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134  badges in 9 categories, over 100 new courses/badges/competency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6A810-9FF3-BA43-BFF7-4EEC0B0D16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7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5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1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0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0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3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B5AC-657B-4944-B721-0CC674B9FE4A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808E-1E35-AE40-8B22-1F7A3A6A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01A07-834E-DB4B-AF02-381B8B37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45" y="982015"/>
            <a:ext cx="4619710" cy="2993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04799-66EA-0648-97CF-8C6E0846BF94}"/>
              </a:ext>
            </a:extLst>
          </p:cNvPr>
          <p:cNvSpPr txBox="1"/>
          <p:nvPr/>
        </p:nvSpPr>
        <p:spPr>
          <a:xfrm>
            <a:off x="3236688" y="4319902"/>
            <a:ext cx="3479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Instagram:  </a:t>
            </a:r>
            <a:r>
              <a:rPr lang="en-US" dirty="0" err="1">
                <a:solidFill>
                  <a:schemeClr val="bg1"/>
                </a:solidFill>
                <a:latin typeface="Montserrat Thin" pitchFamily="2" charset="77"/>
              </a:rPr>
              <a:t>learn_at_vlacs</a:t>
            </a:r>
            <a:endParaRPr lang="en-US" dirty="0">
              <a:solidFill>
                <a:schemeClr val="bg1"/>
              </a:solidFill>
              <a:latin typeface="Montserrat Thin" pitchFamily="2" charset="77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Twitter:  VLACS</a:t>
            </a:r>
          </a:p>
          <a:p>
            <a:pPr fontAlgn="base"/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Facebook:  VLACS</a:t>
            </a:r>
          </a:p>
          <a:p>
            <a:pPr fontAlgn="base"/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Our website:   </a:t>
            </a:r>
            <a:r>
              <a:rPr lang="en-US" dirty="0" err="1">
                <a:solidFill>
                  <a:schemeClr val="bg1"/>
                </a:solidFill>
                <a:latin typeface="Montserrat Thin" pitchFamily="2" charset="77"/>
              </a:rPr>
              <a:t>vlacs.org</a:t>
            </a:r>
            <a:br>
              <a:rPr lang="en-US" dirty="0">
                <a:solidFill>
                  <a:schemeClr val="bg1"/>
                </a:solidFill>
                <a:latin typeface="Montserrat Thin" pitchFamily="2" charset="77"/>
              </a:rPr>
            </a:br>
            <a:endParaRPr lang="en-US" dirty="0">
              <a:solidFill>
                <a:schemeClr val="bg1"/>
              </a:solidFill>
              <a:latin typeface="Montserrat Thin" pitchFamily="2" charset="77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9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A6BE6-BBFE-A64F-BCA6-CD6CE2DEB092}"/>
              </a:ext>
            </a:extLst>
          </p:cNvPr>
          <p:cNvSpPr txBox="1"/>
          <p:nvPr/>
        </p:nvSpPr>
        <p:spPr>
          <a:xfrm>
            <a:off x="2547257" y="2383972"/>
            <a:ext cx="4550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Career readiness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Health Science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Business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BABD7-AE17-DD45-AF85-DC43BB7239C0}"/>
              </a:ext>
            </a:extLst>
          </p:cNvPr>
          <p:cNvSpPr/>
          <p:nvPr/>
        </p:nvSpPr>
        <p:spPr>
          <a:xfrm>
            <a:off x="1758070" y="853579"/>
            <a:ext cx="6128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INDUSTRY CERTIFICATIONS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185E5-1F64-8F49-8B22-81E9A3D32059}"/>
              </a:ext>
            </a:extLst>
          </p:cNvPr>
          <p:cNvSpPr txBox="1"/>
          <p:nvPr/>
        </p:nvSpPr>
        <p:spPr>
          <a:xfrm>
            <a:off x="3461656" y="1726497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See document #4</a:t>
            </a:r>
          </a:p>
        </p:txBody>
      </p:sp>
    </p:spTree>
    <p:extLst>
      <p:ext uri="{BB962C8B-B14F-4D97-AF65-F5344CB8AC3E}">
        <p14:creationId xmlns:p14="http://schemas.microsoft.com/office/powerpoint/2010/main" val="78194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AD17C-7CD1-3243-95F4-EA8E65537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0"/>
            <a:ext cx="886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5DB2A-81F2-4645-A63B-631B228F2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7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A6BE6-BBFE-A64F-BCA6-CD6CE2DEB092}"/>
              </a:ext>
            </a:extLst>
          </p:cNvPr>
          <p:cNvSpPr txBox="1"/>
          <p:nvPr/>
        </p:nvSpPr>
        <p:spPr>
          <a:xfrm>
            <a:off x="2000122" y="1676400"/>
            <a:ext cx="6607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Career exploration sessions via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Job shadows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Career mentorship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Career related competitions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Informational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Paid and unpaid internships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Service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Entrepreneurship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Paid or unpaid work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Volunteering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Pre-Apprenticeships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 Light" pitchFamily="2" charset="77"/>
              </a:rPr>
              <a:t>Apprenticeships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BABD7-AE17-DD45-AF85-DC43BB7239C0}"/>
              </a:ext>
            </a:extLst>
          </p:cNvPr>
          <p:cNvSpPr/>
          <p:nvPr/>
        </p:nvSpPr>
        <p:spPr>
          <a:xfrm>
            <a:off x="2000122" y="853579"/>
            <a:ext cx="5644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WORK-BASED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105033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01A07-834E-DB4B-AF02-381B8B37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45" y="982015"/>
            <a:ext cx="4619710" cy="2993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04799-66EA-0648-97CF-8C6E0846BF94}"/>
              </a:ext>
            </a:extLst>
          </p:cNvPr>
          <p:cNvSpPr txBox="1"/>
          <p:nvPr/>
        </p:nvSpPr>
        <p:spPr>
          <a:xfrm>
            <a:off x="3127832" y="4265473"/>
            <a:ext cx="3479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Instagram:  </a:t>
            </a:r>
            <a:r>
              <a:rPr lang="en-US" dirty="0" err="1">
                <a:solidFill>
                  <a:schemeClr val="bg1"/>
                </a:solidFill>
                <a:latin typeface="Montserrat Thin" pitchFamily="2" charset="77"/>
              </a:rPr>
              <a:t>learn_at_vlacs</a:t>
            </a:r>
            <a:endParaRPr lang="en-US" dirty="0">
              <a:solidFill>
                <a:schemeClr val="bg1"/>
              </a:solidFill>
              <a:latin typeface="Montserrat Thin" pitchFamily="2" charset="77"/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Twitter:  VLACS</a:t>
            </a:r>
          </a:p>
          <a:p>
            <a:pPr fontAlgn="base"/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Facebook:  VLACS</a:t>
            </a:r>
          </a:p>
          <a:p>
            <a:pPr fontAlgn="base"/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Link to our website:   </a:t>
            </a:r>
            <a:r>
              <a:rPr lang="en-US" dirty="0" err="1">
                <a:solidFill>
                  <a:schemeClr val="bg1"/>
                </a:solidFill>
                <a:latin typeface="Montserrat Thin" pitchFamily="2" charset="77"/>
              </a:rPr>
              <a:t>vlacs.org</a:t>
            </a:r>
            <a:br>
              <a:rPr lang="en-US" dirty="0">
                <a:solidFill>
                  <a:schemeClr val="bg1"/>
                </a:solidFill>
                <a:latin typeface="Montserrat Thin" pitchFamily="2" charset="77"/>
              </a:rPr>
            </a:br>
            <a:endParaRPr lang="en-US" dirty="0">
              <a:solidFill>
                <a:schemeClr val="bg1"/>
              </a:solidFill>
              <a:latin typeface="Montserrat Thin" pitchFamily="2" charset="77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8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ED5624-4FC9-9145-A2AA-D51EC0C249EC}"/>
              </a:ext>
            </a:extLst>
          </p:cNvPr>
          <p:cNvSpPr txBox="1"/>
          <p:nvPr/>
        </p:nvSpPr>
        <p:spPr>
          <a:xfrm>
            <a:off x="814598" y="2598003"/>
            <a:ext cx="7514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Light" pitchFamily="2" charset="77"/>
              </a:rPr>
              <a:t>Students determine when, where, and how to learn based on their needs, interests, and talents</a:t>
            </a:r>
          </a:p>
        </p:txBody>
      </p:sp>
    </p:spTree>
    <p:extLst>
      <p:ext uri="{BB962C8B-B14F-4D97-AF65-F5344CB8AC3E}">
        <p14:creationId xmlns:p14="http://schemas.microsoft.com/office/powerpoint/2010/main" val="26745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500D25-74EC-3D43-8DEC-151C114B5940}"/>
              </a:ext>
            </a:extLst>
          </p:cNvPr>
          <p:cNvSpPr/>
          <p:nvPr/>
        </p:nvSpPr>
        <p:spPr>
          <a:xfrm>
            <a:off x="2486332" y="428267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Learning Journeys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D25E1-6C90-7941-860D-5E1007C3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518" y="1507879"/>
            <a:ext cx="1070487" cy="1063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518B2-D59B-0B40-8DA7-E7D513A85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604" y="1507879"/>
            <a:ext cx="1070487" cy="1063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E050EA-BB36-9F46-935C-C49B792FF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137" y="1507879"/>
            <a:ext cx="1070487" cy="10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FEA9A-9E60-404E-A0F3-0757D799F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051" y="1507879"/>
            <a:ext cx="1070487" cy="1063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F25F41-BF42-3E4C-9257-1AADCA515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223" y="1507880"/>
            <a:ext cx="1070487" cy="1063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079B42-91ED-2F49-9A8C-411917D77BAB}"/>
              </a:ext>
            </a:extLst>
          </p:cNvPr>
          <p:cNvSpPr txBox="1"/>
          <p:nvPr/>
        </p:nvSpPr>
        <p:spPr>
          <a:xfrm>
            <a:off x="1442504" y="2798640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Courses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ECDC78-0BF4-F84C-A076-C5F7BF7B9D56}"/>
              </a:ext>
            </a:extLst>
          </p:cNvPr>
          <p:cNvSpPr txBox="1"/>
          <p:nvPr/>
        </p:nvSpPr>
        <p:spPr>
          <a:xfrm>
            <a:off x="2743391" y="2806351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Projects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58E7B-50E4-2B41-8340-8A5072E1A265}"/>
              </a:ext>
            </a:extLst>
          </p:cNvPr>
          <p:cNvSpPr txBox="1"/>
          <p:nvPr/>
        </p:nvSpPr>
        <p:spPr>
          <a:xfrm>
            <a:off x="3961369" y="2808286"/>
            <a:ext cx="168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Experiences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7F7FD-FC29-6E41-95C5-970D21CB636F}"/>
              </a:ext>
            </a:extLst>
          </p:cNvPr>
          <p:cNvSpPr txBox="1"/>
          <p:nvPr/>
        </p:nvSpPr>
        <p:spPr>
          <a:xfrm>
            <a:off x="5628631" y="2798640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Teams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D5598-3E52-5A4D-BE16-8985758777B1}"/>
              </a:ext>
            </a:extLst>
          </p:cNvPr>
          <p:cNvSpPr txBox="1"/>
          <p:nvPr/>
        </p:nvSpPr>
        <p:spPr>
          <a:xfrm>
            <a:off x="6929518" y="2806351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352387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500D25-74EC-3D43-8DEC-151C114B5940}"/>
              </a:ext>
            </a:extLst>
          </p:cNvPr>
          <p:cNvSpPr/>
          <p:nvPr/>
        </p:nvSpPr>
        <p:spPr>
          <a:xfrm>
            <a:off x="2486332" y="428267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Learning Journeys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D25E1-6C90-7941-860D-5E1007C3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518" y="1507879"/>
            <a:ext cx="1070487" cy="10636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518B2-D59B-0B40-8DA7-E7D513A85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604" y="1507879"/>
            <a:ext cx="1070487" cy="10636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61448-2C5F-B04E-AB2B-4ADC868CE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619" y="3404751"/>
            <a:ext cx="1684559" cy="1673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E050EA-BB36-9F46-935C-C49B792FF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137" y="1507879"/>
            <a:ext cx="1070487" cy="10636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FEA9A-9E60-404E-A0F3-0757D799F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051" y="1507879"/>
            <a:ext cx="1070487" cy="10636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F25F41-BF42-3E4C-9257-1AADCA515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223" y="1507880"/>
            <a:ext cx="1070487" cy="10636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079B42-91ED-2F49-9A8C-411917D77BAB}"/>
              </a:ext>
            </a:extLst>
          </p:cNvPr>
          <p:cNvSpPr txBox="1"/>
          <p:nvPr/>
        </p:nvSpPr>
        <p:spPr>
          <a:xfrm>
            <a:off x="1442504" y="2798640"/>
            <a:ext cx="12179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Courses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ECDC78-0BF4-F84C-A076-C5F7BF7B9D56}"/>
              </a:ext>
            </a:extLst>
          </p:cNvPr>
          <p:cNvSpPr txBox="1"/>
          <p:nvPr/>
        </p:nvSpPr>
        <p:spPr>
          <a:xfrm>
            <a:off x="2743391" y="2806351"/>
            <a:ext cx="12179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Projects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58E7B-50E4-2B41-8340-8A5072E1A265}"/>
              </a:ext>
            </a:extLst>
          </p:cNvPr>
          <p:cNvSpPr txBox="1"/>
          <p:nvPr/>
        </p:nvSpPr>
        <p:spPr>
          <a:xfrm>
            <a:off x="3961369" y="2808286"/>
            <a:ext cx="168455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Experiences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5AE97E-95B4-F046-88B8-1443AAFE0A16}"/>
              </a:ext>
            </a:extLst>
          </p:cNvPr>
          <p:cNvSpPr txBox="1"/>
          <p:nvPr/>
        </p:nvSpPr>
        <p:spPr>
          <a:xfrm>
            <a:off x="2817137" y="5350121"/>
            <a:ext cx="365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Career Connections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7F7FD-FC29-6E41-95C5-970D21CB636F}"/>
              </a:ext>
            </a:extLst>
          </p:cNvPr>
          <p:cNvSpPr txBox="1"/>
          <p:nvPr/>
        </p:nvSpPr>
        <p:spPr>
          <a:xfrm>
            <a:off x="5628631" y="2798640"/>
            <a:ext cx="12179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Teams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D5598-3E52-5A4D-BE16-8985758777B1}"/>
              </a:ext>
            </a:extLst>
          </p:cNvPr>
          <p:cNvSpPr txBox="1"/>
          <p:nvPr/>
        </p:nvSpPr>
        <p:spPr>
          <a:xfrm>
            <a:off x="6929518" y="2806351"/>
            <a:ext cx="12179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69546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500D25-74EC-3D43-8DEC-151C114B5940}"/>
              </a:ext>
            </a:extLst>
          </p:cNvPr>
          <p:cNvSpPr/>
          <p:nvPr/>
        </p:nvSpPr>
        <p:spPr>
          <a:xfrm>
            <a:off x="2395921" y="630378"/>
            <a:ext cx="4346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Learning Backpack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5A6B82-DED8-1543-82FF-73BD8664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352" y="1365250"/>
            <a:ext cx="3505200" cy="41275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E532988-FC59-BF4E-809F-B508E270C324}"/>
              </a:ext>
            </a:extLst>
          </p:cNvPr>
          <p:cNvSpPr/>
          <p:nvPr/>
        </p:nvSpPr>
        <p:spPr>
          <a:xfrm>
            <a:off x="2816352" y="5492750"/>
            <a:ext cx="3505200" cy="33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7B9"/>
                </a:solidFill>
                <a:latin typeface="Montserrat" pitchFamily="2" charset="77"/>
              </a:rPr>
              <a:t>.5 Credit</a:t>
            </a:r>
          </a:p>
        </p:txBody>
      </p:sp>
    </p:spTree>
    <p:extLst>
      <p:ext uri="{BB962C8B-B14F-4D97-AF65-F5344CB8AC3E}">
        <p14:creationId xmlns:p14="http://schemas.microsoft.com/office/powerpoint/2010/main" val="362719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500D25-74EC-3D43-8DEC-151C114B5940}"/>
              </a:ext>
            </a:extLst>
          </p:cNvPr>
          <p:cNvSpPr/>
          <p:nvPr/>
        </p:nvSpPr>
        <p:spPr>
          <a:xfrm>
            <a:off x="2486332" y="428267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Learning Journeys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D25E1-6C90-7941-860D-5E1007C3A5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4564" y="1179626"/>
            <a:ext cx="1070487" cy="1063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518B2-D59B-0B40-8DA7-E7D513A858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7650" y="1179626"/>
            <a:ext cx="1070487" cy="106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61448-2C5F-B04E-AB2B-4ADC868CED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0736" y="1179626"/>
            <a:ext cx="1070487" cy="1063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E050EA-BB36-9F46-935C-C49B792FFC1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6908" y="1179626"/>
            <a:ext cx="1070487" cy="10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FEA9A-9E60-404E-A0F3-0757D799F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822" y="1179626"/>
            <a:ext cx="1070487" cy="1063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F25F41-BF42-3E4C-9257-1AADCA51553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994" y="1179627"/>
            <a:ext cx="1070487" cy="1063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079B42-91ED-2F49-9A8C-411917D77BAB}"/>
              </a:ext>
            </a:extLst>
          </p:cNvPr>
          <p:cNvSpPr txBox="1"/>
          <p:nvPr/>
        </p:nvSpPr>
        <p:spPr>
          <a:xfrm>
            <a:off x="702275" y="2470387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Courses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ECDC78-0BF4-F84C-A076-C5F7BF7B9D56}"/>
              </a:ext>
            </a:extLst>
          </p:cNvPr>
          <p:cNvSpPr txBox="1"/>
          <p:nvPr/>
        </p:nvSpPr>
        <p:spPr>
          <a:xfrm>
            <a:off x="2003162" y="2478098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Projects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58E7B-50E4-2B41-8340-8A5072E1A265}"/>
              </a:ext>
            </a:extLst>
          </p:cNvPr>
          <p:cNvSpPr txBox="1"/>
          <p:nvPr/>
        </p:nvSpPr>
        <p:spPr>
          <a:xfrm>
            <a:off x="3221140" y="2480033"/>
            <a:ext cx="168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Experiences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5AE97E-95B4-F046-88B8-1443AAFE0A16}"/>
              </a:ext>
            </a:extLst>
          </p:cNvPr>
          <p:cNvSpPr txBox="1"/>
          <p:nvPr/>
        </p:nvSpPr>
        <p:spPr>
          <a:xfrm>
            <a:off x="4822790" y="2470387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Badges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7F7FD-FC29-6E41-95C5-970D21CB636F}"/>
              </a:ext>
            </a:extLst>
          </p:cNvPr>
          <p:cNvSpPr txBox="1"/>
          <p:nvPr/>
        </p:nvSpPr>
        <p:spPr>
          <a:xfrm>
            <a:off x="6123677" y="2470387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Teams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D5598-3E52-5A4D-BE16-8985758777B1}"/>
              </a:ext>
            </a:extLst>
          </p:cNvPr>
          <p:cNvSpPr txBox="1"/>
          <p:nvPr/>
        </p:nvSpPr>
        <p:spPr>
          <a:xfrm>
            <a:off x="7424564" y="2478098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College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F1731A-E031-6442-9D2D-96C731193D17}"/>
              </a:ext>
            </a:extLst>
          </p:cNvPr>
          <p:cNvSpPr txBox="1"/>
          <p:nvPr/>
        </p:nvSpPr>
        <p:spPr>
          <a:xfrm>
            <a:off x="2706785" y="3429000"/>
            <a:ext cx="4397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Fully customizable and competency-based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On-site or 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Service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Entrepreneurship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Travel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Internships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Paid our unpaid work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Pre-apprenticeships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55063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500D25-74EC-3D43-8DEC-151C114B5940}"/>
              </a:ext>
            </a:extLst>
          </p:cNvPr>
          <p:cNvSpPr/>
          <p:nvPr/>
        </p:nvSpPr>
        <p:spPr>
          <a:xfrm>
            <a:off x="2486332" y="428267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Learning Journeys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D25E1-6C90-7941-860D-5E1007C3A5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4564" y="1179626"/>
            <a:ext cx="1070487" cy="1063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518B2-D59B-0B40-8DA7-E7D513A858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7650" y="1179626"/>
            <a:ext cx="1070487" cy="106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61448-2C5F-B04E-AB2B-4ADC868CE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736" y="1179626"/>
            <a:ext cx="1070487" cy="1063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E050EA-BB36-9F46-935C-C49B792FFC1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6908" y="1179626"/>
            <a:ext cx="1070487" cy="10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FEA9A-9E60-404E-A0F3-0757D799F52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3822" y="1179626"/>
            <a:ext cx="1070487" cy="1063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F25F41-BF42-3E4C-9257-1AADCA51553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994" y="1179627"/>
            <a:ext cx="1070487" cy="1063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079B42-91ED-2F49-9A8C-411917D77BAB}"/>
              </a:ext>
            </a:extLst>
          </p:cNvPr>
          <p:cNvSpPr txBox="1"/>
          <p:nvPr/>
        </p:nvSpPr>
        <p:spPr>
          <a:xfrm>
            <a:off x="702275" y="2470387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Courses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ECDC78-0BF4-F84C-A076-C5F7BF7B9D56}"/>
              </a:ext>
            </a:extLst>
          </p:cNvPr>
          <p:cNvSpPr txBox="1"/>
          <p:nvPr/>
        </p:nvSpPr>
        <p:spPr>
          <a:xfrm>
            <a:off x="2003162" y="2478098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Projects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58E7B-50E4-2B41-8340-8A5072E1A265}"/>
              </a:ext>
            </a:extLst>
          </p:cNvPr>
          <p:cNvSpPr txBox="1"/>
          <p:nvPr/>
        </p:nvSpPr>
        <p:spPr>
          <a:xfrm>
            <a:off x="3221140" y="2480033"/>
            <a:ext cx="168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Experiences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5AE97E-95B4-F046-88B8-1443AAFE0A16}"/>
              </a:ext>
            </a:extLst>
          </p:cNvPr>
          <p:cNvSpPr txBox="1"/>
          <p:nvPr/>
        </p:nvSpPr>
        <p:spPr>
          <a:xfrm>
            <a:off x="4822790" y="2470387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Badges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7F7FD-FC29-6E41-95C5-970D21CB636F}"/>
              </a:ext>
            </a:extLst>
          </p:cNvPr>
          <p:cNvSpPr txBox="1"/>
          <p:nvPr/>
        </p:nvSpPr>
        <p:spPr>
          <a:xfrm>
            <a:off x="6123677" y="2470387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Teams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D5598-3E52-5A4D-BE16-8985758777B1}"/>
              </a:ext>
            </a:extLst>
          </p:cNvPr>
          <p:cNvSpPr txBox="1"/>
          <p:nvPr/>
        </p:nvSpPr>
        <p:spPr>
          <a:xfrm>
            <a:off x="7424564" y="2478098"/>
            <a:ext cx="12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College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F1731A-E031-6442-9D2D-96C731193D17}"/>
              </a:ext>
            </a:extLst>
          </p:cNvPr>
          <p:cNvSpPr txBox="1"/>
          <p:nvPr/>
        </p:nvSpPr>
        <p:spPr>
          <a:xfrm>
            <a:off x="2706785" y="3429000"/>
            <a:ext cx="52397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Evidence-based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Stackable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Transferable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Controlled by users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Free, open-source, and accessible anyone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11EBD-2942-9041-85D2-63D0020536AF}"/>
              </a:ext>
            </a:extLst>
          </p:cNvPr>
          <p:cNvSpPr/>
          <p:nvPr/>
        </p:nvSpPr>
        <p:spPr>
          <a:xfrm>
            <a:off x="4572000" y="642973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Source:  https://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badge.wiki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/wiki/What_Are_Open_Badges%3F</a:t>
            </a:r>
          </a:p>
        </p:txBody>
      </p:sp>
    </p:spTree>
    <p:extLst>
      <p:ext uri="{BB962C8B-B14F-4D97-AF65-F5344CB8AC3E}">
        <p14:creationId xmlns:p14="http://schemas.microsoft.com/office/powerpoint/2010/main" val="403345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880D27-831A-4543-AE0B-72AF346063CE}"/>
              </a:ext>
            </a:extLst>
          </p:cNvPr>
          <p:cNvSpPr/>
          <p:nvPr/>
        </p:nvSpPr>
        <p:spPr>
          <a:xfrm>
            <a:off x="4397829" y="6557741"/>
            <a:ext cx="550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en-US" dirty="0">
                <a:solidFill>
                  <a:schemeClr val="bg1"/>
                </a:solidFill>
                <a:latin typeface="Open Sans"/>
              </a:rPr>
            </a:br>
            <a:endParaRPr lang="en-US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03FF1-CA2B-C34D-8A92-A8057DEF9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F975B2-CBB9-4F4D-97C0-449338E9D3A1}"/>
              </a:ext>
            </a:extLst>
          </p:cNvPr>
          <p:cNvSpPr/>
          <p:nvPr/>
        </p:nvSpPr>
        <p:spPr>
          <a:xfrm>
            <a:off x="5540828" y="6557741"/>
            <a:ext cx="36031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>
                <a:latin typeface="Montserrat" pitchFamily="2" charset="77"/>
              </a:rPr>
              <a:t>By @</a:t>
            </a:r>
            <a:r>
              <a:rPr lang="en-US" sz="1100" dirty="0" err="1">
                <a:latin typeface="Montserrat" pitchFamily="2" charset="77"/>
              </a:rPr>
              <a:t>bryanMMathers</a:t>
            </a:r>
            <a:r>
              <a:rPr lang="en-US" sz="1100" dirty="0">
                <a:latin typeface="Montserrat" pitchFamily="2" charset="77"/>
              </a:rPr>
              <a:t>, licensed under CC-BY-ND</a:t>
            </a:r>
          </a:p>
        </p:txBody>
      </p:sp>
    </p:spTree>
    <p:extLst>
      <p:ext uri="{BB962C8B-B14F-4D97-AF65-F5344CB8AC3E}">
        <p14:creationId xmlns:p14="http://schemas.microsoft.com/office/powerpoint/2010/main" val="93574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A6BE6-BBFE-A64F-BCA6-CD6CE2DEB092}"/>
              </a:ext>
            </a:extLst>
          </p:cNvPr>
          <p:cNvSpPr txBox="1"/>
          <p:nvPr/>
        </p:nvSpPr>
        <p:spPr>
          <a:xfrm>
            <a:off x="2547257" y="2383972"/>
            <a:ext cx="4550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Health Science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Business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Tourism &amp; Hospitality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Science and Engineering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Future Focused Careers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Fitness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ACT </a:t>
            </a:r>
            <a:r>
              <a:rPr lang="en-US" sz="2400" dirty="0" err="1">
                <a:solidFill>
                  <a:schemeClr val="bg1"/>
                </a:solidFill>
                <a:latin typeface="Montserrat" pitchFamily="2" charset="77"/>
              </a:rPr>
              <a:t>WorkKeys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BABD7-AE17-DD45-AF85-DC43BB7239C0}"/>
              </a:ext>
            </a:extLst>
          </p:cNvPr>
          <p:cNvSpPr/>
          <p:nvPr/>
        </p:nvSpPr>
        <p:spPr>
          <a:xfrm>
            <a:off x="2253096" y="853579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itchFamily="2" charset="77"/>
              </a:rPr>
              <a:t>BADGE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185E5-1F64-8F49-8B22-81E9A3D32059}"/>
              </a:ext>
            </a:extLst>
          </p:cNvPr>
          <p:cNvSpPr txBox="1"/>
          <p:nvPr/>
        </p:nvSpPr>
        <p:spPr>
          <a:xfrm>
            <a:off x="3461656" y="1726497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Thin" pitchFamily="2" charset="77"/>
              </a:rPr>
              <a:t>See document #3</a:t>
            </a:r>
          </a:p>
        </p:txBody>
      </p:sp>
    </p:spTree>
    <p:extLst>
      <p:ext uri="{BB962C8B-B14F-4D97-AF65-F5344CB8AC3E}">
        <p14:creationId xmlns:p14="http://schemas.microsoft.com/office/powerpoint/2010/main" val="429309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5276</TotalTime>
  <Words>300</Words>
  <Application>Microsoft Macintosh PowerPoint</Application>
  <PresentationFormat>On-screen Show (4:3)</PresentationFormat>
  <Paragraphs>105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Montserrat Light</vt:lpstr>
      <vt:lpstr>Montserrat Thin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Steve</cp:lastModifiedBy>
  <cp:revision>125</cp:revision>
  <cp:lastPrinted>2019-05-07T02:03:49Z</cp:lastPrinted>
  <dcterms:created xsi:type="dcterms:W3CDTF">2019-05-03T23:57:35Z</dcterms:created>
  <dcterms:modified xsi:type="dcterms:W3CDTF">2019-09-18T20:33:33Z</dcterms:modified>
</cp:coreProperties>
</file>