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75" r:id="rId3"/>
    <p:sldId id="274" r:id="rId4"/>
    <p:sldId id="276" r:id="rId5"/>
    <p:sldId id="277" r:id="rId6"/>
    <p:sldId id="278" r:id="rId7"/>
    <p:sldId id="269" r:id="rId8"/>
    <p:sldId id="279" r:id="rId9"/>
    <p:sldId id="280" r:id="rId10"/>
    <p:sldId id="281" r:id="rId11"/>
    <p:sldId id="282" r:id="rId12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dy Burrows" initials="JB" lastIdx="2" clrIdx="0">
    <p:extLst>
      <p:ext uri="{19B8F6BF-5375-455C-9EA6-DF929625EA0E}">
        <p15:presenceInfo xmlns:p15="http://schemas.microsoft.com/office/powerpoint/2012/main" userId="S-1-5-21-211279666-593693605-3631841888-16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2045" autoAdjust="0"/>
  </p:normalViewPr>
  <p:slideViewPr>
    <p:cSldViewPr snapToGrid="0">
      <p:cViewPr varScale="1">
        <p:scale>
          <a:sx n="53" d="100"/>
          <a:sy n="53" d="100"/>
        </p:scale>
        <p:origin x="134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B3EF5-A5CE-4FE9-8344-C3F17DD9B1E1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5F3A8-5A63-4234-96FC-F5B3A5826E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21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baseline="0" dirty="0"/>
              <a:t>Not going to make the case for CS education today – assume you already know it is critical to the future success of our students and business</a:t>
            </a:r>
          </a:p>
          <a:p>
            <a:pPr algn="l"/>
            <a:endParaRPr lang="en-US" sz="1200" baseline="0" dirty="0"/>
          </a:p>
          <a:p>
            <a:pPr algn="l"/>
            <a:r>
              <a:rPr lang="en-US" sz="1200" baseline="0" dirty="0"/>
              <a:t>Funding was provided through ECEP – Expanding Computing Education Pathways, a National Science Foundation project involving 17 states, NH is one of them</a:t>
            </a:r>
            <a:endParaRPr lang="en-US" sz="1200" dirty="0"/>
          </a:p>
          <a:p>
            <a:pPr marL="171450" indent="-171450" algn="l">
              <a:buFontTx/>
              <a:buChar char="-"/>
            </a:pPr>
            <a:r>
              <a:rPr lang="en-US" sz="1200" dirty="0"/>
              <a:t>Assess NH computing education</a:t>
            </a:r>
          </a:p>
          <a:p>
            <a:pPr marL="171450" indent="-171450" algn="l">
              <a:buFontTx/>
              <a:buChar char="-"/>
            </a:pPr>
            <a:r>
              <a:rPr lang="en-US" sz="1200" dirty="0"/>
              <a:t>Produce baseline information in secondary education, higher ed and business and industry</a:t>
            </a:r>
          </a:p>
          <a:p>
            <a:pPr marL="171450" indent="-171450" algn="l">
              <a:buFontTx/>
              <a:buChar char="-"/>
            </a:pPr>
            <a:r>
              <a:rPr lang="en-US" sz="1200" dirty="0"/>
              <a:t>The report also recommends actions for all stakeholders</a:t>
            </a:r>
          </a:p>
          <a:p>
            <a:pPr marL="171450" indent="-171450" algn="l">
              <a:buFontTx/>
              <a:buChar char="-"/>
            </a:pPr>
            <a:endParaRPr lang="en-US" sz="1200" dirty="0"/>
          </a:p>
          <a:p>
            <a:pPr marL="171450" indent="-171450" algn="l">
              <a:buFontTx/>
              <a:buChar char="-"/>
            </a:pPr>
            <a:r>
              <a:rPr lang="en-US" sz="1200" dirty="0"/>
              <a:t>Computer science education aligns with 65x25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482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number of recommendations, in no particular order, in the report and a lot of the work is in progress already.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3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report can be emailed to the group</a:t>
            </a:r>
          </a:p>
          <a:p>
            <a:r>
              <a:rPr lang="en-US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2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/>
              <a:t>Thanks WSJ for helping me make my point!!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6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6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A statistically significant survey of NH high schools and colleges – lots of courses being offered that are “computer-related”</a:t>
            </a:r>
          </a:p>
          <a:p>
            <a:r>
              <a:rPr lang="en-US" baseline="0" dirty="0"/>
              <a:t>These definitions were not clear and a lot of work was done to categorize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354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knew AP CS would be very low in NH. </a:t>
            </a:r>
          </a:p>
          <a:p>
            <a:endParaRPr lang="en-US" dirty="0"/>
          </a:p>
          <a:p>
            <a:r>
              <a:rPr lang="en-US" dirty="0"/>
              <a:t>63% of the students in the study are participating in the largest categories of “computer” courses</a:t>
            </a:r>
          </a:p>
          <a:p>
            <a:r>
              <a:rPr lang="en-US" dirty="0"/>
              <a:t>Digital Media (computer animation, video production, digital media arts, graphic design)</a:t>
            </a:r>
          </a:p>
          <a:p>
            <a:r>
              <a:rPr lang="en-US" dirty="0"/>
              <a:t>Computer Applications Literacy (intro to computing, computer applications, computer literacy, digital literacy, software applications) </a:t>
            </a:r>
          </a:p>
          <a:p>
            <a:endParaRPr lang="en-US" dirty="0"/>
          </a:p>
          <a:p>
            <a:r>
              <a:rPr lang="en-US" dirty="0"/>
              <a:t>This is a great place to start integrating computer science into the on-going courses.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912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06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Previously, businesses have been asked what IT Skills do they need in their company: web services, C#, foundational network concepts, network security. For our business focus group we asked the participants this question.  </a:t>
            </a:r>
          </a:p>
          <a:p>
            <a:r>
              <a:rPr lang="en-US" dirty="0"/>
              <a:t>This is consistent with what we have heard over the last several years, talking to businesses</a:t>
            </a:r>
          </a:p>
          <a:p>
            <a:endParaRPr lang="en-US" dirty="0"/>
          </a:p>
          <a:p>
            <a:r>
              <a:rPr lang="en-US" dirty="0"/>
              <a:t>Special Note: In the original 17 ECEP states, several conducted landscape studies. NH was the only state to include business and industry!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1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number of recommendations, in no particular order, in the report and a lot of the work is in progress already.</a:t>
            </a:r>
          </a:p>
          <a:p>
            <a:r>
              <a:rPr lang="en-US" dirty="0"/>
              <a:t>CS4NH has a state plan – we are happy to share – which tracks the progress on our priorities and aligns with many of the recommendations in this report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277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number of recommendations, in no particular order, in the report and a lot of the work is in progress already.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5F3A8-5A63-4234-96FC-F5B3A5826E5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71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ECE53A-9316-43B5-81D9-D12140453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DA152A-0F63-4584-9F47-655342AAD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F87B78-5DA1-4F33-93E0-22E6EA16D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8F501E-5C6D-44F2-B90F-D9D70452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86AB70-3FDC-4E9C-BC0D-51D090E9E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86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7108AE-A973-47C2-9477-B742272C2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12A55C2-A1AC-4973-8F1D-C7DEC62AE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BB4ADE-B19D-44F6-82A1-F0B6652FE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FFE2E5-F5AB-4D93-B64C-445F2D6B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CCD7A2-63BF-4F3B-A938-92E70A27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4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50A3E4-F090-4799-8350-7AB437A4B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C087FF-BDF9-4187-973C-970335C8D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B74A5-151D-4C81-85BE-CB837AC3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157384-C450-4529-81BB-99832E370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2D68FA7-9733-43B5-B689-21373C2A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51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C50B7-3931-46FC-818B-F8B3D73FD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A09345-990B-4F04-8C6A-A480175D0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37FC0F-0F94-4975-9DC1-FAE0931A6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20F2E2-3155-4A87-B13B-6F2612814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F19CAE-84AF-493A-A7FC-CABCE191F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93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BCB053-95C5-4AD9-B033-8B691F385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6384DA-1718-45A0-B09A-D47C0513D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6870B7-7DBB-41D5-A7BF-1B2A9064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ECD02D-AC87-484F-AB71-0DBB80A7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267DE1-C076-484E-A87F-381B7416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8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C49283-5BDC-44AC-8DAA-A739921D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F77278-E35A-4E46-AFB3-99E672DBC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1717BFA-FBCE-4890-B78A-AE6268F7B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CC792E-F1D9-42D3-A52E-ABC32E078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E5248D-C5BD-40DF-A1DE-D82366D3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4FCF5F-5E70-4D92-9154-AD3E918CC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6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EC1BF3-3677-4970-A55A-FD7115B3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22AD48-A780-464D-9645-CA13CF26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476E0F7-71BB-4BB1-A649-01790B76F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3BDE69E-910E-4E54-80DA-C2D30E222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DDA09FF-1623-4F02-905B-F964C805E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79BAB7A-361E-4033-A799-7C3932AC1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4B049CE-663A-4FCA-BF3E-F8FBA657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EBD219-E6CC-4BB6-B8C2-BD918C9B6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0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EBF45E-D0B4-4A23-BFB1-F1192890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669D771-8531-4052-9858-8F7B92AD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27CBA9B-D0A1-4526-A708-1C2434A0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D95BCF5-9946-4ED1-8C99-DAB2E3E2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0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2356148-FE8E-41CA-B60B-08A548E9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D95CE8F-DD64-49DA-92E4-8EEFAC21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6E116F-A125-4157-8CDF-29B427F1A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03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255D85-6B28-464D-9FD4-907ED087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130B3E-D010-48C2-971B-D3613CC40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CE1AB63-5428-478B-A036-C590A6B72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EA1054-5D97-4902-9E3C-D831078C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B5109D-E905-455F-9B01-1B4FA7A3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ED5492-4DB8-400D-9EA7-9AA233CDB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0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2829E0-F5CF-4B68-BFCB-E472736A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4A43673-EAD1-4FC6-B53E-318FF3A89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C24909E-6F41-4C64-9CAB-5DC8B45C5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7A626C-A999-4634-B984-0564D003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CAEFA9-99E4-47FF-8532-0711CA6F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8D6D65-BCE8-47BF-BE88-0E7F1C1B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3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0524B1-A504-45EE-98E4-8657D0F70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785DEA-9606-47ED-9509-122DB2D68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C956C0-D8AE-45CF-98CC-9E8F24F8F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6925B-9736-41EC-8D7B-A2A5EC6769E8}" type="datetimeFigureOut">
              <a:rPr lang="en-US" smtClean="0"/>
              <a:t>1/2/2019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513045-1161-45FA-B030-181758A33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E3CB95-A570-4AAD-9452-3A760423F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4A0DF-29EC-4CE8-BDDF-AC9B7908C2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3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osabel.deloge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terrywolfnh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C4155F-14D2-428F-A9D6-40E9A3A6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1552"/>
            <a:ext cx="10515600" cy="1896630"/>
          </a:xfrm>
        </p:spPr>
        <p:txBody>
          <a:bodyPr>
            <a:normAutofit/>
          </a:bodyPr>
          <a:lstStyle/>
          <a:p>
            <a:pPr marL="571500" indent="0" algn="ctr">
              <a:buNone/>
            </a:pPr>
            <a:r>
              <a:rPr lang="en-US" sz="4000" b="1" dirty="0"/>
              <a:t>NH Computing Education </a:t>
            </a:r>
          </a:p>
          <a:p>
            <a:pPr marL="571500" indent="0" algn="ctr">
              <a:buNone/>
            </a:pPr>
            <a:r>
              <a:rPr lang="en-US" sz="4000" b="1" dirty="0"/>
              <a:t>Landscape Report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30" y="795496"/>
            <a:ext cx="1729740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80050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AFAD-252E-44A7-B12B-0337C668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54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4548D-6D89-4C63-8298-85365903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745" y="2324389"/>
            <a:ext cx="9488055" cy="3633066"/>
          </a:xfrm>
        </p:spPr>
        <p:txBody>
          <a:bodyPr>
            <a:normAutofit/>
          </a:bodyPr>
          <a:lstStyle/>
          <a:p>
            <a:r>
              <a:rPr lang="en-US" dirty="0"/>
              <a:t>Focus on enrolling more young women in CS.</a:t>
            </a:r>
          </a:p>
          <a:p>
            <a:r>
              <a:rPr lang="en-US" dirty="0"/>
              <a:t>Local business, industry and education representatives meet regularly to ensure that business needs are being met and that NH students graduate career/college ready with the technology skills important and essential for ALL NH Students.</a:t>
            </a:r>
          </a:p>
          <a:p>
            <a:r>
              <a:rPr lang="en-US" dirty="0"/>
              <a:t>NH teacher preparation programs integrate NH K-12 CS Standards at all grade levels.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91CD8-19B6-45E8-A792-A0DAC3C06C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4" y="432595"/>
            <a:ext cx="1945525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513918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AFAD-252E-44A7-B12B-0337C668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972" y="71571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Landscape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4548D-6D89-4C63-8298-85365903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745" y="2324389"/>
            <a:ext cx="9488055" cy="363306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For further information about CS4NH work or the NH Computing Education Landscape Study and Report, please contact: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800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</a:rPr>
              <a:t>Dr. </a:t>
            </a:r>
            <a:r>
              <a:rPr lang="en-US" sz="2400" dirty="0" err="1">
                <a:solidFill>
                  <a:prstClr val="black"/>
                </a:solidFill>
              </a:rPr>
              <a:t>Rosabel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Deloge</a:t>
            </a:r>
            <a:r>
              <a:rPr lang="en-US" sz="2400" dirty="0">
                <a:solidFill>
                  <a:prstClr val="black"/>
                </a:solidFill>
              </a:rPr>
              <a:t> (Rosie)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</a:rPr>
              <a:t>Chair, CS4NH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rosabel.deloge@gmail.com</a:t>
            </a:r>
            <a:endParaRPr lang="en-US" sz="2400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800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</a:rPr>
              <a:t>Terry Wolf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</a:rPr>
              <a:t>Vice-Chair, CS4NH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prstClr val="black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terrywolfnh@gmail.com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91CD8-19B6-45E8-A792-A0DAC3C06C7A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4" y="432595"/>
            <a:ext cx="1945525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24688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30" y="795496"/>
            <a:ext cx="1729740" cy="132556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D7630BC-DE17-455C-8A8C-BA4C4F946C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9672" y="2121058"/>
            <a:ext cx="5649113" cy="685896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xmlns="" id="{9D422DA1-D4C9-45AF-AC57-D19EC0873E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3381" y="2806954"/>
            <a:ext cx="6401693" cy="11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53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C4155F-14D2-428F-A9D6-40E9A3A6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890" y="2721552"/>
            <a:ext cx="9247909" cy="1896630"/>
          </a:xfrm>
        </p:spPr>
        <p:txBody>
          <a:bodyPr>
            <a:normAutofit fontScale="77500" lnSpcReduction="20000"/>
          </a:bodyPr>
          <a:lstStyle/>
          <a:p>
            <a:pPr marL="571500" indent="0">
              <a:buNone/>
            </a:pPr>
            <a:r>
              <a:rPr lang="en-US" sz="4000" b="1" dirty="0"/>
              <a:t>Three critical areas: </a:t>
            </a:r>
          </a:p>
          <a:p>
            <a:pPr marL="1143000" indent="-284163"/>
            <a:r>
              <a:rPr lang="en-US" sz="4000" b="1" dirty="0"/>
              <a:t>Secondary education</a:t>
            </a:r>
          </a:p>
          <a:p>
            <a:pPr marL="1143000" indent="-284163"/>
            <a:r>
              <a:rPr lang="en-US" sz="4000" b="1" dirty="0"/>
              <a:t>Post-secondary education </a:t>
            </a:r>
          </a:p>
          <a:p>
            <a:pPr marL="1143000" indent="-284163"/>
            <a:r>
              <a:rPr lang="en-US" sz="4000" b="1" dirty="0"/>
              <a:t>Business/industry</a:t>
            </a:r>
          </a:p>
          <a:p>
            <a:pPr marL="571500" indent="0" algn="ctr">
              <a:buNone/>
            </a:pP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30" y="795496"/>
            <a:ext cx="1729740" cy="132556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F3B2546A-016B-4990-9A7B-22FBD5929613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Landscape Report</a:t>
            </a:r>
          </a:p>
        </p:txBody>
      </p:sp>
    </p:spTree>
    <p:extLst>
      <p:ext uri="{BB962C8B-B14F-4D97-AF65-F5344CB8AC3E}">
        <p14:creationId xmlns:p14="http://schemas.microsoft.com/office/powerpoint/2010/main" val="376033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5308"/>
            <a:ext cx="10515600" cy="1325563"/>
          </a:xfrm>
        </p:spPr>
        <p:txBody>
          <a:bodyPr>
            <a:normAutofit fontScale="90000"/>
          </a:bodyPr>
          <a:lstStyle/>
          <a:p>
            <a:pPr marL="571500" algn="ctr"/>
            <a:r>
              <a:rPr lang="en-US" dirty="0"/>
              <a:t>                           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Secondary Education</a:t>
            </a:r>
            <a:r>
              <a:rPr lang="en-US" sz="9600" b="1" dirty="0"/>
              <a:t/>
            </a:r>
            <a:br>
              <a:rPr lang="en-US" sz="9600" b="1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C4155F-14D2-428F-A9D6-40E9A3A6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891" y="2480685"/>
            <a:ext cx="9247909" cy="1896630"/>
          </a:xfrm>
        </p:spPr>
        <p:txBody>
          <a:bodyPr>
            <a:normAutofit fontScale="25000" lnSpcReduction="20000"/>
          </a:bodyPr>
          <a:lstStyle/>
          <a:p>
            <a:pPr marL="571500" indent="0">
              <a:buNone/>
            </a:pPr>
            <a:endParaRPr lang="en-US" sz="4000" b="1" dirty="0"/>
          </a:p>
          <a:p>
            <a:pPr marL="1143000" indent="-284163"/>
            <a:r>
              <a:rPr lang="en-US" sz="9600" b="1" dirty="0">
                <a:latin typeface="Calibri" panose="020F0502020204030204" pitchFamily="34" charset="0"/>
                <a:cs typeface="Calibri" panose="020F0502020204030204" pitchFamily="34" charset="0"/>
              </a:rPr>
              <a:t>NH public high school students: 57,422 </a:t>
            </a:r>
          </a:p>
          <a:p>
            <a:pPr marL="1143000" indent="-284163"/>
            <a:r>
              <a:rPr lang="en-US" sz="9600" b="1" dirty="0"/>
              <a:t>Student Enrollment: 12,446</a:t>
            </a:r>
          </a:p>
          <a:p>
            <a:pPr marL="1143000" indent="-284163"/>
            <a:r>
              <a:rPr lang="en-US" sz="9600" b="1" dirty="0"/>
              <a:t>High Schools &amp; CTE Centers: 85</a:t>
            </a:r>
          </a:p>
          <a:p>
            <a:pPr marL="1143000" indent="-284163"/>
            <a:r>
              <a:rPr lang="en-US" sz="9600" b="1" dirty="0"/>
              <a:t>Courses Offered: 927</a:t>
            </a:r>
          </a:p>
          <a:p>
            <a:pPr marL="571500" indent="0" algn="ctr">
              <a:buNone/>
            </a:pP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30" y="795496"/>
            <a:ext cx="1729740" cy="132556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F3B2546A-016B-4990-9A7B-22FBD5929613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                         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307603"/>
            <a:ext cx="10515600" cy="296398"/>
          </a:xfrm>
        </p:spPr>
        <p:txBody>
          <a:bodyPr>
            <a:normAutofit fontScale="90000"/>
          </a:bodyPr>
          <a:lstStyle/>
          <a:p>
            <a:pPr marL="571500" algn="ctr"/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Enrollment in computing-related classes by subject categories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sz="2200" dirty="0"/>
              <a:t>   </a:t>
            </a:r>
            <a:r>
              <a:rPr lang="en-US" dirty="0"/>
              <a:t>               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C4155F-14D2-428F-A9D6-40E9A3A6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891" y="2480685"/>
            <a:ext cx="9247909" cy="1896630"/>
          </a:xfrm>
        </p:spPr>
        <p:txBody>
          <a:bodyPr>
            <a:normAutofit/>
          </a:bodyPr>
          <a:lstStyle/>
          <a:p>
            <a:pPr marL="571500" indent="0">
              <a:buNone/>
            </a:pPr>
            <a:endParaRPr lang="en-US" sz="4000" b="1" dirty="0"/>
          </a:p>
          <a:p>
            <a:pPr marL="571500" indent="0" algn="ctr">
              <a:buNone/>
            </a:pP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941" y="550398"/>
            <a:ext cx="1459497" cy="119267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F3B2546A-016B-4990-9A7B-22FBD5929613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                         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2C8FF49-54A5-475D-8B2C-4D82208AE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435" y="424872"/>
            <a:ext cx="8240965" cy="532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6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186672-E0BA-458F-BD34-2E543AF3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80306"/>
            <a:ext cx="10515600" cy="1325563"/>
          </a:xfrm>
        </p:spPr>
        <p:txBody>
          <a:bodyPr>
            <a:normAutofit fontScale="90000"/>
          </a:bodyPr>
          <a:lstStyle/>
          <a:p>
            <a:pPr marL="571500" algn="ctr"/>
            <a:r>
              <a:rPr lang="en-US" dirty="0"/>
              <a:t>                           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Post Secondary Education</a:t>
            </a:r>
            <a:r>
              <a:rPr lang="en-US" sz="9600" b="1" dirty="0"/>
              <a:t/>
            </a:r>
            <a:br>
              <a:rPr lang="en-US" sz="9600" b="1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C4155F-14D2-428F-A9D6-40E9A3A62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4445" y="2578841"/>
            <a:ext cx="9247909" cy="1896630"/>
          </a:xfrm>
        </p:spPr>
        <p:txBody>
          <a:bodyPr>
            <a:normAutofit fontScale="25000" lnSpcReduction="20000"/>
          </a:bodyPr>
          <a:lstStyle/>
          <a:p>
            <a:pPr marL="571500" indent="0">
              <a:buNone/>
            </a:pPr>
            <a:endParaRPr lang="en-US" sz="4000" b="1" dirty="0"/>
          </a:p>
          <a:p>
            <a:pPr marL="969963" indent="-282575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25 institutions of higher education were surveyed</a:t>
            </a:r>
          </a:p>
          <a:p>
            <a:pPr marL="969963" indent="-282575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18 show graduates in computer programs</a:t>
            </a:r>
          </a:p>
          <a:p>
            <a:pPr marL="969963" indent="-282575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In 2016 - 260 bachelor’s degrees were granted</a:t>
            </a:r>
          </a:p>
          <a:p>
            <a:pPr marL="969963" indent="-282575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51 graduates or 19.6% were women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E186290-5790-49A4-ADC9-4A8CD3DFC6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09" y="517525"/>
            <a:ext cx="1729740" cy="132556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F3B2546A-016B-4990-9A7B-22FBD5929613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                         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48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AFAD-252E-44A7-B12B-0337C668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54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Business &amp; Industry Focus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4548D-6D89-4C63-8298-85365903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745" y="2324389"/>
            <a:ext cx="9488055" cy="3633066"/>
          </a:xfrm>
        </p:spPr>
        <p:txBody>
          <a:bodyPr>
            <a:normAutofit/>
          </a:bodyPr>
          <a:lstStyle/>
          <a:p>
            <a:pPr marL="230188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Business and industry representatives indicated the technology skills IMPORTANT and ESSENTIAL for any individual entering the workforce are: </a:t>
            </a:r>
          </a:p>
          <a:p>
            <a:pPr marL="687388" indent="-45720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Strong human relations skills</a:t>
            </a:r>
          </a:p>
          <a:p>
            <a:pPr marL="687388" indent="-45720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Willingness to learn - Life-long learners</a:t>
            </a:r>
          </a:p>
          <a:p>
            <a:pPr marL="687388" indent="-45720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Understand why technology is relevant</a:t>
            </a:r>
          </a:p>
          <a:p>
            <a:pPr marL="687388" indent="-45720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Competent in basic technologies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91CD8-19B6-45E8-A792-A0DAC3C06C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4" y="432595"/>
            <a:ext cx="1945525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65234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AFAD-252E-44A7-B12B-0337C668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54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4548D-6D89-4C63-8298-85365903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745" y="2324389"/>
            <a:ext cx="9488055" cy="363306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Develop a more efficient way to access and collect data about computing education in NH.</a:t>
            </a:r>
          </a:p>
          <a:p>
            <a:r>
              <a:rPr lang="en-US" dirty="0"/>
              <a:t>Reclassify courses to distinguish between computer science and computing-related courses.</a:t>
            </a:r>
          </a:p>
          <a:p>
            <a:r>
              <a:rPr lang="en-US" dirty="0"/>
              <a:t>Develop K-12 CS pathways following the K-12 Computer Science Framework and NH Business and Industry’s skills that are important and essential for All NH Students.</a:t>
            </a:r>
          </a:p>
          <a:p>
            <a:r>
              <a:rPr lang="en-US" dirty="0"/>
              <a:t>Publish NH school districts’ progress toward NH K-12 CS Standards Implementation.</a:t>
            </a:r>
          </a:p>
          <a:p>
            <a:pPr marL="230188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91CD8-19B6-45E8-A792-A0DAC3C06C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4" y="432595"/>
            <a:ext cx="1945525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4524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AFAD-252E-44A7-B12B-0337C668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90054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14548D-6D89-4C63-8298-85365903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745" y="2324389"/>
            <a:ext cx="9488055" cy="363306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Provide training and materials for all teachers to integrate NH K-12 CS Standards into all existing courses, with initial focus on those teachers teaching in subject areas: Digital Media Applications, Computer Applications and Web Development</a:t>
            </a:r>
          </a:p>
          <a:p>
            <a:r>
              <a:rPr lang="en-US" dirty="0"/>
              <a:t>Market computer science career information to students enrolled in subject area: Digital Media Applications, Computer Applications and Web Development.</a:t>
            </a:r>
          </a:p>
          <a:p>
            <a:r>
              <a:rPr lang="en-US" dirty="0"/>
              <a:t>School districts integrate skill building in critical thinking, collaboration, communication and creativity into all courses.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91CD8-19B6-45E8-A792-A0DAC3C06C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4" y="432595"/>
            <a:ext cx="1945525" cy="132556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09543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794</Words>
  <Application>Microsoft Office PowerPoint</Application>
  <PresentationFormat>Widescreen</PresentationFormat>
  <Paragraphs>94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                            </vt:lpstr>
      <vt:lpstr>                              </vt:lpstr>
      <vt:lpstr>                              </vt:lpstr>
      <vt:lpstr>                              Secondary Education  </vt:lpstr>
      <vt:lpstr>Enrollment in computing-related classes by subject categories                              </vt:lpstr>
      <vt:lpstr>                              Post Secondary Education  </vt:lpstr>
      <vt:lpstr>                         Business &amp; Industry Focus Group</vt:lpstr>
      <vt:lpstr>                         Recommendations</vt:lpstr>
      <vt:lpstr>                         Recommendations</vt:lpstr>
      <vt:lpstr>                         Recommendations</vt:lpstr>
      <vt:lpstr>                         Landscape Report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Rosabel Deloge</dc:creator>
  <cp:lastModifiedBy>Patti Bernier</cp:lastModifiedBy>
  <cp:revision>44</cp:revision>
  <cp:lastPrinted>2018-12-27T20:44:49Z</cp:lastPrinted>
  <dcterms:created xsi:type="dcterms:W3CDTF">2018-12-27T11:21:49Z</dcterms:created>
  <dcterms:modified xsi:type="dcterms:W3CDTF">2019-01-02T21:18:02Z</dcterms:modified>
</cp:coreProperties>
</file>