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y="5143500" cx="9144000"/>
  <p:notesSz cx="6858000" cy="9144000"/>
  <p:embeddedFontLst>
    <p:embeddedFont>
      <p:font typeface="Roboto"/>
      <p:regular r:id="rId12"/>
      <p:bold r:id="rId13"/>
      <p:italic r:id="rId14"/>
      <p:boldItalic r:id="rId15"/>
    </p:embeddedFont>
    <p:embeddedFont>
      <p:font typeface="Merriweather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font" Target="fonts/Roboto-bold.fntdata"/><Relationship Id="rId12" Type="http://schemas.openxmlformats.org/officeDocument/2006/relationships/font" Target="fonts/Roboto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Roboto-boldItalic.fntdata"/><Relationship Id="rId14" Type="http://schemas.openxmlformats.org/officeDocument/2006/relationships/font" Target="fonts/Roboto-italic.fntdata"/><Relationship Id="rId17" Type="http://schemas.openxmlformats.org/officeDocument/2006/relationships/font" Target="fonts/Merriweather-bold.fntdata"/><Relationship Id="rId16" Type="http://schemas.openxmlformats.org/officeDocument/2006/relationships/font" Target="fonts/Merriweather-regular.fntdata"/><Relationship Id="rId5" Type="http://schemas.openxmlformats.org/officeDocument/2006/relationships/slide" Target="slides/slide1.xml"/><Relationship Id="rId19" Type="http://schemas.openxmlformats.org/officeDocument/2006/relationships/font" Target="fonts/Merriweather-boldItalic.fntdata"/><Relationship Id="rId6" Type="http://schemas.openxmlformats.org/officeDocument/2006/relationships/slide" Target="slides/slide2.xml"/><Relationship Id="rId18" Type="http://schemas.openxmlformats.org/officeDocument/2006/relationships/font" Target="fonts/Merriweather-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4b7c9d9372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4b7c9d9372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62d19dff3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362d19dff3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34ffcb0d68_1_7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34ffcb0d68_1_7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4b7c9d9372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4b7c9d9372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4ffcb0d68_1_7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34ffcb0d68_1_7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4b7c9d9372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4b7c9d9372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125" y="0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bg>
      <p:bgPr>
        <a:solidFill>
          <a:schemeClr val="dk1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 txBox="1"/>
          <p:nvPr>
            <p:ph hasCustomPrompt="1" type="title"/>
          </p:nvPr>
        </p:nvSpPr>
        <p:spPr>
          <a:xfrm>
            <a:off x="311750" y="831175"/>
            <a:ext cx="5334900" cy="1244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7" name="Google Shape;57;p11"/>
          <p:cNvSpPr txBox="1"/>
          <p:nvPr>
            <p:ph idx="1" type="body"/>
          </p:nvPr>
        </p:nvSpPr>
        <p:spPr>
          <a:xfrm>
            <a:off x="311700" y="2121425"/>
            <a:ext cx="5334900" cy="94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58" name="Google Shape;58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accent3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0" y="48099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6" name="Google Shape;16;p3"/>
          <p:cNvSpPr/>
          <p:nvPr/>
        </p:nvSpPr>
        <p:spPr>
          <a:xfrm>
            <a:off x="0" y="0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17" name="Google Shape;17;p3"/>
          <p:cNvSpPr txBox="1"/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0"/>
            <a:ext cx="431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/>
          <p:nvPr/>
        </p:nvSpPr>
        <p:spPr>
          <a:xfrm>
            <a:off x="0" y="44125"/>
            <a:ext cx="4313625" cy="4399375"/>
          </a:xfrm>
          <a:custGeom>
            <a:rect b="b" l="l" r="r" t="t"/>
            <a:pathLst>
              <a:path extrusionOk="0" h="175975" w="172545">
                <a:moveTo>
                  <a:pt x="0" y="157"/>
                </a:moveTo>
                <a:lnTo>
                  <a:pt x="172419" y="0"/>
                </a:lnTo>
                <a:lnTo>
                  <a:pt x="172545" y="126541"/>
                </a:lnTo>
                <a:lnTo>
                  <a:pt x="0" y="175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2" name="Google Shape;22;p4"/>
          <p:cNvSpPr/>
          <p:nvPr/>
        </p:nvSpPr>
        <p:spPr>
          <a:xfrm>
            <a:off x="-125" y="0"/>
            <a:ext cx="4316900" cy="4395600"/>
          </a:xfrm>
          <a:custGeom>
            <a:rect b="b" l="l" r="r" t="t"/>
            <a:pathLst>
              <a:path extrusionOk="0" h="175824" w="172676">
                <a:moveTo>
                  <a:pt x="0" y="6"/>
                </a:moveTo>
                <a:lnTo>
                  <a:pt x="172676" y="0"/>
                </a:lnTo>
                <a:lnTo>
                  <a:pt x="172562" y="126442"/>
                </a:lnTo>
                <a:lnTo>
                  <a:pt x="0" y="17582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23" name="Google Shape;23;p4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4" name="Google Shape;24;p4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5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2" type="body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6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6" name="Google Shape;36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678375" y="3336350"/>
            <a:ext cx="2458750" cy="1720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/>
          <p:nvPr/>
        </p:nvSpPr>
        <p:spPr>
          <a:xfrm>
            <a:off x="0" y="0"/>
            <a:ext cx="3764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7"/>
          <p:cNvSpPr txBox="1"/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0" name="Google Shape;40;p7"/>
          <p:cNvSpPr txBox="1"/>
          <p:nvPr>
            <p:ph idx="1" type="body"/>
          </p:nvPr>
        </p:nvSpPr>
        <p:spPr>
          <a:xfrm>
            <a:off x="311700" y="2390650"/>
            <a:ext cx="3127500" cy="2298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3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311675" y="798600"/>
            <a:ext cx="6247800" cy="354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9"/>
          <p:cNvSpPr txBox="1"/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8" name="Google Shape;48;p9"/>
          <p:cNvSpPr txBox="1"/>
          <p:nvPr>
            <p:ph idx="1" type="subTitle"/>
          </p:nvPr>
        </p:nvSpPr>
        <p:spPr>
          <a:xfrm>
            <a:off x="304800" y="2626725"/>
            <a:ext cx="3704400" cy="926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49" name="Google Shape;49;p9"/>
          <p:cNvSpPr txBox="1"/>
          <p:nvPr>
            <p:ph idx="2" type="body"/>
          </p:nvPr>
        </p:nvSpPr>
        <p:spPr>
          <a:xfrm>
            <a:off x="4879025" y="500925"/>
            <a:ext cx="3954000" cy="4111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0" name="Google Shape;5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0"/>
          <p:cNvSpPr/>
          <p:nvPr/>
        </p:nvSpPr>
        <p:spPr>
          <a:xfrm>
            <a:off x="0" y="4369000"/>
            <a:ext cx="9144000" cy="77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10"/>
          <p:cNvSpPr txBox="1"/>
          <p:nvPr>
            <p:ph idx="1" type="body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erriweather"/>
              <a:buNone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/>
        </p:txBody>
      </p:sp>
      <p:sp>
        <p:nvSpPr>
          <p:cNvPr id="54" name="Google Shape;5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paradig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Relationship Id="rId4" Type="http://schemas.openxmlformats.org/officeDocument/2006/relationships/image" Target="../media/image7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jpg"/><Relationship Id="rId4" Type="http://schemas.openxmlformats.org/officeDocument/2006/relationships/image" Target="../media/image6.png"/><Relationship Id="rId5" Type="http://schemas.openxmlformats.org/officeDocument/2006/relationships/image" Target="../media/image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g"/><Relationship Id="rId4" Type="http://schemas.openxmlformats.org/officeDocument/2006/relationships/image" Target="../media/image2.png"/><Relationship Id="rId5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3C78D8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3"/>
          <p:cNvSpPr txBox="1"/>
          <p:nvPr>
            <p:ph type="ctrTitle"/>
          </p:nvPr>
        </p:nvSpPr>
        <p:spPr>
          <a:xfrm>
            <a:off x="2733075" y="3708600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Workforce Development</a:t>
            </a:r>
            <a:endParaRPr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Solutions Reporting</a:t>
            </a:r>
            <a:endParaRPr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66" name="Google Shape;6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0625" y="404575"/>
            <a:ext cx="3668499" cy="238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63650" y="938550"/>
            <a:ext cx="4594672" cy="317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/>
          <p:nvPr/>
        </p:nvSpPr>
        <p:spPr>
          <a:xfrm>
            <a:off x="0" y="2150"/>
            <a:ext cx="9156300" cy="1227300"/>
          </a:xfrm>
          <a:prstGeom prst="rect">
            <a:avLst/>
          </a:prstGeom>
          <a:solidFill>
            <a:srgbClr val="3C78D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14"/>
          <p:cNvSpPr txBox="1"/>
          <p:nvPr/>
        </p:nvSpPr>
        <p:spPr>
          <a:xfrm>
            <a:off x="141900" y="470850"/>
            <a:ext cx="5686200" cy="4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Solutions Journalism Series</a:t>
            </a:r>
            <a:endParaRPr sz="24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74" name="Google Shape;7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24500" y="4690025"/>
            <a:ext cx="4594672" cy="31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17500" y="144206"/>
            <a:ext cx="3074376" cy="4398414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87700" y="1355605"/>
            <a:ext cx="2728625" cy="2025479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4"/>
          <p:cNvSpPr txBox="1"/>
          <p:nvPr/>
        </p:nvSpPr>
        <p:spPr>
          <a:xfrm>
            <a:off x="-53125" y="3565975"/>
            <a:ext cx="4461900" cy="52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alibri"/>
                <a:ea typeface="Calibri"/>
                <a:cs typeface="Calibri"/>
                <a:sym typeface="Calibri"/>
              </a:rPr>
              <a:t>FUNDER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Endowment for Health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5"/>
          <p:cNvSpPr/>
          <p:nvPr/>
        </p:nvSpPr>
        <p:spPr>
          <a:xfrm>
            <a:off x="0" y="2150"/>
            <a:ext cx="9156300" cy="1227300"/>
          </a:xfrm>
          <a:prstGeom prst="rect">
            <a:avLst/>
          </a:prstGeom>
          <a:solidFill>
            <a:srgbClr val="3C78D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5"/>
          <p:cNvSpPr txBox="1"/>
          <p:nvPr/>
        </p:nvSpPr>
        <p:spPr>
          <a:xfrm>
            <a:off x="141900" y="470850"/>
            <a:ext cx="5686200" cy="4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Solutions Journalism Series</a:t>
            </a:r>
            <a:endParaRPr sz="24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84" name="Google Shape;8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24500" y="4690025"/>
            <a:ext cx="4594672" cy="31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17500" y="609600"/>
            <a:ext cx="3074375" cy="3772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87700" y="1494469"/>
            <a:ext cx="2728625" cy="129055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5"/>
          <p:cNvSpPr txBox="1"/>
          <p:nvPr/>
        </p:nvSpPr>
        <p:spPr>
          <a:xfrm>
            <a:off x="175475" y="3108775"/>
            <a:ext cx="4461900" cy="52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alibri"/>
                <a:ea typeface="Calibri"/>
                <a:cs typeface="Calibri"/>
                <a:sym typeface="Calibri"/>
              </a:rPr>
              <a:t>FUNDERS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NAMI-NH National Alliance on Mental Illness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Dartmouth-Hitchcock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New Hampshire Charitable Foundation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Private Donors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6"/>
          <p:cNvSpPr/>
          <p:nvPr/>
        </p:nvSpPr>
        <p:spPr>
          <a:xfrm>
            <a:off x="0" y="2150"/>
            <a:ext cx="9156300" cy="1227300"/>
          </a:xfrm>
          <a:prstGeom prst="rect">
            <a:avLst/>
          </a:prstGeom>
          <a:solidFill>
            <a:srgbClr val="3C78D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6"/>
          <p:cNvSpPr txBox="1"/>
          <p:nvPr/>
        </p:nvSpPr>
        <p:spPr>
          <a:xfrm>
            <a:off x="141900" y="470850"/>
            <a:ext cx="5686200" cy="4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4" name="Google Shape;94;p16"/>
          <p:cNvSpPr txBox="1"/>
          <p:nvPr/>
        </p:nvSpPr>
        <p:spPr>
          <a:xfrm>
            <a:off x="511925" y="2143275"/>
            <a:ext cx="8097600" cy="315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Font typeface="Calibri"/>
              <a:buChar char="●"/>
            </a:pPr>
            <a:r>
              <a:rPr lang="en" sz="1800">
                <a:solidFill>
                  <a:srgbClr val="1A1A1A"/>
                </a:solidFill>
                <a:latin typeface="Calibri"/>
                <a:ea typeface="Calibri"/>
                <a:cs typeface="Calibri"/>
                <a:sym typeface="Calibri"/>
              </a:rPr>
              <a:t>In-depth focus on a response to a problem and how the response works in meaningful detail</a:t>
            </a:r>
            <a:endParaRPr sz="1800">
              <a:solidFill>
                <a:srgbClr val="1A1A1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Font typeface="Calibri"/>
              <a:buChar char="●"/>
            </a:pPr>
            <a:r>
              <a:rPr lang="en" sz="1800">
                <a:solidFill>
                  <a:srgbClr val="1A1A1A"/>
                </a:solidFill>
                <a:latin typeface="Calibri"/>
                <a:ea typeface="Calibri"/>
                <a:cs typeface="Calibri"/>
                <a:sym typeface="Calibri"/>
              </a:rPr>
              <a:t>Focuses on effectiveness, not good intentions, presenting available evidence of results</a:t>
            </a:r>
            <a:endParaRPr sz="1800">
              <a:solidFill>
                <a:srgbClr val="1A1A1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Font typeface="Calibri"/>
              <a:buChar char="●"/>
            </a:pPr>
            <a:r>
              <a:rPr lang="en" sz="1800">
                <a:solidFill>
                  <a:srgbClr val="1A1A1A"/>
                </a:solidFill>
                <a:latin typeface="Calibri"/>
                <a:ea typeface="Calibri"/>
                <a:cs typeface="Calibri"/>
                <a:sym typeface="Calibri"/>
              </a:rPr>
              <a:t>Discusses the limitations of the approach</a:t>
            </a:r>
            <a:endParaRPr sz="1800">
              <a:solidFill>
                <a:srgbClr val="1A1A1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Font typeface="Calibri"/>
              <a:buChar char="●"/>
            </a:pPr>
            <a:r>
              <a:rPr lang="en" sz="1800">
                <a:solidFill>
                  <a:srgbClr val="1A1A1A"/>
                </a:solidFill>
                <a:latin typeface="Calibri"/>
                <a:ea typeface="Calibri"/>
                <a:cs typeface="Calibri"/>
                <a:sym typeface="Calibri"/>
              </a:rPr>
              <a:t>Seeks to provide insight that others can use</a:t>
            </a:r>
            <a:endParaRPr sz="1800">
              <a:solidFill>
                <a:srgbClr val="1A1A1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r">
              <a:lnSpc>
                <a:spcPct val="155555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1A1A1A"/>
                </a:solidFill>
                <a:latin typeface="Calibri"/>
                <a:ea typeface="Calibri"/>
                <a:cs typeface="Calibri"/>
                <a:sym typeface="Calibri"/>
              </a:rPr>
              <a:t>Solutions Journalism Network</a:t>
            </a:r>
            <a:endParaRPr i="1" sz="1200">
              <a:solidFill>
                <a:srgbClr val="1A1A1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5" name="Google Shape;9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24500" y="4690025"/>
            <a:ext cx="4594672" cy="31730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6"/>
          <p:cNvSpPr txBox="1"/>
          <p:nvPr/>
        </p:nvSpPr>
        <p:spPr>
          <a:xfrm>
            <a:off x="141900" y="470850"/>
            <a:ext cx="5686200" cy="4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Solutions Journalism</a:t>
            </a:r>
            <a:endParaRPr sz="24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7"/>
          <p:cNvSpPr/>
          <p:nvPr/>
        </p:nvSpPr>
        <p:spPr>
          <a:xfrm>
            <a:off x="0" y="2150"/>
            <a:ext cx="9156300" cy="1227300"/>
          </a:xfrm>
          <a:prstGeom prst="rect">
            <a:avLst/>
          </a:prstGeom>
          <a:solidFill>
            <a:srgbClr val="3C78D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17"/>
          <p:cNvSpPr txBox="1"/>
          <p:nvPr/>
        </p:nvSpPr>
        <p:spPr>
          <a:xfrm>
            <a:off x="141900" y="470850"/>
            <a:ext cx="5686200" cy="4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03" name="Google Shape;10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24500" y="4690025"/>
            <a:ext cx="4594672" cy="3173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7"/>
          <p:cNvSpPr txBox="1"/>
          <p:nvPr/>
        </p:nvSpPr>
        <p:spPr>
          <a:xfrm>
            <a:off x="141900" y="470850"/>
            <a:ext cx="5686200" cy="4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Solutions Journalism</a:t>
            </a:r>
            <a:endParaRPr sz="24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5" name="Google Shape;105;p17"/>
          <p:cNvSpPr txBox="1"/>
          <p:nvPr/>
        </p:nvSpPr>
        <p:spPr>
          <a:xfrm>
            <a:off x="506975" y="1527388"/>
            <a:ext cx="40401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Do		</a:t>
            </a:r>
            <a:endParaRPr b="1"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17"/>
          <p:cNvSpPr txBox="1"/>
          <p:nvPr/>
        </p:nvSpPr>
        <p:spPr>
          <a:xfrm>
            <a:off x="506975" y="2167150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●"/>
            </a:pPr>
            <a:r>
              <a:rPr lang="en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Explore mutual goals 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●"/>
            </a:pPr>
            <a:r>
              <a:rPr lang="en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Get your Board up to speed early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●"/>
            </a:pPr>
            <a:r>
              <a:rPr lang="en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Draw up a good “pre-nup”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●"/>
            </a:pPr>
            <a:r>
              <a:rPr lang="en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Connect reporter with experts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17"/>
          <p:cNvSpPr txBox="1"/>
          <p:nvPr/>
        </p:nvSpPr>
        <p:spPr>
          <a:xfrm>
            <a:off x="4694800" y="1502838"/>
            <a:ext cx="40419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Don’t</a:t>
            </a:r>
            <a:endParaRPr b="1"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17"/>
          <p:cNvSpPr txBox="1"/>
          <p:nvPr/>
        </p:nvSpPr>
        <p:spPr>
          <a:xfrm>
            <a:off x="4694800" y="2167150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●"/>
            </a:pPr>
            <a:r>
              <a:rPr lang="en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Cross the firewall of editorial independence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●"/>
            </a:pPr>
            <a:r>
              <a:rPr lang="en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Dictate coverage to the editor or reporter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●"/>
            </a:pPr>
            <a:r>
              <a:rPr lang="en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Confuse journalism with framing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●"/>
            </a:pPr>
            <a:r>
              <a:rPr lang="en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Expect to agree with every headline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8"/>
          <p:cNvSpPr/>
          <p:nvPr/>
        </p:nvSpPr>
        <p:spPr>
          <a:xfrm>
            <a:off x="0" y="2150"/>
            <a:ext cx="9156300" cy="1227300"/>
          </a:xfrm>
          <a:prstGeom prst="rect">
            <a:avLst/>
          </a:prstGeom>
          <a:solidFill>
            <a:srgbClr val="3C78D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18"/>
          <p:cNvSpPr txBox="1"/>
          <p:nvPr/>
        </p:nvSpPr>
        <p:spPr>
          <a:xfrm>
            <a:off x="141900" y="470850"/>
            <a:ext cx="5686200" cy="4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Why SoJo?</a:t>
            </a:r>
            <a:endParaRPr sz="24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15" name="Google Shape;115;p18"/>
          <p:cNvSpPr txBox="1"/>
          <p:nvPr/>
        </p:nvSpPr>
        <p:spPr>
          <a:xfrm>
            <a:off x="511925" y="2473850"/>
            <a:ext cx="8097600" cy="223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 </a:t>
            </a:r>
            <a:endParaRPr sz="20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Attracts </a:t>
            </a:r>
            <a:r>
              <a:rPr b="1" lang="en" sz="1800">
                <a:latin typeface="Calibri"/>
                <a:ea typeface="Calibri"/>
                <a:cs typeface="Calibri"/>
                <a:sym typeface="Calibri"/>
              </a:rPr>
              <a:t>new audience &amp; strengthens engagement</a:t>
            </a: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○"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(Sunday/166,000 readers Daily/140,000 readers)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Facilitates the </a:t>
            </a:r>
            <a:r>
              <a:rPr b="1" lang="en" sz="1800">
                <a:latin typeface="Calibri"/>
                <a:ea typeface="Calibri"/>
                <a:cs typeface="Calibri"/>
                <a:sym typeface="Calibri"/>
              </a:rPr>
              <a:t>flow of information</a:t>
            </a: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b="1" lang="en" sz="1800">
                <a:latin typeface="Calibri"/>
                <a:ea typeface="Calibri"/>
                <a:cs typeface="Calibri"/>
                <a:sym typeface="Calibri"/>
              </a:rPr>
              <a:t>strengthens accountability </a:t>
            </a:r>
            <a:endParaRPr b="1"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Helps </a:t>
            </a:r>
            <a:r>
              <a:rPr b="1" lang="en" sz="1800">
                <a:latin typeface="Calibri"/>
                <a:ea typeface="Calibri"/>
                <a:cs typeface="Calibri"/>
                <a:sym typeface="Calibri"/>
              </a:rPr>
              <a:t>restore trust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Understandable language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Subject matter experts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Connects the dots so NH understands why this is an important issue</a:t>
            </a: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" sz="850">
                <a:solidFill>
                  <a:srgbClr val="FFFFFF"/>
                </a:solidFill>
              </a:rPr>
              <a:t>pen Hangout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6" name="Google Shape;11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24500" y="4690025"/>
            <a:ext cx="4594672" cy="317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9"/>
          <p:cNvSpPr/>
          <p:nvPr/>
        </p:nvSpPr>
        <p:spPr>
          <a:xfrm>
            <a:off x="0" y="2150"/>
            <a:ext cx="9156300" cy="1227300"/>
          </a:xfrm>
          <a:prstGeom prst="rect">
            <a:avLst/>
          </a:prstGeom>
          <a:solidFill>
            <a:srgbClr val="3C78D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19"/>
          <p:cNvSpPr txBox="1"/>
          <p:nvPr/>
        </p:nvSpPr>
        <p:spPr>
          <a:xfrm>
            <a:off x="141900" y="470850"/>
            <a:ext cx="5686200" cy="4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Workforce Development Solutions</a:t>
            </a:r>
            <a:endParaRPr sz="24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3" name="Google Shape;123;p19"/>
          <p:cNvSpPr txBox="1"/>
          <p:nvPr/>
        </p:nvSpPr>
        <p:spPr>
          <a:xfrm>
            <a:off x="511925" y="2397650"/>
            <a:ext cx="8097600" cy="223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 </a:t>
            </a:r>
            <a:endParaRPr sz="20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Two-year reporting project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Full-time reporter, plus travel 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$140,000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Seven donors @ $10,000/year over two years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Union Leader provides editing, multimedia and administrative costs/ $7,000 year 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Tax deductible donation to Nackey S. Loeb School of Communications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Donors are disclosed at the bottom of each story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" sz="850">
                <a:solidFill>
                  <a:srgbClr val="FFFFFF"/>
                </a:solidFill>
              </a:rPr>
              <a:t>pen Hangout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4" name="Google Shape;12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24500" y="4690025"/>
            <a:ext cx="4594672" cy="317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aradigm">
  <a:themeElements>
    <a:clrScheme name="Paradigm">
      <a:dk1>
        <a:srgbClr val="31394D"/>
      </a:dk1>
      <a:lt1>
        <a:srgbClr val="FFFFFF"/>
      </a:lt1>
      <a:dk2>
        <a:srgbClr val="666666"/>
      </a:dk2>
      <a:lt2>
        <a:srgbClr val="626B73"/>
      </a:lt2>
      <a:accent1>
        <a:srgbClr val="002F4A"/>
      </a:accent1>
      <a:accent2>
        <a:srgbClr val="D9C4B1"/>
      </a:accent2>
      <a:accent3>
        <a:srgbClr val="EDE3DA"/>
      </a:accent3>
      <a:accent4>
        <a:srgbClr val="B85741"/>
      </a:accent4>
      <a:accent5>
        <a:srgbClr val="00938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